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</p:sldIdLst>
  <p:sldSz type="screen16x9" cy="6858000" cx="12192000"/>
  <p:notesSz cx="6858000" cy="12192000"/>
  <p:defaultTextStyle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tableStyles" Target="tableStyles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6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8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8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9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0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</p:sldLayoutIdLst>
  <p:hf dt="0" ftr="0" hdr="0" sldNum="0"/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A2E"/>
        </a:soli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Shape 0"/>
          <p:cNvSpPr/>
          <p:nvPr/>
        </p:nvSpPr>
        <p:spPr>
          <a:xfrm>
            <a:off x="9692640" y="-1280160"/>
            <a:ext cx="4206240" cy="4206240"/>
          </a:xfrm>
          <a:prstGeom prst="ellipse"/>
          <a:solidFill>
            <a:srgbClr val="1F4D3D"/>
          </a:solidFill>
        </p:spPr>
      </p:sp>
      <p:sp>
        <p:nvSpPr>
          <p:cNvPr id="1048577" name="Shape 1"/>
          <p:cNvSpPr/>
          <p:nvPr/>
        </p:nvSpPr>
        <p:spPr>
          <a:xfrm>
            <a:off x="10607040" y="-457200"/>
            <a:ext cx="2377440" cy="2377440"/>
          </a:xfrm>
          <a:prstGeom prst="ellipse"/>
          <a:solidFill>
            <a:srgbClr val="2A5C48"/>
          </a:solidFill>
        </p:spPr>
      </p:sp>
      <p:sp>
        <p:nvSpPr>
          <p:cNvPr id="1048578" name="Text 2"/>
          <p:cNvSpPr txBox="1"/>
          <p:nvPr/>
        </p:nvSpPr>
        <p:spPr>
          <a:xfrm>
            <a:off x="640080" y="502920"/>
            <a:ext cx="7315200" cy="3657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300" kern="0" lang="en-US" spc="20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 I  •  PENDAHULUAN</a:t>
            </a:r>
            <a:endParaRPr dirty="0" sz="1300" lang="en-US"/>
          </a:p>
        </p:txBody>
      </p:sp>
      <p:sp>
        <p:nvSpPr>
          <p:cNvPr id="1048579" name="Text 3"/>
          <p:cNvSpPr txBox="1"/>
          <p:nvPr/>
        </p:nvSpPr>
        <p:spPr>
          <a:xfrm>
            <a:off x="640080" y="868680"/>
            <a:ext cx="8686800" cy="137160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lnSpc>
                <a:spcPct val="105000"/>
              </a:lnSpc>
              <a:buNone/>
            </a:pPr>
            <a:r>
              <a:rPr b="1" dirty="0" sz="3200" lang="en-US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Motivasi Belajar dalam</a:t>
            </a:r>
            <a:endParaRPr dirty="0" sz="3200" lang="en-US"/>
          </a:p>
          <a:p>
            <a:pPr indent="0" marL="0">
              <a:lnSpc>
                <a:spcPct val="105000"/>
              </a:lnSpc>
              <a:buNone/>
            </a:pPr>
            <a:r>
              <a:rPr b="1" dirty="0" sz="3200" lang="en-US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Perspektif Pendidikan Islam</a:t>
            </a:r>
            <a:endParaRPr dirty="0" sz="3200" lang="en-US"/>
          </a:p>
        </p:txBody>
      </p:sp>
      <p:sp>
        <p:nvSpPr>
          <p:cNvPr id="1048580" name="Text 4"/>
          <p:cNvSpPr txBox="1"/>
          <p:nvPr/>
        </p:nvSpPr>
        <p:spPr>
          <a:xfrm>
            <a:off x="640080" y="2286000"/>
            <a:ext cx="4572000" cy="32004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2400" kern="0" lang="en-US" spc="10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LATAR BELAKANG</a:t>
            </a:r>
            <a:endParaRPr dirty="0" sz="2400" lang="en-US"/>
          </a:p>
        </p:txBody>
      </p:sp>
      <p:sp>
        <p:nvSpPr>
          <p:cNvPr id="1048581" name="Text 5"/>
          <p:cNvSpPr txBox="1"/>
          <p:nvPr/>
        </p:nvSpPr>
        <p:spPr>
          <a:xfrm>
            <a:off x="640080" y="2971801"/>
            <a:ext cx="5486400" cy="3291840"/>
          </a:xfrm>
          <a:prstGeom prst="rect"/>
          <a:noFill/>
        </p:spPr>
        <p:txBody>
          <a:bodyPr anchor="t" bIns="0" lIns="0" rIns="0" rtlCol="0" tIns="0" wrap="square"/>
          <a:p>
            <a:pPr indent="-228600" marL="228600">
              <a:spcAft>
                <a:spcPts val="1000"/>
              </a:spcAft>
              <a:buSzPct val="100000"/>
              <a:buChar char="▪"/>
            </a:pPr>
            <a:r>
              <a:rPr dirty="0" sz="2000" lang="en-US">
                <a:solidFill>
                  <a:srgbClr val="E7E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Pendidikan membina karakter, bukan sekadar transfer pengetahuan; motivasi belajar (intrinsik &amp; ekstrinsik) menjadi daya dorong utamanya.</a:t>
            </a:r>
            <a:endParaRPr dirty="0" sz="2000" lang="en-US"/>
          </a:p>
          <a:p>
            <a:pPr indent="-228600" marL="228600">
              <a:spcAft>
                <a:spcPts val="1000"/>
              </a:spcAft>
              <a:buSzPct val="100000"/>
              <a:buChar char="▪"/>
            </a:pPr>
            <a:r>
              <a:rPr dirty="0" sz="2000" lang="en-US">
                <a:solidFill>
                  <a:srgbClr val="E7E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Dalam Islam, belajar adalah bentuk ibadah — dilandasi niat yang lurus dan harapan pahala (QS. At-Taubah: 122).</a:t>
            </a:r>
            <a:endParaRPr dirty="0" sz="2000" lang="en-US"/>
          </a:p>
          <a:p>
            <a:pPr indent="-228600" marL="228600">
              <a:spcAft>
                <a:spcPts val="1000"/>
              </a:spcAft>
              <a:buSzPct val="100000"/>
              <a:buChar char="▪"/>
            </a:pPr>
            <a:r>
              <a:rPr dirty="0" sz="2000" lang="en-US">
                <a:solidFill>
                  <a:srgbClr val="E7E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berperan sebagai fasilitator &amp; motivator agar metode pembelajaran selaras dengan nilai-nilai spiritual.</a:t>
            </a:r>
            <a:endParaRPr dirty="0" sz="2000" lang="en-US"/>
          </a:p>
        </p:txBody>
      </p:sp>
      <p:sp>
        <p:nvSpPr>
          <p:cNvPr id="1048582" name="Shape 6"/>
          <p:cNvSpPr/>
          <p:nvPr/>
        </p:nvSpPr>
        <p:spPr>
          <a:xfrm>
            <a:off x="6537960" y="2331720"/>
            <a:ext cx="5029200" cy="3977640"/>
          </a:xfrm>
          <a:prstGeom prst="roundRect">
            <a:avLst>
              <a:gd name="adj" fmla="val 2759"/>
            </a:avLst>
          </a:prstGeom>
          <a:solidFill>
            <a:srgbClr val="FFFFFF">
              <a:alpha val="96000"/>
            </a:srgbClr>
          </a:solidFill>
        </p:spPr>
      </p:sp>
      <p:sp>
        <p:nvSpPr>
          <p:cNvPr id="1048583" name="Text 7"/>
          <p:cNvSpPr txBox="1"/>
          <p:nvPr/>
        </p:nvSpPr>
        <p:spPr>
          <a:xfrm>
            <a:off x="7071055" y="2491740"/>
            <a:ext cx="4297680" cy="32004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kern="0" lang="en-US" spc="100">
                <a:solidFill>
                  <a:srgbClr val="16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RUMUSAN MASALAH</a:t>
            </a:r>
            <a:endParaRPr dirty="0" lang="en-US"/>
          </a:p>
        </p:txBody>
      </p:sp>
      <p:sp>
        <p:nvSpPr>
          <p:cNvPr id="1048584" name="Shape 8"/>
          <p:cNvSpPr/>
          <p:nvPr/>
        </p:nvSpPr>
        <p:spPr>
          <a:xfrm>
            <a:off x="6903720" y="3063240"/>
            <a:ext cx="384048" cy="384048"/>
          </a:xfrm>
          <a:prstGeom prst="ellipse"/>
          <a:solidFill>
            <a:srgbClr val="C9A227"/>
          </a:solidFill>
        </p:spPr>
      </p:sp>
      <p:sp>
        <p:nvSpPr>
          <p:cNvPr id="1048585" name="Text 9"/>
          <p:cNvSpPr txBox="1"/>
          <p:nvPr/>
        </p:nvSpPr>
        <p:spPr>
          <a:xfrm>
            <a:off x="6903720" y="3063240"/>
            <a:ext cx="384048" cy="384048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16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dirty="0" sz="1600" lang="en-US"/>
          </a:p>
        </p:txBody>
      </p:sp>
      <p:sp>
        <p:nvSpPr>
          <p:cNvPr id="1048586" name="Text 10"/>
          <p:cNvSpPr txBox="1"/>
          <p:nvPr/>
        </p:nvSpPr>
        <p:spPr>
          <a:xfrm>
            <a:off x="7452360" y="3017520"/>
            <a:ext cx="3931920" cy="96012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ct val="108000"/>
              </a:lnSpc>
              <a:buNone/>
            </a:pPr>
            <a:r>
              <a:rPr dirty="0" sz="1600" lang="en-US">
                <a:solidFill>
                  <a:srgbClr val="1B2B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Bagaimana konsep motivasi belajar (intrinsik-ekstrinsik, self-efficacy, goal orientation) dalam perspektif pendidikan Islam?</a:t>
            </a:r>
            <a:endParaRPr dirty="0" sz="1600" lang="en-US"/>
          </a:p>
        </p:txBody>
      </p:sp>
      <p:sp>
        <p:nvSpPr>
          <p:cNvPr id="1048587" name="Shape 11"/>
          <p:cNvSpPr/>
          <p:nvPr/>
        </p:nvSpPr>
        <p:spPr>
          <a:xfrm>
            <a:off x="6903720" y="4087368"/>
            <a:ext cx="384048" cy="384048"/>
          </a:xfrm>
          <a:prstGeom prst="ellipse"/>
          <a:solidFill>
            <a:srgbClr val="C9A227"/>
          </a:solidFill>
        </p:spPr>
      </p:sp>
      <p:sp>
        <p:nvSpPr>
          <p:cNvPr id="1048588" name="Text 12"/>
          <p:cNvSpPr txBox="1"/>
          <p:nvPr/>
        </p:nvSpPr>
        <p:spPr>
          <a:xfrm>
            <a:off x="6903720" y="4087368"/>
            <a:ext cx="384048" cy="384048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16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dirty="0" sz="1600" lang="en-US"/>
          </a:p>
        </p:txBody>
      </p:sp>
      <p:sp>
        <p:nvSpPr>
          <p:cNvPr id="1048589" name="Text 13"/>
          <p:cNvSpPr txBox="1"/>
          <p:nvPr/>
        </p:nvSpPr>
        <p:spPr>
          <a:xfrm>
            <a:off x="7452360" y="4041648"/>
            <a:ext cx="3931920" cy="96012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ct val="108000"/>
              </a:lnSpc>
              <a:buNone/>
            </a:pPr>
            <a:r>
              <a:rPr dirty="0" lang="en-US">
                <a:solidFill>
                  <a:srgbClr val="1B2B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Bagaimana kaitan niat dan thawab dengan motivasi belajar peserta didik?</a:t>
            </a:r>
            <a:endParaRPr dirty="0" lang="en-US"/>
          </a:p>
        </p:txBody>
      </p:sp>
      <p:sp>
        <p:nvSpPr>
          <p:cNvPr id="1048590" name="Shape 14"/>
          <p:cNvSpPr/>
          <p:nvPr/>
        </p:nvSpPr>
        <p:spPr>
          <a:xfrm>
            <a:off x="6903720" y="5111496"/>
            <a:ext cx="384048" cy="384048"/>
          </a:xfrm>
          <a:prstGeom prst="ellipse"/>
          <a:solidFill>
            <a:srgbClr val="C9A227"/>
          </a:solidFill>
        </p:spPr>
      </p:sp>
      <p:sp>
        <p:nvSpPr>
          <p:cNvPr id="1048591" name="Text 15"/>
          <p:cNvSpPr txBox="1"/>
          <p:nvPr/>
        </p:nvSpPr>
        <p:spPr>
          <a:xfrm>
            <a:off x="6903720" y="5111496"/>
            <a:ext cx="384048" cy="384048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16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dirty="0" sz="1600" lang="en-US"/>
          </a:p>
        </p:txBody>
      </p:sp>
      <p:sp>
        <p:nvSpPr>
          <p:cNvPr id="1048592" name="Text 16"/>
          <p:cNvSpPr txBox="1"/>
          <p:nvPr/>
        </p:nvSpPr>
        <p:spPr>
          <a:xfrm>
            <a:off x="7452360" y="5065776"/>
            <a:ext cx="3931920" cy="96012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ct val="108000"/>
              </a:lnSpc>
              <a:buNone/>
            </a:pPr>
            <a:r>
              <a:rPr dirty="0" lang="en-US">
                <a:solidFill>
                  <a:srgbClr val="1B2B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Bagaimana strategi meningkatkan motivasi belajar berbasis nilai-nilai Islam?</a:t>
            </a:r>
            <a:endParaRPr dirty="0" lang="en-US"/>
          </a:p>
        </p:txBody>
      </p:sp>
      <p:sp>
        <p:nvSpPr>
          <p:cNvPr id="1048593" name="Text 17"/>
          <p:cNvSpPr txBox="1"/>
          <p:nvPr/>
        </p:nvSpPr>
        <p:spPr>
          <a:xfrm>
            <a:off x="11368735" y="6355080"/>
            <a:ext cx="548640" cy="320040"/>
          </a:xfrm>
          <a:prstGeom prst="rect"/>
          <a:noFill/>
        </p:spPr>
        <p:txBody>
          <a:bodyPr anchor="ctr" bIns="0" lIns="0" rIns="0" rtlCol="0" tIns="0" wrap="square"/>
          <a:p>
            <a:pPr algn="r" indent="0" marL="0">
              <a:buNone/>
            </a:pPr>
            <a:r>
              <a:rPr dirty="0" sz="100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dirty="0" sz="1000" lang="en-US"/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EF"/>
        </a:solidFill>
        <a:effectLst/>
      </p:bgPr>
    </p:bg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ext 0"/>
          <p:cNvSpPr txBox="1"/>
          <p:nvPr/>
        </p:nvSpPr>
        <p:spPr>
          <a:xfrm>
            <a:off x="640080" y="457200"/>
            <a:ext cx="7315200" cy="32004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300" kern="0" lang="en-US" spc="20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PEMBAHASAN</a:t>
            </a:r>
            <a:endParaRPr dirty="0" sz="1300" lang="en-US"/>
          </a:p>
        </p:txBody>
      </p:sp>
      <p:sp>
        <p:nvSpPr>
          <p:cNvPr id="1048598" name="Text 1"/>
          <p:cNvSpPr txBox="1"/>
          <p:nvPr/>
        </p:nvSpPr>
        <p:spPr>
          <a:xfrm>
            <a:off x="640080" y="777240"/>
            <a:ext cx="10515600" cy="100584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lnSpc>
                <a:spcPct val="105000"/>
              </a:lnSpc>
              <a:buNone/>
            </a:pPr>
            <a:r>
              <a:rPr b="1" dirty="0" sz="26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Motivasi Belajar dalam</a:t>
            </a:r>
            <a:endParaRPr dirty="0" sz="2600" lang="en-US"/>
          </a:p>
          <a:p>
            <a:pPr indent="0" marL="0">
              <a:lnSpc>
                <a:spcPct val="105000"/>
              </a:lnSpc>
              <a:buNone/>
            </a:pPr>
            <a:r>
              <a:rPr b="1" dirty="0" sz="26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Perspektif Pendidikan Islam</a:t>
            </a:r>
            <a:endParaRPr dirty="0" sz="2600" lang="en-US"/>
          </a:p>
        </p:txBody>
      </p:sp>
      <p:sp>
        <p:nvSpPr>
          <p:cNvPr id="1048599" name="Shape 2"/>
          <p:cNvSpPr/>
          <p:nvPr/>
        </p:nvSpPr>
        <p:spPr>
          <a:xfrm>
            <a:off x="640080" y="2148840"/>
            <a:ext cx="2606040" cy="301752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effectLst>
            <a:outerShdw algn="bl" blurRad="101600" dir="5400000" dist="38100" rotWithShape="0">
              <a:srgbClr val="163A2E">
                <a:alpha val="18000"/>
              </a:srgbClr>
            </a:outerShdw>
          </a:effectLst>
        </p:spPr>
      </p:sp>
      <p:sp>
        <p:nvSpPr>
          <p:cNvPr id="1048600" name="Shape 3"/>
          <p:cNvSpPr/>
          <p:nvPr/>
        </p:nvSpPr>
        <p:spPr>
          <a:xfrm>
            <a:off x="841248" y="2404872"/>
            <a:ext cx="502920" cy="502920"/>
          </a:xfrm>
          <a:prstGeom prst="ellipse"/>
          <a:solidFill>
            <a:srgbClr val="163A2E"/>
          </a:solidFill>
        </p:spPr>
      </p:sp>
      <p:sp>
        <p:nvSpPr>
          <p:cNvPr id="1048601" name="Text 4"/>
          <p:cNvSpPr txBox="1"/>
          <p:nvPr/>
        </p:nvSpPr>
        <p:spPr>
          <a:xfrm>
            <a:off x="841248" y="2404872"/>
            <a:ext cx="502920" cy="50292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2000" lang="en-US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dirty="0" sz="2000" lang="en-US"/>
          </a:p>
        </p:txBody>
      </p:sp>
      <p:sp>
        <p:nvSpPr>
          <p:cNvPr id="1048602" name="Text 5"/>
          <p:cNvSpPr txBox="1"/>
          <p:nvPr/>
        </p:nvSpPr>
        <p:spPr>
          <a:xfrm>
            <a:off x="841248" y="3063240"/>
            <a:ext cx="2203704" cy="59436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b="1" dirty="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Motivasi Intrinsik</a:t>
            </a:r>
            <a:endParaRPr dirty="0" lang="en-US"/>
          </a:p>
        </p:txBody>
      </p:sp>
      <p:sp>
        <p:nvSpPr>
          <p:cNvPr id="1048603" name="Text 6"/>
          <p:cNvSpPr txBox="1"/>
          <p:nvPr/>
        </p:nvSpPr>
        <p:spPr>
          <a:xfrm>
            <a:off x="841248" y="3630168"/>
            <a:ext cx="2203704" cy="137160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ct val="112000"/>
              </a:lnSpc>
              <a:buNone/>
            </a:pPr>
            <a:r>
              <a:rPr dirty="0" sz="160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Dorongan dari dalam diri siswa — rasa ingin tahu, minat, dan kepuasan pribadi saat memahami suatu konsep.</a:t>
            </a:r>
            <a:endParaRPr dirty="0" sz="1600" lang="en-US"/>
          </a:p>
        </p:txBody>
      </p:sp>
      <p:sp>
        <p:nvSpPr>
          <p:cNvPr id="1048604" name="Shape 7"/>
          <p:cNvSpPr/>
          <p:nvPr/>
        </p:nvSpPr>
        <p:spPr>
          <a:xfrm>
            <a:off x="3502152" y="2148840"/>
            <a:ext cx="2606040" cy="301752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effectLst>
            <a:outerShdw algn="bl" blurRad="101600" dir="5400000" dist="38100" rotWithShape="0">
              <a:srgbClr val="163A2E">
                <a:alpha val="18000"/>
              </a:srgbClr>
            </a:outerShdw>
          </a:effectLst>
        </p:spPr>
      </p:sp>
      <p:sp>
        <p:nvSpPr>
          <p:cNvPr id="1048605" name="Shape 8"/>
          <p:cNvSpPr/>
          <p:nvPr/>
        </p:nvSpPr>
        <p:spPr>
          <a:xfrm>
            <a:off x="3703320" y="2404872"/>
            <a:ext cx="502920" cy="502920"/>
          </a:xfrm>
          <a:prstGeom prst="ellipse"/>
          <a:solidFill>
            <a:srgbClr val="163A2E"/>
          </a:solidFill>
        </p:spPr>
      </p:sp>
      <p:sp>
        <p:nvSpPr>
          <p:cNvPr id="1048606" name="Text 9"/>
          <p:cNvSpPr txBox="1"/>
          <p:nvPr/>
        </p:nvSpPr>
        <p:spPr>
          <a:xfrm>
            <a:off x="3703320" y="2404872"/>
            <a:ext cx="502920" cy="50292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2000" lang="en-US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dirty="0" sz="2000" lang="en-US"/>
          </a:p>
        </p:txBody>
      </p:sp>
      <p:sp>
        <p:nvSpPr>
          <p:cNvPr id="1048607" name="Text 10"/>
          <p:cNvSpPr txBox="1"/>
          <p:nvPr/>
        </p:nvSpPr>
        <p:spPr>
          <a:xfrm>
            <a:off x="3703320" y="3063240"/>
            <a:ext cx="2203704" cy="59436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b="1" dirty="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Motivasi Ekstrinsik</a:t>
            </a:r>
            <a:endParaRPr dirty="0" lang="en-US"/>
          </a:p>
        </p:txBody>
      </p:sp>
      <p:sp>
        <p:nvSpPr>
          <p:cNvPr id="1048608" name="Text 11"/>
          <p:cNvSpPr txBox="1"/>
          <p:nvPr/>
        </p:nvSpPr>
        <p:spPr>
          <a:xfrm>
            <a:off x="3703320" y="3630168"/>
            <a:ext cx="2203704" cy="137160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ct val="112000"/>
              </a:lnSpc>
              <a:buNone/>
            </a:pPr>
            <a:r>
              <a:rPr dirty="0" sz="160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Dorongan dari luar diri — keinginan memperoleh nilai tinggi, penghargaan, atau pujian dari guru dan orang tua</a:t>
            </a:r>
            <a:r>
              <a:rPr dirty="0" sz="115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dirty="0" sz="1150" lang="en-US"/>
          </a:p>
        </p:txBody>
      </p:sp>
      <p:sp>
        <p:nvSpPr>
          <p:cNvPr id="1048609" name="Shape 12"/>
          <p:cNvSpPr/>
          <p:nvPr/>
        </p:nvSpPr>
        <p:spPr>
          <a:xfrm>
            <a:off x="6364224" y="2148840"/>
            <a:ext cx="2606040" cy="301752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effectLst>
            <a:outerShdw algn="bl" blurRad="101600" dir="5400000" dist="38100" rotWithShape="0">
              <a:srgbClr val="163A2E">
                <a:alpha val="18000"/>
              </a:srgbClr>
            </a:outerShdw>
          </a:effectLst>
        </p:spPr>
      </p:sp>
      <p:sp>
        <p:nvSpPr>
          <p:cNvPr id="1048610" name="Shape 13"/>
          <p:cNvSpPr/>
          <p:nvPr/>
        </p:nvSpPr>
        <p:spPr>
          <a:xfrm>
            <a:off x="6565392" y="2404872"/>
            <a:ext cx="502920" cy="502920"/>
          </a:xfrm>
          <a:prstGeom prst="ellipse"/>
          <a:solidFill>
            <a:srgbClr val="163A2E"/>
          </a:solidFill>
        </p:spPr>
      </p:sp>
      <p:sp>
        <p:nvSpPr>
          <p:cNvPr id="1048611" name="Text 14"/>
          <p:cNvSpPr txBox="1"/>
          <p:nvPr/>
        </p:nvSpPr>
        <p:spPr>
          <a:xfrm>
            <a:off x="6565392" y="2404872"/>
            <a:ext cx="502920" cy="50292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2000" lang="en-US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dirty="0" sz="2000" lang="en-US"/>
          </a:p>
        </p:txBody>
      </p:sp>
      <p:sp>
        <p:nvSpPr>
          <p:cNvPr id="1048612" name="Text 15"/>
          <p:cNvSpPr txBox="1"/>
          <p:nvPr/>
        </p:nvSpPr>
        <p:spPr>
          <a:xfrm>
            <a:off x="6565392" y="3063240"/>
            <a:ext cx="2203704" cy="59436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b="1" dirty="0" sz="15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Self-Efficacy</a:t>
            </a:r>
            <a:endParaRPr dirty="0" sz="1500" lang="en-US"/>
          </a:p>
        </p:txBody>
      </p:sp>
      <p:sp>
        <p:nvSpPr>
          <p:cNvPr id="1048613" name="Text 16"/>
          <p:cNvSpPr txBox="1"/>
          <p:nvPr/>
        </p:nvSpPr>
        <p:spPr>
          <a:xfrm>
            <a:off x="6565392" y="3630168"/>
            <a:ext cx="2203704" cy="137160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ct val="112000"/>
              </a:lnSpc>
              <a:buNone/>
            </a:pPr>
            <a:r>
              <a:rPr dirty="0" sz="115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Keyakinan diri yang memperkuat kepercayaan peserta didik dalam menghadapi tugas-tugas akademik.</a:t>
            </a:r>
            <a:endParaRPr dirty="0" sz="1150" lang="en-US"/>
          </a:p>
        </p:txBody>
      </p:sp>
      <p:sp>
        <p:nvSpPr>
          <p:cNvPr id="1048614" name="Shape 17"/>
          <p:cNvSpPr/>
          <p:nvPr/>
        </p:nvSpPr>
        <p:spPr>
          <a:xfrm>
            <a:off x="9226296" y="2148840"/>
            <a:ext cx="2606040" cy="301752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effectLst>
            <a:outerShdw algn="bl" blurRad="101600" dir="5400000" dist="38100" rotWithShape="0">
              <a:srgbClr val="163A2E">
                <a:alpha val="18000"/>
              </a:srgbClr>
            </a:outerShdw>
          </a:effectLst>
        </p:spPr>
      </p:sp>
      <p:sp>
        <p:nvSpPr>
          <p:cNvPr id="1048615" name="Shape 18"/>
          <p:cNvSpPr/>
          <p:nvPr/>
        </p:nvSpPr>
        <p:spPr>
          <a:xfrm>
            <a:off x="9427464" y="2404872"/>
            <a:ext cx="502920" cy="502920"/>
          </a:xfrm>
          <a:prstGeom prst="ellipse"/>
          <a:solidFill>
            <a:srgbClr val="163A2E"/>
          </a:solidFill>
        </p:spPr>
      </p:sp>
      <p:sp>
        <p:nvSpPr>
          <p:cNvPr id="1048616" name="Text 19"/>
          <p:cNvSpPr txBox="1"/>
          <p:nvPr/>
        </p:nvSpPr>
        <p:spPr>
          <a:xfrm>
            <a:off x="9427464" y="2404872"/>
            <a:ext cx="502920" cy="50292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2000" lang="en-US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dirty="0" sz="2000" lang="en-US"/>
          </a:p>
        </p:txBody>
      </p:sp>
      <p:sp>
        <p:nvSpPr>
          <p:cNvPr id="1048617" name="Text 20"/>
          <p:cNvSpPr txBox="1"/>
          <p:nvPr/>
        </p:nvSpPr>
        <p:spPr>
          <a:xfrm>
            <a:off x="9427464" y="3063240"/>
            <a:ext cx="2203704" cy="59436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buNone/>
            </a:pPr>
            <a:r>
              <a:rPr b="1" dirty="0" sz="15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Goal Orientation</a:t>
            </a:r>
            <a:endParaRPr dirty="0" sz="1500" lang="en-US"/>
          </a:p>
        </p:txBody>
      </p:sp>
      <p:sp>
        <p:nvSpPr>
          <p:cNvPr id="1048618" name="Text 21"/>
          <p:cNvSpPr txBox="1"/>
          <p:nvPr/>
        </p:nvSpPr>
        <p:spPr>
          <a:xfrm>
            <a:off x="9427464" y="3630168"/>
            <a:ext cx="2203704" cy="1371600"/>
          </a:xfrm>
          <a:prstGeom prst="rect"/>
          <a:noFill/>
        </p:spPr>
        <p:txBody>
          <a:bodyPr anchor="t" bIns="0" lIns="0" rIns="0" rtlCol="0" tIns="0" wrap="square"/>
          <a:p>
            <a:pPr indent="0" marL="0">
              <a:lnSpc>
                <a:spcPct val="112000"/>
              </a:lnSpc>
              <a:buNone/>
            </a:pPr>
            <a:r>
              <a:rPr dirty="0" sz="115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Kejelasan arah tujuan yang membentuk usaha dan perilaku belajar, dipengaruhi keluarga, teman sebaya, dan iklim sekolah.</a:t>
            </a:r>
            <a:endParaRPr dirty="0" sz="1150" lang="en-US"/>
          </a:p>
        </p:txBody>
      </p:sp>
      <p:sp>
        <p:nvSpPr>
          <p:cNvPr id="1048619" name="Text 22"/>
          <p:cNvSpPr txBox="1"/>
          <p:nvPr/>
        </p:nvSpPr>
        <p:spPr>
          <a:xfrm>
            <a:off x="640080" y="5440680"/>
            <a:ext cx="10881360" cy="822960"/>
          </a:xfrm>
          <a:prstGeom prst="rect"/>
          <a:noFill/>
        </p:spPr>
        <p:txBody>
          <a:bodyPr anchor="ctr" bIns="0" lIns="0" rIns="0" rtlCol="0" tIns="0" wrap="square"/>
          <a:p>
            <a:pPr algn="l" indent="0" marL="0">
              <a:buNone/>
            </a:pPr>
            <a:r>
              <a:rPr dirty="0" sz="1300" i="1" lang="en-US">
                <a:solidFill>
                  <a:srgbClr val="16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Dalam bingkai Pendidikan Islam, keempat unsur ini diperluas maknanya sebagai bagian dari ibadah dan penghambaan kepada Allah SWT — bukan sekadar pencapaian kognitif.</a:t>
            </a:r>
            <a:endParaRPr dirty="0" sz="1300" lang="en-US"/>
          </a:p>
        </p:txBody>
      </p:sp>
      <p:sp>
        <p:nvSpPr>
          <p:cNvPr id="1048620" name="Text 23"/>
          <p:cNvSpPr txBox="1"/>
          <p:nvPr/>
        </p:nvSpPr>
        <p:spPr>
          <a:xfrm>
            <a:off x="11368735" y="6355080"/>
            <a:ext cx="548640" cy="320040"/>
          </a:xfrm>
          <a:prstGeom prst="rect"/>
          <a:noFill/>
        </p:spPr>
        <p:txBody>
          <a:bodyPr anchor="ctr" bIns="0" lIns="0" rIns="0" rtlCol="0" tIns="0" wrap="square"/>
          <a:p>
            <a:pPr algn="r" indent="0" marL="0">
              <a:buNone/>
            </a:pPr>
            <a:r>
              <a:rPr dirty="0" sz="100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dirty="0" sz="1000" lang="en-US"/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7"/>
                                        <p:tgtEl>
                                          <p:spTgt spid="104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8">
                            <p:stCondLst>
                              <p:cond delay="500"/>
                            </p:stCondLst>
                            <p:childTnLst>
                              <p:par>
                                <p:cTn fill="hold" id="9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11"/>
                                        <p:tgtEl>
                                          <p:spTgt spid="1048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2">
                            <p:stCondLst>
                              <p:cond delay="1000"/>
                            </p:stCondLst>
                            <p:childTnLst>
                              <p:par>
                                <p:cTn fill="hold" id="13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15"/>
                                        <p:tgtEl>
                                          <p:spTgt spid="1048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6">
                      <p:stCondLst>
                        <p:cond delay="indefinite"/>
                      </p:stCondLst>
                      <p:childTnLst>
                        <p:par>
                          <p:cTn fill="hold" id="17">
                            <p:stCondLst>
                              <p:cond delay="0"/>
                            </p:stCondLst>
                            <p:childTnLst>
                              <p:par>
                                <p:cTn fill="hold" id="18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20"/>
                                        <p:tgtEl>
                                          <p:spTgt spid="104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1">
                            <p:stCondLst>
                              <p:cond delay="500"/>
                            </p:stCondLst>
                            <p:childTnLst>
                              <p:par>
                                <p:cTn fill="hold" grpId="0" id="22" nodeType="after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24"/>
                                        <p:tgtEl>
                                          <p:spTgt spid="1048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5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0" id="26" nodeType="after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28"/>
                                        <p:tgtEl>
                                          <p:spTgt spid="1048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9">
                            <p:stCondLst>
                              <p:cond delay="1500"/>
                            </p:stCondLst>
                            <p:childTnLst>
                              <p:par>
                                <p:cTn fill="hold" grpId="0" id="30" nodeType="after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32"/>
                                        <p:tgtEl>
                                          <p:spTgt spid="1048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33">
                            <p:stCondLst>
                              <p:cond delay="2000"/>
                            </p:stCondLst>
                            <p:childTnLst>
                              <p:par>
                                <p:cTn fill="hold" grpId="0" id="34" nodeType="after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36"/>
                                        <p:tgtEl>
                                          <p:spTgt spid="1048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7">
                      <p:stCondLst>
                        <p:cond delay="indefinite"/>
                      </p:stCondLst>
                      <p:childTnLst>
                        <p:par>
                          <p:cTn fill="hold" id="38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39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41"/>
                                        <p:tgtEl>
                                          <p:spTgt spid="104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42">
                            <p:stCondLst>
                              <p:cond delay="500"/>
                            </p:stCondLst>
                            <p:childTnLst>
                              <p:par>
                                <p:cTn fill="hold" grpId="0" id="43" nodeType="after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45"/>
                                        <p:tgtEl>
                                          <p:spTgt spid="104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6">
                      <p:stCondLst>
                        <p:cond delay="indefinite"/>
                      </p:stCondLst>
                      <p:childTnLst>
                        <p:par>
                          <p:cTn fill="hold" id="47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48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50"/>
                                        <p:tgtEl>
                                          <p:spTgt spid="1048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51">
                            <p:stCondLst>
                              <p:cond delay="500"/>
                            </p:stCondLst>
                            <p:childTnLst>
                              <p:par>
                                <p:cTn fill="hold" grpId="0" id="52" nodeType="after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54"/>
                                        <p:tgtEl>
                                          <p:spTgt spid="1048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2" grpId="0" animBg="1"/>
      <p:bldP spid="1048603" grpId="0" animBg="1"/>
      <p:bldP spid="1048607" grpId="0" animBg="1"/>
      <p:bldP spid="1048608" grpId="0" animBg="1"/>
      <p:bldP spid="1048612" grpId="0" animBg="1"/>
      <p:bldP spid="1048613" grpId="0" animBg="1"/>
      <p:bldP spid="1048617" grpId="0" animBg="1"/>
      <p:bldP spid="10486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F"/>
        </a:soli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ext 0"/>
          <p:cNvSpPr txBox="1"/>
          <p:nvPr/>
        </p:nvSpPr>
        <p:spPr>
          <a:xfrm>
            <a:off x="640080" y="457200"/>
            <a:ext cx="7315200" cy="32004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300" kern="0" lang="en-US" spc="20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PEMBAHASAN</a:t>
            </a:r>
            <a:endParaRPr dirty="0" sz="1300" lang="en-US"/>
          </a:p>
        </p:txBody>
      </p:sp>
      <p:sp>
        <p:nvSpPr>
          <p:cNvPr id="1048625" name="Text 1"/>
          <p:cNvSpPr txBox="1"/>
          <p:nvPr/>
        </p:nvSpPr>
        <p:spPr>
          <a:xfrm>
            <a:off x="640080" y="777240"/>
            <a:ext cx="10515600" cy="100584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lnSpc>
                <a:spcPct val="105000"/>
              </a:lnSpc>
              <a:buNone/>
            </a:pPr>
            <a:r>
              <a:rPr b="1" dirty="0" sz="26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Kaitan Niat dan Thawab dengan</a:t>
            </a:r>
            <a:endParaRPr dirty="0" sz="2600" lang="en-US"/>
          </a:p>
          <a:p>
            <a:pPr indent="0" marL="0">
              <a:lnSpc>
                <a:spcPct val="105000"/>
              </a:lnSpc>
              <a:buNone/>
            </a:pPr>
            <a:r>
              <a:rPr b="1" dirty="0" sz="26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Motivasi Belajar Peserta Didik</a:t>
            </a:r>
            <a:endParaRPr dirty="0" sz="2600" lang="en-US"/>
          </a:p>
        </p:txBody>
      </p:sp>
      <p:sp>
        <p:nvSpPr>
          <p:cNvPr id="1048626" name="Shape 2"/>
          <p:cNvSpPr/>
          <p:nvPr/>
        </p:nvSpPr>
        <p:spPr>
          <a:xfrm>
            <a:off x="640080" y="2148840"/>
            <a:ext cx="548640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effectLst>
            <a:outerShdw algn="bl" blurRad="88900" dir="5400000" dist="38100" rotWithShape="0">
              <a:srgbClr val="163A2E">
                <a:alpha val="15000"/>
              </a:srgbClr>
            </a:outerShdw>
          </a:effectLst>
        </p:spPr>
      </p:sp>
      <p:sp>
        <p:nvSpPr>
          <p:cNvPr id="1048627" name="Text 3"/>
          <p:cNvSpPr txBox="1"/>
          <p:nvPr/>
        </p:nvSpPr>
        <p:spPr>
          <a:xfrm>
            <a:off x="896112" y="2286000"/>
            <a:ext cx="5029200" cy="3657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5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Niat (Niyyah)</a:t>
            </a:r>
            <a:endParaRPr dirty="0" sz="1500" lang="en-US"/>
          </a:p>
        </p:txBody>
      </p:sp>
      <p:sp>
        <p:nvSpPr>
          <p:cNvPr id="1048628" name="Text 4"/>
          <p:cNvSpPr txBox="1"/>
          <p:nvPr/>
        </p:nvSpPr>
        <p:spPr>
          <a:xfrm>
            <a:off x="896112" y="2679192"/>
            <a:ext cx="5029200" cy="8229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lnSpc>
                <a:spcPct val="115000"/>
              </a:lnSpc>
              <a:buNone/>
            </a:pPr>
            <a:r>
              <a:rPr dirty="0" sz="120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suatu amal — termasuk belajar — sangat bergantung pada keikhlasan niat. Belajar tanpa niat yang tulus dipandang kurang bermakna.</a:t>
            </a:r>
            <a:endParaRPr dirty="0" sz="1200" lang="en-US"/>
          </a:p>
        </p:txBody>
      </p:sp>
      <p:sp>
        <p:nvSpPr>
          <p:cNvPr id="1048629" name="Shape 5"/>
          <p:cNvSpPr/>
          <p:nvPr/>
        </p:nvSpPr>
        <p:spPr>
          <a:xfrm>
            <a:off x="640080" y="3794760"/>
            <a:ext cx="548640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effectLst>
            <a:outerShdw algn="bl" blurRad="88900" dir="5400000" dist="38100" rotWithShape="0">
              <a:srgbClr val="163A2E">
                <a:alpha val="15000"/>
              </a:srgbClr>
            </a:outerShdw>
          </a:effectLst>
        </p:spPr>
      </p:sp>
      <p:sp>
        <p:nvSpPr>
          <p:cNvPr id="1048630" name="Text 6"/>
          <p:cNvSpPr txBox="1"/>
          <p:nvPr/>
        </p:nvSpPr>
        <p:spPr>
          <a:xfrm>
            <a:off x="896112" y="3931920"/>
            <a:ext cx="5029200" cy="3657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5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Thawab (Pahala)</a:t>
            </a:r>
            <a:endParaRPr dirty="0" sz="1500" lang="en-US"/>
          </a:p>
        </p:txBody>
      </p:sp>
      <p:sp>
        <p:nvSpPr>
          <p:cNvPr id="1048631" name="Text 7"/>
          <p:cNvSpPr txBox="1"/>
          <p:nvPr/>
        </p:nvSpPr>
        <p:spPr>
          <a:xfrm>
            <a:off x="896112" y="4325112"/>
            <a:ext cx="5029200" cy="8229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lnSpc>
                <a:spcPct val="115000"/>
              </a:lnSpc>
              <a:buNone/>
            </a:pPr>
            <a:r>
              <a:rPr dirty="0" sz="120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QS. At-Taubah: 122 — mendalami ilmu agama termasuk bagian dari jihad fi sabilillah, dengan pahala setara perjuangan di jalan Allah.</a:t>
            </a:r>
            <a:endParaRPr dirty="0" sz="1200" lang="en-US"/>
          </a:p>
        </p:txBody>
      </p:sp>
      <p:sp>
        <p:nvSpPr>
          <p:cNvPr id="1048632" name="Shape 8"/>
          <p:cNvSpPr/>
          <p:nvPr/>
        </p:nvSpPr>
        <p:spPr>
          <a:xfrm>
            <a:off x="6400800" y="2148840"/>
            <a:ext cx="5166360" cy="3794760"/>
          </a:xfrm>
          <a:prstGeom prst="roundRect">
            <a:avLst>
              <a:gd name="adj" fmla="val 2892"/>
            </a:avLst>
          </a:prstGeom>
          <a:solidFill>
            <a:srgbClr val="163A2E"/>
          </a:solidFill>
        </p:spPr>
      </p:sp>
      <p:sp>
        <p:nvSpPr>
          <p:cNvPr id="1048633" name="Text 9"/>
          <p:cNvSpPr txBox="1"/>
          <p:nvPr/>
        </p:nvSpPr>
        <p:spPr>
          <a:xfrm>
            <a:off x="6720840" y="2377440"/>
            <a:ext cx="4572000" cy="32004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250" kern="0" lang="en-US" spc="10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MOTIVASI BELAJAR YANG HOLISTIK</a:t>
            </a:r>
            <a:endParaRPr dirty="0" sz="1250" lang="en-US"/>
          </a:p>
        </p:txBody>
      </p:sp>
      <p:sp>
        <p:nvSpPr>
          <p:cNvPr id="1048634" name="Text 10"/>
          <p:cNvSpPr txBox="1"/>
          <p:nvPr/>
        </p:nvSpPr>
        <p:spPr>
          <a:xfrm>
            <a:off x="6720840" y="2834640"/>
            <a:ext cx="4572000" cy="1920240"/>
          </a:xfrm>
          <a:prstGeom prst="rect"/>
          <a:noFill/>
        </p:spPr>
        <p:txBody>
          <a:bodyPr anchor="t" bIns="0" lIns="0" rIns="0" rtlCol="0" tIns="0" wrap="square"/>
          <a:p>
            <a:pPr indent="-203200" marL="203200">
              <a:spcAft>
                <a:spcPts val="1200"/>
              </a:spcAft>
              <a:buSzPct val="100000"/>
              <a:buChar char="▪"/>
            </a:pPr>
            <a:r>
              <a:rPr dirty="0" sz="1250" lang="en-US">
                <a:solidFill>
                  <a:srgbClr val="E7E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Niat — mengarahkan tujuan belajar agar bernilai ibadah</a:t>
            </a:r>
            <a:endParaRPr dirty="0" sz="1250" lang="en-US"/>
          </a:p>
          <a:p>
            <a:pPr indent="-203200" marL="203200">
              <a:spcAft>
                <a:spcPts val="1200"/>
              </a:spcAft>
              <a:buSzPct val="100000"/>
              <a:buChar char="▪"/>
            </a:pPr>
            <a:r>
              <a:rPr dirty="0" sz="1250" lang="en-US">
                <a:solidFill>
                  <a:srgbClr val="E7E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Keikhlasan — menjaga kemurnian hati sepanjang proses belajar</a:t>
            </a:r>
            <a:endParaRPr dirty="0" sz="1250" lang="en-US"/>
          </a:p>
          <a:p>
            <a:pPr indent="-203200" marL="203200">
              <a:spcAft>
                <a:spcPts val="1200"/>
              </a:spcAft>
              <a:buSzPct val="100000"/>
              <a:buChar char="▪"/>
            </a:pPr>
            <a:r>
              <a:rPr dirty="0" sz="1250" lang="en-US">
                <a:solidFill>
                  <a:srgbClr val="E7E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Orientasi Pahala — menyuplai daya tahan spiritual, tidak bergantung pada capaian duniawi</a:t>
            </a:r>
            <a:endParaRPr dirty="0" sz="1250" lang="en-US"/>
          </a:p>
        </p:txBody>
      </p:sp>
      <p:sp>
        <p:nvSpPr>
          <p:cNvPr id="1048635" name="Text 11"/>
          <p:cNvSpPr txBox="1"/>
          <p:nvPr/>
        </p:nvSpPr>
        <p:spPr>
          <a:xfrm>
            <a:off x="6720840" y="4892040"/>
            <a:ext cx="4572000" cy="8686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lnSpc>
                <a:spcPct val="115000"/>
              </a:lnSpc>
              <a:buNone/>
            </a:pPr>
            <a:r>
              <a:rPr dirty="0" sz="1150" i="1" lang="en-US">
                <a:solidFill>
                  <a:srgbClr val="CFCA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Ganjaran akhirat tetap didapat sekalipun terhalang mencapai tujuan, selama niat menuntut ilmu tetap ikhlas.</a:t>
            </a:r>
            <a:endParaRPr dirty="0" sz="1150" lang="en-US"/>
          </a:p>
        </p:txBody>
      </p:sp>
      <p:sp>
        <p:nvSpPr>
          <p:cNvPr id="1048636" name="Text 12"/>
          <p:cNvSpPr txBox="1"/>
          <p:nvPr/>
        </p:nvSpPr>
        <p:spPr>
          <a:xfrm>
            <a:off x="11368735" y="6355080"/>
            <a:ext cx="548640" cy="320040"/>
          </a:xfrm>
          <a:prstGeom prst="rect"/>
          <a:noFill/>
        </p:spPr>
        <p:txBody>
          <a:bodyPr anchor="ctr" bIns="0" lIns="0" rIns="0" rtlCol="0" tIns="0" wrap="square"/>
          <a:p>
            <a:pPr algn="r" indent="0" marL="0">
              <a:buNone/>
            </a:pPr>
            <a:r>
              <a:rPr dirty="0" sz="100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dirty="0" sz="100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F"/>
        </a:solidFill>
        <a:effectLst/>
      </p:bgPr>
    </p:bg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ext 0"/>
          <p:cNvSpPr txBox="1"/>
          <p:nvPr/>
        </p:nvSpPr>
        <p:spPr>
          <a:xfrm>
            <a:off x="640080" y="457200"/>
            <a:ext cx="7315200" cy="32004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300" kern="0" lang="en-US" spc="20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PEMBAHASAN</a:t>
            </a:r>
            <a:endParaRPr dirty="0" sz="1300" lang="en-US"/>
          </a:p>
        </p:txBody>
      </p:sp>
      <p:sp>
        <p:nvSpPr>
          <p:cNvPr id="1048641" name="Text 1"/>
          <p:cNvSpPr txBox="1"/>
          <p:nvPr/>
        </p:nvSpPr>
        <p:spPr>
          <a:xfrm>
            <a:off x="640080" y="777240"/>
            <a:ext cx="10515600" cy="100584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lnSpc>
                <a:spcPct val="105000"/>
              </a:lnSpc>
              <a:buNone/>
            </a:pPr>
            <a:r>
              <a:rPr b="1" dirty="0" sz="26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 Meningkatkan Motivasi Belajar</a:t>
            </a:r>
            <a:endParaRPr dirty="0" sz="2600" lang="en-US"/>
          </a:p>
          <a:p>
            <a:pPr indent="0" marL="0">
              <a:lnSpc>
                <a:spcPct val="105000"/>
              </a:lnSpc>
              <a:buNone/>
            </a:pPr>
            <a:r>
              <a:rPr b="1" dirty="0" sz="26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Berbasis Nilai-Nilai Islam</a:t>
            </a:r>
            <a:endParaRPr dirty="0" sz="2600" lang="en-US"/>
          </a:p>
        </p:txBody>
      </p:sp>
      <p:sp>
        <p:nvSpPr>
          <p:cNvPr id="1048642" name="Shape 2"/>
          <p:cNvSpPr/>
          <p:nvPr/>
        </p:nvSpPr>
        <p:spPr>
          <a:xfrm>
            <a:off x="640080" y="2103120"/>
            <a:ext cx="108813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effectLst>
            <a:outerShdw algn="bl" blurRad="76200" dir="5400000" dist="25400" rotWithShape="0">
              <a:srgbClr val="163A2E">
                <a:alpha val="13000"/>
              </a:srgbClr>
            </a:outerShdw>
          </a:effectLst>
        </p:spPr>
      </p:sp>
      <p:sp>
        <p:nvSpPr>
          <p:cNvPr id="1048643" name="Shape 3"/>
          <p:cNvSpPr/>
          <p:nvPr/>
        </p:nvSpPr>
        <p:spPr>
          <a:xfrm>
            <a:off x="914400" y="2286000"/>
            <a:ext cx="685800" cy="685800"/>
          </a:xfrm>
          <a:prstGeom prst="ellipse"/>
          <a:solidFill>
            <a:srgbClr val="163A2E"/>
          </a:solidFill>
        </p:spPr>
      </p:sp>
      <p:sp>
        <p:nvSpPr>
          <p:cNvPr id="1048644" name="Text 4"/>
          <p:cNvSpPr txBox="1"/>
          <p:nvPr/>
        </p:nvSpPr>
        <p:spPr>
          <a:xfrm>
            <a:off x="914400" y="2286000"/>
            <a:ext cx="685800" cy="68580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2600" lang="en-US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dirty="0" sz="2600" lang="en-US"/>
          </a:p>
        </p:txBody>
      </p:sp>
      <p:sp>
        <p:nvSpPr>
          <p:cNvPr id="1048645" name="Text 5"/>
          <p:cNvSpPr txBox="1"/>
          <p:nvPr/>
        </p:nvSpPr>
        <p:spPr>
          <a:xfrm>
            <a:off x="1874520" y="2267712"/>
            <a:ext cx="3108960" cy="722376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6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Kompetensi Pedagogik</a:t>
            </a:r>
            <a:endParaRPr dirty="0" sz="1600" lang="en-US"/>
          </a:p>
        </p:txBody>
      </p:sp>
      <p:sp>
        <p:nvSpPr>
          <p:cNvPr id="1048646" name="Shape 6"/>
          <p:cNvSpPr/>
          <p:nvPr/>
        </p:nvSpPr>
        <p:spPr>
          <a:xfrm>
            <a:off x="5120640" y="2286000"/>
            <a:ext cx="0" cy="685800"/>
          </a:xfrm>
          <a:prstGeom prst="line"/>
          <a:noFill/>
          <a:ln w="12700">
            <a:solidFill>
              <a:srgbClr val="DDD7C4"/>
            </a:solidFill>
            <a:prstDash val="solid"/>
          </a:ln>
        </p:spPr>
      </p:sp>
      <p:sp>
        <p:nvSpPr>
          <p:cNvPr id="1048647" name="Text 7"/>
          <p:cNvSpPr txBox="1"/>
          <p:nvPr/>
        </p:nvSpPr>
        <p:spPr>
          <a:xfrm>
            <a:off x="5394960" y="2267712"/>
            <a:ext cx="5943600" cy="722376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lnSpc>
                <a:spcPct val="115000"/>
              </a:lnSpc>
              <a:buNone/>
            </a:pPr>
            <a:r>
              <a:rPr dirty="0" sz="130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memilih metode, media, dan strategi pembelajaran yang sesuai dengan karakteristik peserta didik.</a:t>
            </a:r>
            <a:endParaRPr dirty="0" sz="1300" lang="en-US"/>
          </a:p>
        </p:txBody>
      </p:sp>
      <p:sp>
        <p:nvSpPr>
          <p:cNvPr id="1048648" name="Shape 8"/>
          <p:cNvSpPr/>
          <p:nvPr/>
        </p:nvSpPr>
        <p:spPr>
          <a:xfrm>
            <a:off x="640080" y="3383280"/>
            <a:ext cx="108813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effectLst>
            <a:outerShdw algn="bl" blurRad="76200" dir="5400000" dist="25400" rotWithShape="0">
              <a:srgbClr val="163A2E">
                <a:alpha val="13000"/>
              </a:srgbClr>
            </a:outerShdw>
          </a:effectLst>
        </p:spPr>
      </p:sp>
      <p:sp>
        <p:nvSpPr>
          <p:cNvPr id="1048649" name="Shape 9"/>
          <p:cNvSpPr/>
          <p:nvPr/>
        </p:nvSpPr>
        <p:spPr>
          <a:xfrm>
            <a:off x="914400" y="3566160"/>
            <a:ext cx="685800" cy="685800"/>
          </a:xfrm>
          <a:prstGeom prst="ellipse"/>
          <a:solidFill>
            <a:srgbClr val="163A2E"/>
          </a:solidFill>
        </p:spPr>
      </p:sp>
      <p:sp>
        <p:nvSpPr>
          <p:cNvPr id="1048650" name="Text 10"/>
          <p:cNvSpPr txBox="1"/>
          <p:nvPr/>
        </p:nvSpPr>
        <p:spPr>
          <a:xfrm>
            <a:off x="914400" y="3566160"/>
            <a:ext cx="685800" cy="68580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2600" lang="en-US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dirty="0" sz="2600" lang="en-US"/>
          </a:p>
        </p:txBody>
      </p:sp>
      <p:sp>
        <p:nvSpPr>
          <p:cNvPr id="1048651" name="Text 11"/>
          <p:cNvSpPr txBox="1"/>
          <p:nvPr/>
        </p:nvSpPr>
        <p:spPr>
          <a:xfrm>
            <a:off x="1874520" y="3547872"/>
            <a:ext cx="3108960" cy="722376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6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Suasana Belajar Positif</a:t>
            </a:r>
            <a:endParaRPr dirty="0" sz="1600" lang="en-US"/>
          </a:p>
        </p:txBody>
      </p:sp>
      <p:sp>
        <p:nvSpPr>
          <p:cNvPr id="1048652" name="Shape 12"/>
          <p:cNvSpPr/>
          <p:nvPr/>
        </p:nvSpPr>
        <p:spPr>
          <a:xfrm>
            <a:off x="5120640" y="3566160"/>
            <a:ext cx="0" cy="685800"/>
          </a:xfrm>
          <a:prstGeom prst="line"/>
          <a:noFill/>
          <a:ln w="12700">
            <a:solidFill>
              <a:srgbClr val="DDD7C4"/>
            </a:solidFill>
            <a:prstDash val="solid"/>
          </a:ln>
        </p:spPr>
      </p:sp>
      <p:sp>
        <p:nvSpPr>
          <p:cNvPr id="1048653" name="Text 13"/>
          <p:cNvSpPr txBox="1"/>
          <p:nvPr/>
        </p:nvSpPr>
        <p:spPr>
          <a:xfrm>
            <a:off x="5394960" y="3547872"/>
            <a:ext cx="5943600" cy="722376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lnSpc>
                <a:spcPct val="115000"/>
              </a:lnSpc>
              <a:buNone/>
            </a:pPr>
            <a:r>
              <a:rPr dirty="0" sz="130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Menciptakan pembelajaran yang menyenangkan, komunikatif, dan penuh apresiasi terhadap usaha siswa.</a:t>
            </a:r>
            <a:endParaRPr dirty="0" sz="1300" lang="en-US"/>
          </a:p>
        </p:txBody>
      </p:sp>
      <p:sp>
        <p:nvSpPr>
          <p:cNvPr id="1048654" name="Shape 14"/>
          <p:cNvSpPr/>
          <p:nvPr/>
        </p:nvSpPr>
        <p:spPr>
          <a:xfrm>
            <a:off x="640080" y="4663440"/>
            <a:ext cx="108813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effectLst>
            <a:outerShdw algn="bl" blurRad="76200" dir="5400000" dist="25400" rotWithShape="0">
              <a:srgbClr val="163A2E">
                <a:alpha val="13000"/>
              </a:srgbClr>
            </a:outerShdw>
          </a:effectLst>
        </p:spPr>
      </p:sp>
      <p:sp>
        <p:nvSpPr>
          <p:cNvPr id="1048655" name="Shape 15"/>
          <p:cNvSpPr/>
          <p:nvPr/>
        </p:nvSpPr>
        <p:spPr>
          <a:xfrm>
            <a:off x="914400" y="4846320"/>
            <a:ext cx="685800" cy="685800"/>
          </a:xfrm>
          <a:prstGeom prst="ellipse"/>
          <a:solidFill>
            <a:srgbClr val="163A2E"/>
          </a:solidFill>
        </p:spPr>
      </p:sp>
      <p:sp>
        <p:nvSpPr>
          <p:cNvPr id="1048656" name="Text 16"/>
          <p:cNvSpPr txBox="1"/>
          <p:nvPr/>
        </p:nvSpPr>
        <p:spPr>
          <a:xfrm>
            <a:off x="914400" y="4846320"/>
            <a:ext cx="685800" cy="68580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2600" lang="en-US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dirty="0" sz="2600" lang="en-US"/>
          </a:p>
        </p:txBody>
      </p:sp>
      <p:sp>
        <p:nvSpPr>
          <p:cNvPr id="1048657" name="Text 17"/>
          <p:cNvSpPr txBox="1"/>
          <p:nvPr/>
        </p:nvSpPr>
        <p:spPr>
          <a:xfrm>
            <a:off x="1874520" y="4828032"/>
            <a:ext cx="3108960" cy="722376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6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Integrasi Nilai Islam</a:t>
            </a:r>
            <a:endParaRPr dirty="0" sz="1600" lang="en-US"/>
          </a:p>
        </p:txBody>
      </p:sp>
      <p:sp>
        <p:nvSpPr>
          <p:cNvPr id="1048658" name="Shape 18"/>
          <p:cNvSpPr/>
          <p:nvPr/>
        </p:nvSpPr>
        <p:spPr>
          <a:xfrm>
            <a:off x="5120640" y="4846320"/>
            <a:ext cx="0" cy="685800"/>
          </a:xfrm>
          <a:prstGeom prst="line"/>
          <a:noFill/>
          <a:ln w="12700">
            <a:solidFill>
              <a:srgbClr val="DDD7C4"/>
            </a:solidFill>
            <a:prstDash val="solid"/>
          </a:ln>
        </p:spPr>
      </p:sp>
      <p:sp>
        <p:nvSpPr>
          <p:cNvPr id="1048659" name="Text 19"/>
          <p:cNvSpPr txBox="1"/>
          <p:nvPr/>
        </p:nvSpPr>
        <p:spPr>
          <a:xfrm>
            <a:off x="5394960" y="4828032"/>
            <a:ext cx="5943600" cy="722376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lnSpc>
                <a:spcPct val="115000"/>
              </a:lnSpc>
              <a:buNone/>
            </a:pPr>
            <a:r>
              <a:rPr dirty="0" sz="130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Menanamkan niat, keikhlasan, kecintaan terhadap ilmu, serta kesadaran akan keutamaan pahala.</a:t>
            </a:r>
            <a:endParaRPr dirty="0" sz="1300" lang="en-US"/>
          </a:p>
        </p:txBody>
      </p:sp>
      <p:sp>
        <p:nvSpPr>
          <p:cNvPr id="1048660" name="Text 20"/>
          <p:cNvSpPr txBox="1"/>
          <p:nvPr/>
        </p:nvSpPr>
        <p:spPr>
          <a:xfrm>
            <a:off x="640080" y="5989320"/>
            <a:ext cx="10881360" cy="45720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dirty="0" sz="1250" i="1" lang="en-US">
                <a:solidFill>
                  <a:srgbClr val="16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berperan bukan hanya sebagai penyampai materi, tetapi juga motivator, fasilitator, dan pembimbing bagi peserta didik.</a:t>
            </a:r>
            <a:endParaRPr dirty="0" sz="1250" lang="en-US"/>
          </a:p>
        </p:txBody>
      </p:sp>
      <p:sp>
        <p:nvSpPr>
          <p:cNvPr id="1048661" name="Text 21"/>
          <p:cNvSpPr txBox="1"/>
          <p:nvPr/>
        </p:nvSpPr>
        <p:spPr>
          <a:xfrm>
            <a:off x="11368735" y="6355080"/>
            <a:ext cx="548640" cy="320040"/>
          </a:xfrm>
          <a:prstGeom prst="rect"/>
          <a:noFill/>
        </p:spPr>
        <p:txBody>
          <a:bodyPr anchor="ctr" bIns="0" lIns="0" rIns="0" rtlCol="0" tIns="0" wrap="square"/>
          <a:p>
            <a:pPr algn="r" indent="0" marL="0">
              <a:buNone/>
            </a:pPr>
            <a:r>
              <a:rPr dirty="0" sz="100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dirty="0" sz="1000" lang="en-US"/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7"/>
                                        <p:tgtEl>
                                          <p:spTgt spid="104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8">
                            <p:stCondLst>
                              <p:cond delay="500"/>
                            </p:stCondLst>
                            <p:childTnLst>
                              <p:par>
                                <p:cTn fill="hold" grpId="0" id="9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11"/>
                                        <p:tgtEl>
                                          <p:spTgt spid="1048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2">
                            <p:stCondLst>
                              <p:cond delay="1000"/>
                            </p:stCondLst>
                            <p:childTnLst>
                              <p:par>
                                <p:cTn fill="hold" grpId="0" id="13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15"/>
                                        <p:tgtEl>
                                          <p:spTgt spid="1048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6">
                            <p:stCondLst>
                              <p:cond delay="1500"/>
                            </p:stCondLst>
                            <p:childTnLst>
                              <p:par>
                                <p:cTn fill="hold" grpId="0" id="17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dur="500" id="19"/>
                                        <p:tgtEl>
                                          <p:spTgt spid="104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0">
                            <p:stCondLst>
                              <p:cond delay="2000"/>
                            </p:stCondLst>
                            <p:childTnLst>
                              <p:par>
                                <p:cTn fill="hold" grpId="0" id="21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dur="500" id="23"/>
                                        <p:tgtEl>
                                          <p:spTgt spid="1048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4">
                            <p:stCondLst>
                              <p:cond delay="2500"/>
                            </p:stCondLst>
                            <p:childTnLst>
                              <p:par>
                                <p:cTn fill="hold" grpId="0" id="25" nodeType="after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dur="500" id="27"/>
                                        <p:tgtEl>
                                          <p:spTgt spid="1048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45" grpId="0" animBg="1"/>
      <p:bldP spid="1048647" grpId="0" animBg="1"/>
      <p:bldP spid="1048651" grpId="0" animBg="1"/>
      <p:bldP spid="1048653" grpId="0" animBg="1"/>
      <p:bldP spid="1048657" grpId="0" animBg="1"/>
      <p:bldP spid="10486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63A2E"/>
        </a:solidFill>
        <a:effectLst/>
      </p:bgPr>
    </p:bg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Shape 0"/>
          <p:cNvSpPr/>
          <p:nvPr/>
        </p:nvSpPr>
        <p:spPr>
          <a:xfrm>
            <a:off x="-1463040" y="4206240"/>
            <a:ext cx="4206240" cy="4206240"/>
          </a:xfrm>
          <a:prstGeom prst="ellipse"/>
          <a:solidFill>
            <a:srgbClr val="1F4D3D"/>
          </a:solidFill>
        </p:spPr>
      </p:sp>
      <p:sp>
        <p:nvSpPr>
          <p:cNvPr id="1048666" name="Shape 1"/>
          <p:cNvSpPr/>
          <p:nvPr/>
        </p:nvSpPr>
        <p:spPr>
          <a:xfrm>
            <a:off x="-548640" y="5029200"/>
            <a:ext cx="2377440" cy="2377440"/>
          </a:xfrm>
          <a:prstGeom prst="ellipse"/>
          <a:solidFill>
            <a:srgbClr val="2A5C48"/>
          </a:solidFill>
        </p:spPr>
      </p:sp>
      <p:sp>
        <p:nvSpPr>
          <p:cNvPr id="1048667" name="Text 2"/>
          <p:cNvSpPr txBox="1"/>
          <p:nvPr/>
        </p:nvSpPr>
        <p:spPr>
          <a:xfrm>
            <a:off x="640080" y="502920"/>
            <a:ext cx="7315200" cy="3657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300" kern="0" lang="en-US" spc="20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 III  •  PENUTUP</a:t>
            </a:r>
            <a:endParaRPr dirty="0" sz="1300" lang="en-US"/>
          </a:p>
        </p:txBody>
      </p:sp>
      <p:sp>
        <p:nvSpPr>
          <p:cNvPr id="1048668" name="Text 3"/>
          <p:cNvSpPr txBox="1"/>
          <p:nvPr/>
        </p:nvSpPr>
        <p:spPr>
          <a:xfrm>
            <a:off x="640080" y="868680"/>
            <a:ext cx="7315200" cy="6400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3000" lang="en-US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Kesimpulan</a:t>
            </a:r>
            <a:endParaRPr dirty="0" sz="3000" lang="en-US"/>
          </a:p>
        </p:txBody>
      </p:sp>
      <p:sp>
        <p:nvSpPr>
          <p:cNvPr id="1048669" name="Shape 4"/>
          <p:cNvSpPr/>
          <p:nvPr/>
        </p:nvSpPr>
        <p:spPr>
          <a:xfrm>
            <a:off x="640080" y="1783080"/>
            <a:ext cx="457200" cy="457200"/>
          </a:xfrm>
          <a:prstGeom prst="ellipse"/>
          <a:solidFill>
            <a:srgbClr val="C9A227"/>
          </a:solidFill>
        </p:spPr>
      </p:sp>
      <p:sp>
        <p:nvSpPr>
          <p:cNvPr id="1048670" name="Text 5"/>
          <p:cNvSpPr txBox="1"/>
          <p:nvPr/>
        </p:nvSpPr>
        <p:spPr>
          <a:xfrm>
            <a:off x="640080" y="1783080"/>
            <a:ext cx="457200" cy="45720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18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dirty="0" sz="1800" lang="en-US"/>
          </a:p>
        </p:txBody>
      </p:sp>
      <p:sp>
        <p:nvSpPr>
          <p:cNvPr id="1048671" name="Text 6"/>
          <p:cNvSpPr txBox="1"/>
          <p:nvPr/>
        </p:nvSpPr>
        <p:spPr>
          <a:xfrm>
            <a:off x="1280160" y="1737360"/>
            <a:ext cx="6400800" cy="3657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500" lang="en-US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Hakikat Motivasi dalam Kerangka Ganda</a:t>
            </a:r>
            <a:endParaRPr dirty="0" sz="1500" lang="en-US"/>
          </a:p>
        </p:txBody>
      </p:sp>
      <p:sp>
        <p:nvSpPr>
          <p:cNvPr id="1048672" name="Text 7"/>
          <p:cNvSpPr txBox="1"/>
          <p:nvPr/>
        </p:nvSpPr>
        <p:spPr>
          <a:xfrm>
            <a:off x="1280160" y="2130552"/>
            <a:ext cx="6400800" cy="77724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lnSpc>
                <a:spcPct val="115000"/>
              </a:lnSpc>
              <a:buNone/>
            </a:pPr>
            <a:r>
              <a:rPr dirty="0" sz="1200" lang="en-US">
                <a:solidFill>
                  <a:srgbClr val="CFCA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Motivasi internal &amp; eksternal ditopang self-efficacy; dalam Islam disempurnakan sebagai ikhtiar ibadah dan perjuangan di jalan Allah SWT.</a:t>
            </a:r>
            <a:endParaRPr dirty="0" sz="1200" lang="en-US"/>
          </a:p>
        </p:txBody>
      </p:sp>
      <p:sp>
        <p:nvSpPr>
          <p:cNvPr id="1048673" name="Shape 8"/>
          <p:cNvSpPr/>
          <p:nvPr/>
        </p:nvSpPr>
        <p:spPr>
          <a:xfrm>
            <a:off x="640080" y="3017520"/>
            <a:ext cx="457200" cy="457200"/>
          </a:xfrm>
          <a:prstGeom prst="ellipse"/>
          <a:solidFill>
            <a:srgbClr val="C9A227"/>
          </a:solidFill>
        </p:spPr>
      </p:sp>
      <p:sp>
        <p:nvSpPr>
          <p:cNvPr id="1048674" name="Text 9"/>
          <p:cNvSpPr txBox="1"/>
          <p:nvPr/>
        </p:nvSpPr>
        <p:spPr>
          <a:xfrm>
            <a:off x="640080" y="3017520"/>
            <a:ext cx="457200" cy="45720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18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dirty="0" sz="1800" lang="en-US"/>
          </a:p>
        </p:txBody>
      </p:sp>
      <p:sp>
        <p:nvSpPr>
          <p:cNvPr id="1048675" name="Text 10"/>
          <p:cNvSpPr txBox="1"/>
          <p:nvPr/>
        </p:nvSpPr>
        <p:spPr>
          <a:xfrm>
            <a:off x="1280160" y="2971800"/>
            <a:ext cx="6400800" cy="3657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500" lang="en-US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Peran Orientasi Niat dan Pahala</a:t>
            </a:r>
            <a:endParaRPr dirty="0" sz="1500" lang="en-US"/>
          </a:p>
        </p:txBody>
      </p:sp>
      <p:sp>
        <p:nvSpPr>
          <p:cNvPr id="1048676" name="Text 11"/>
          <p:cNvSpPr txBox="1"/>
          <p:nvPr/>
        </p:nvSpPr>
        <p:spPr>
          <a:xfrm>
            <a:off x="1280160" y="3364992"/>
            <a:ext cx="6400800" cy="77724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lnSpc>
                <a:spcPct val="115000"/>
              </a:lnSpc>
              <a:buNone/>
            </a:pPr>
            <a:r>
              <a:rPr dirty="0" sz="1200" lang="en-US">
                <a:solidFill>
                  <a:srgbClr val="CFCA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Niat yang ikhlas menjadi kompas arah belajar; harapan thawab menyuplai daya tahan spiritual peserta didik.</a:t>
            </a:r>
            <a:endParaRPr dirty="0" sz="1200" lang="en-US"/>
          </a:p>
        </p:txBody>
      </p:sp>
      <p:sp>
        <p:nvSpPr>
          <p:cNvPr id="1048677" name="Shape 12"/>
          <p:cNvSpPr/>
          <p:nvPr/>
        </p:nvSpPr>
        <p:spPr>
          <a:xfrm>
            <a:off x="640080" y="4251960"/>
            <a:ext cx="457200" cy="457200"/>
          </a:xfrm>
          <a:prstGeom prst="ellipse"/>
          <a:solidFill>
            <a:srgbClr val="C9A227"/>
          </a:solidFill>
        </p:spPr>
      </p:sp>
      <p:sp>
        <p:nvSpPr>
          <p:cNvPr id="1048678" name="Text 13"/>
          <p:cNvSpPr txBox="1"/>
          <p:nvPr/>
        </p:nvSpPr>
        <p:spPr>
          <a:xfrm>
            <a:off x="640080" y="4251960"/>
            <a:ext cx="457200" cy="45720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1800" lang="en-US">
                <a:solidFill>
                  <a:srgbClr val="16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dirty="0" sz="1800" lang="en-US"/>
          </a:p>
        </p:txBody>
      </p:sp>
      <p:sp>
        <p:nvSpPr>
          <p:cNvPr id="1048679" name="Text 14"/>
          <p:cNvSpPr txBox="1"/>
          <p:nvPr/>
        </p:nvSpPr>
        <p:spPr>
          <a:xfrm>
            <a:off x="1280160" y="4206240"/>
            <a:ext cx="6400800" cy="3657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500" lang="en-US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Sinergi Strategi Pedagogis dan Spiritual</a:t>
            </a:r>
            <a:endParaRPr dirty="0" sz="1500" lang="en-US"/>
          </a:p>
        </p:txBody>
      </p:sp>
      <p:sp>
        <p:nvSpPr>
          <p:cNvPr id="1048680" name="Text 15"/>
          <p:cNvSpPr txBox="1"/>
          <p:nvPr/>
        </p:nvSpPr>
        <p:spPr>
          <a:xfrm>
            <a:off x="1280160" y="4599432"/>
            <a:ext cx="6400800" cy="77724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lnSpc>
                <a:spcPct val="115000"/>
              </a:lnSpc>
              <a:buNone/>
            </a:pPr>
            <a:r>
              <a:rPr dirty="0" sz="1200" lang="en-US">
                <a:solidFill>
                  <a:srgbClr val="CFCA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Motivasi belajar berkelanjutan membutuhkan kecakapan mengajar guru dipadukan dengan penanaman nilai-nilai keimanan.</a:t>
            </a:r>
            <a:endParaRPr dirty="0" sz="1200" lang="en-US"/>
          </a:p>
        </p:txBody>
      </p:sp>
      <p:sp>
        <p:nvSpPr>
          <p:cNvPr id="1048681" name="Text 19"/>
          <p:cNvSpPr txBox="1"/>
          <p:nvPr/>
        </p:nvSpPr>
        <p:spPr>
          <a:xfrm>
            <a:off x="11368735" y="6355080"/>
            <a:ext cx="548640" cy="320040"/>
          </a:xfrm>
          <a:prstGeom prst="rect"/>
          <a:noFill/>
        </p:spPr>
        <p:txBody>
          <a:bodyPr anchor="ctr" bIns="0" lIns="0" rIns="0" rtlCol="0" tIns="0" wrap="square"/>
          <a:p>
            <a:pPr algn="r" indent="0" marL="0">
              <a:buNone/>
            </a:pPr>
            <a:r>
              <a:rPr dirty="0" sz="100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dirty="0" sz="1000"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A2E"/>
        </a:solidFill>
        <a:effectLst/>
      </p:bgPr>
    </p:bg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Shape 0"/>
          <p:cNvSpPr/>
          <p:nvPr/>
        </p:nvSpPr>
        <p:spPr>
          <a:xfrm>
            <a:off x="-1463040" y="4206240"/>
            <a:ext cx="4206240" cy="4206240"/>
          </a:xfrm>
          <a:prstGeom prst="ellipse"/>
          <a:solidFill>
            <a:srgbClr val="1F4D3D"/>
          </a:solidFill>
        </p:spPr>
      </p:sp>
      <p:sp>
        <p:nvSpPr>
          <p:cNvPr id="1048686" name="Shape 1"/>
          <p:cNvSpPr/>
          <p:nvPr/>
        </p:nvSpPr>
        <p:spPr>
          <a:xfrm>
            <a:off x="-548640" y="5029200"/>
            <a:ext cx="2377440" cy="2377440"/>
          </a:xfrm>
          <a:prstGeom prst="ellipse"/>
          <a:solidFill>
            <a:srgbClr val="2A5C48"/>
          </a:solidFill>
        </p:spPr>
      </p:sp>
      <p:sp>
        <p:nvSpPr>
          <p:cNvPr id="1048687" name="Text 2"/>
          <p:cNvSpPr txBox="1"/>
          <p:nvPr/>
        </p:nvSpPr>
        <p:spPr>
          <a:xfrm>
            <a:off x="640080" y="502920"/>
            <a:ext cx="7315200" cy="3657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endParaRPr dirty="0" sz="1300" lang="en-US"/>
          </a:p>
        </p:txBody>
      </p:sp>
      <p:sp>
        <p:nvSpPr>
          <p:cNvPr id="1048688" name="Text 3"/>
          <p:cNvSpPr txBox="1"/>
          <p:nvPr/>
        </p:nvSpPr>
        <p:spPr>
          <a:xfrm>
            <a:off x="640080" y="868680"/>
            <a:ext cx="7315200" cy="64008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endParaRPr dirty="0" sz="3000" lang="en-US"/>
          </a:p>
        </p:txBody>
      </p:sp>
      <p:sp>
        <p:nvSpPr>
          <p:cNvPr id="1048689" name="Text 6"/>
          <p:cNvSpPr txBox="1"/>
          <p:nvPr/>
        </p:nvSpPr>
        <p:spPr>
          <a:xfrm>
            <a:off x="1280160" y="1737360"/>
            <a:ext cx="6400800" cy="3657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endParaRPr dirty="0" sz="1500" lang="en-US"/>
          </a:p>
        </p:txBody>
      </p:sp>
      <p:sp>
        <p:nvSpPr>
          <p:cNvPr id="1048690" name="Text 9"/>
          <p:cNvSpPr txBox="1"/>
          <p:nvPr/>
        </p:nvSpPr>
        <p:spPr>
          <a:xfrm>
            <a:off x="2132978" y="2943622"/>
            <a:ext cx="457200" cy="45720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endParaRPr dirty="0" sz="1800" lang="en-US"/>
          </a:p>
        </p:txBody>
      </p:sp>
      <p:sp>
        <p:nvSpPr>
          <p:cNvPr id="1048691" name="Text 10"/>
          <p:cNvSpPr txBox="1"/>
          <p:nvPr/>
        </p:nvSpPr>
        <p:spPr>
          <a:xfrm>
            <a:off x="1548260" y="2486422"/>
            <a:ext cx="6400800" cy="3657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endParaRPr dirty="0" sz="1500" lang="en-US"/>
          </a:p>
        </p:txBody>
      </p:sp>
      <p:sp>
        <p:nvSpPr>
          <p:cNvPr id="1048692" name="Text 11"/>
          <p:cNvSpPr txBox="1"/>
          <p:nvPr/>
        </p:nvSpPr>
        <p:spPr>
          <a:xfrm>
            <a:off x="1280160" y="3364992"/>
            <a:ext cx="6400800" cy="77724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lnSpc>
                <a:spcPct val="115000"/>
              </a:lnSpc>
              <a:buNone/>
            </a:pPr>
            <a:endParaRPr dirty="0" sz="1200" lang="en-US"/>
          </a:p>
        </p:txBody>
      </p:sp>
      <p:sp>
        <p:nvSpPr>
          <p:cNvPr id="1048693" name="Text 13"/>
          <p:cNvSpPr txBox="1"/>
          <p:nvPr/>
        </p:nvSpPr>
        <p:spPr>
          <a:xfrm>
            <a:off x="2880360" y="4251960"/>
            <a:ext cx="457200" cy="457200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endParaRPr dirty="0" sz="1800" lang="en-US"/>
          </a:p>
        </p:txBody>
      </p:sp>
      <p:sp>
        <p:nvSpPr>
          <p:cNvPr id="1048694" name="Text 14"/>
          <p:cNvSpPr txBox="1"/>
          <p:nvPr/>
        </p:nvSpPr>
        <p:spPr>
          <a:xfrm>
            <a:off x="1280160" y="4206240"/>
            <a:ext cx="6400800" cy="3657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endParaRPr dirty="0" sz="1500" lang="en-US"/>
          </a:p>
        </p:txBody>
      </p:sp>
      <p:sp>
        <p:nvSpPr>
          <p:cNvPr id="1048695" name="Text 15"/>
          <p:cNvSpPr txBox="1"/>
          <p:nvPr/>
        </p:nvSpPr>
        <p:spPr>
          <a:xfrm>
            <a:off x="1280160" y="4599432"/>
            <a:ext cx="6400800" cy="77724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lnSpc>
                <a:spcPct val="115000"/>
              </a:lnSpc>
              <a:buNone/>
            </a:pPr>
            <a:endParaRPr dirty="0" sz="1200" lang="en-US"/>
          </a:p>
        </p:txBody>
      </p:sp>
      <p:sp>
        <p:nvSpPr>
          <p:cNvPr id="1048696" name="Text 17"/>
          <p:cNvSpPr txBox="1"/>
          <p:nvPr/>
        </p:nvSpPr>
        <p:spPr>
          <a:xfrm>
            <a:off x="4219302" y="2029687"/>
            <a:ext cx="3337560" cy="1723925"/>
          </a:xfrm>
          <a:prstGeom prst="rect"/>
          <a:noFill/>
        </p:spPr>
        <p:txBody>
          <a:bodyPr anchor="ctr" bIns="0" lIns="0" rIns="0" rtlCol="0" tIns="0" wrap="square"/>
          <a:p>
            <a:pPr algn="ctr" indent="0" marL="0">
              <a:buNone/>
            </a:pPr>
            <a:r>
              <a:rPr b="1" dirty="0" sz="6600" lang="en-US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TERIMAKASIH</a:t>
            </a:r>
          </a:p>
          <a:p>
            <a:pPr algn="ctr" indent="0" marL="0">
              <a:buNone/>
            </a:pPr>
            <a:endParaRPr b="1" dirty="0" sz="2200" lang="en-US">
              <a:solidFill>
                <a:srgbClr val="C9A227"/>
              </a:solidFill>
              <a:latin typeface="Cambria" pitchFamily="34" charset="0"/>
              <a:ea typeface="Cambria" pitchFamily="34" charset="-122"/>
            </a:endParaRPr>
          </a:p>
          <a:p>
            <a:pPr algn="ctr" indent="0" marL="0">
              <a:buNone/>
            </a:pPr>
            <a:r>
              <a:rPr b="1" dirty="0" sz="2200" lang="en-US">
                <a:solidFill>
                  <a:srgbClr val="C9A227"/>
                </a:solidFill>
                <a:latin typeface="Cambria" pitchFamily="34" charset="0"/>
                <a:ea typeface="Cambria" pitchFamily="34" charset="-122"/>
              </a:rPr>
              <a:t>APAKAH ADA YANG INGIN DI DISKUSIKAN? </a:t>
            </a:r>
            <a:endParaRPr dirty="0" sz="2200" lang="en-US"/>
          </a:p>
        </p:txBody>
      </p:sp>
      <p:sp>
        <p:nvSpPr>
          <p:cNvPr id="1048697" name="Text 19"/>
          <p:cNvSpPr txBox="1"/>
          <p:nvPr/>
        </p:nvSpPr>
        <p:spPr>
          <a:xfrm>
            <a:off x="11368735" y="6355080"/>
            <a:ext cx="548640" cy="320040"/>
          </a:xfrm>
          <a:prstGeom prst="rect"/>
          <a:noFill/>
        </p:spPr>
        <p:txBody>
          <a:bodyPr anchor="ctr" bIns="0" lIns="0" rIns="0" rtlCol="0" tIns="0" wrap="square"/>
          <a:p>
            <a:pPr algn="r" indent="0" marL="0">
              <a:buNone/>
            </a:pPr>
            <a:r>
              <a:rPr dirty="0" sz="1000" lang="en-US">
                <a:solidFill>
                  <a:srgbClr val="5B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dirty="0" sz="1000"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Company>PptxGenJS</Company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PptxGenJS Presentation</dc:title>
  <dc:creator>PptxGenJS</dc:creator>
  <cp:lastModifiedBy>Hikmah Izzatin</cp:lastModifiedBy>
  <dcterms:created xsi:type="dcterms:W3CDTF">2026-08-26T01:05:20Z</dcterms:created>
  <dcterms:modified xsi:type="dcterms:W3CDTF">2026-10-14T07:45:20Z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c1e2fc5c019841cfa59f4e5f07d7d356_23</vt:lpwstr>
  </property>
</Properties>
</file>