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Calistoga" charset="1" panose="00000500000000000000"/>
      <p:regular r:id="rId17"/>
    </p:embeddedFont>
    <p:embeddedFont>
      <p:font typeface="Open Sans" charset="1" panose="020B0606030504020204"/>
      <p:regular r:id="rId18"/>
    </p:embeddedFont>
    <p:embeddedFont>
      <p:font typeface="Open Sans Bold" charset="1" panose="020B080603050402020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0739" y="-155281"/>
            <a:ext cx="18429479" cy="10287000"/>
          </a:xfrm>
          <a:custGeom>
            <a:avLst/>
            <a:gdLst/>
            <a:ahLst/>
            <a:cxnLst/>
            <a:rect r="r" b="b" t="t" l="l"/>
            <a:pathLst>
              <a:path h="10287000" w="18429479">
                <a:moveTo>
                  <a:pt x="0" y="0"/>
                </a:moveTo>
                <a:lnTo>
                  <a:pt x="18429478" y="0"/>
                </a:lnTo>
                <a:lnTo>
                  <a:pt x="1842947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6173006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0" y="0"/>
                </a:moveTo>
                <a:lnTo>
                  <a:pt x="9746591" y="0"/>
                </a:lnTo>
                <a:lnTo>
                  <a:pt x="9746591" y="4532165"/>
                </a:lnTo>
                <a:lnTo>
                  <a:pt x="0" y="45321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0">
            <a:off x="-602591" y="-415383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9746591" y="4532165"/>
                </a:moveTo>
                <a:lnTo>
                  <a:pt x="0" y="4532165"/>
                </a:lnTo>
                <a:lnTo>
                  <a:pt x="0" y="0"/>
                </a:lnTo>
                <a:lnTo>
                  <a:pt x="9746591" y="0"/>
                </a:lnTo>
                <a:lnTo>
                  <a:pt x="9746591" y="453216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97696" y="1414368"/>
            <a:ext cx="15092607" cy="7458263"/>
          </a:xfrm>
          <a:custGeom>
            <a:avLst/>
            <a:gdLst/>
            <a:ahLst/>
            <a:cxnLst/>
            <a:rect r="r" b="b" t="t" l="l"/>
            <a:pathLst>
              <a:path h="7458263" w="15092607">
                <a:moveTo>
                  <a:pt x="0" y="0"/>
                </a:moveTo>
                <a:lnTo>
                  <a:pt x="15092608" y="0"/>
                </a:lnTo>
                <a:lnTo>
                  <a:pt x="15092608" y="7458264"/>
                </a:lnTo>
                <a:lnTo>
                  <a:pt x="0" y="74582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377210" y="3476415"/>
            <a:ext cx="13533581" cy="5450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24"/>
              </a:lnSpc>
            </a:pPr>
            <a:r>
              <a:rPr lang="en-US" sz="7700">
                <a:solidFill>
                  <a:srgbClr val="548255"/>
                </a:solidFill>
                <a:latin typeface="Calistoga"/>
                <a:ea typeface="Calistoga"/>
                <a:cs typeface="Calistoga"/>
                <a:sym typeface="Calistoga"/>
              </a:rPr>
              <a:t>pendekatan dan model pengembangan kurikulum PAI</a:t>
            </a:r>
          </a:p>
          <a:p>
            <a:pPr algn="ctr">
              <a:lnSpc>
                <a:spcPts val="8624"/>
              </a:lnSpc>
            </a:pPr>
          </a:p>
          <a:p>
            <a:pPr algn="ctr">
              <a:lnSpc>
                <a:spcPts val="8624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true" flipV="false" rot="0">
            <a:off x="-602591" y="6173006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9746591" y="0"/>
                </a:moveTo>
                <a:lnTo>
                  <a:pt x="0" y="0"/>
                </a:lnTo>
                <a:lnTo>
                  <a:pt x="0" y="4532165"/>
                </a:lnTo>
                <a:lnTo>
                  <a:pt x="9746591" y="4532165"/>
                </a:lnTo>
                <a:lnTo>
                  <a:pt x="97465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true" rot="0">
            <a:off x="9144000" y="-212431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0" y="4532165"/>
                </a:moveTo>
                <a:lnTo>
                  <a:pt x="9746591" y="4532165"/>
                </a:lnTo>
                <a:lnTo>
                  <a:pt x="9746591" y="0"/>
                </a:lnTo>
                <a:lnTo>
                  <a:pt x="0" y="0"/>
                </a:lnTo>
                <a:lnTo>
                  <a:pt x="0" y="453216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0739" y="-155281"/>
            <a:ext cx="18429479" cy="10287000"/>
          </a:xfrm>
          <a:custGeom>
            <a:avLst/>
            <a:gdLst/>
            <a:ahLst/>
            <a:cxnLst/>
            <a:rect r="r" b="b" t="t" l="l"/>
            <a:pathLst>
              <a:path h="10287000" w="18429479">
                <a:moveTo>
                  <a:pt x="0" y="0"/>
                </a:moveTo>
                <a:lnTo>
                  <a:pt x="18429478" y="0"/>
                </a:lnTo>
                <a:lnTo>
                  <a:pt x="1842947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42027" y="1544041"/>
            <a:ext cx="14548968" cy="7714259"/>
            <a:chOff x="0" y="0"/>
            <a:chExt cx="3831827" cy="203173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831827" cy="2031739"/>
            </a:xfrm>
            <a:custGeom>
              <a:avLst/>
              <a:gdLst/>
              <a:ahLst/>
              <a:cxnLst/>
              <a:rect r="r" b="b" t="t" l="l"/>
              <a:pathLst>
                <a:path h="2031739" w="3831827">
                  <a:moveTo>
                    <a:pt x="27139" y="0"/>
                  </a:moveTo>
                  <a:lnTo>
                    <a:pt x="3804688" y="0"/>
                  </a:lnTo>
                  <a:cubicBezTo>
                    <a:pt x="3819677" y="0"/>
                    <a:pt x="3831827" y="12150"/>
                    <a:pt x="3831827" y="27139"/>
                  </a:cubicBezTo>
                  <a:lnTo>
                    <a:pt x="3831827" y="2004601"/>
                  </a:lnTo>
                  <a:cubicBezTo>
                    <a:pt x="3831827" y="2019589"/>
                    <a:pt x="3819677" y="2031739"/>
                    <a:pt x="3804688" y="2031739"/>
                  </a:cubicBezTo>
                  <a:lnTo>
                    <a:pt x="27139" y="2031739"/>
                  </a:lnTo>
                  <a:cubicBezTo>
                    <a:pt x="12150" y="2031739"/>
                    <a:pt x="0" y="2019589"/>
                    <a:pt x="0" y="2004601"/>
                  </a:cubicBezTo>
                  <a:lnTo>
                    <a:pt x="0" y="27139"/>
                  </a:lnTo>
                  <a:cubicBezTo>
                    <a:pt x="0" y="12150"/>
                    <a:pt x="12150" y="0"/>
                    <a:pt x="27139" y="0"/>
                  </a:cubicBezTo>
                  <a:close/>
                </a:path>
              </a:pathLst>
            </a:custGeom>
            <a:solidFill>
              <a:srgbClr val="F4FFCC"/>
            </a:solidFill>
            <a:ln w="38100" cap="rnd">
              <a:solidFill>
                <a:srgbClr val="548255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831827" cy="20793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144000" y="6173006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0" y="0"/>
                </a:moveTo>
                <a:lnTo>
                  <a:pt x="9746591" y="0"/>
                </a:lnTo>
                <a:lnTo>
                  <a:pt x="9746591" y="4532165"/>
                </a:lnTo>
                <a:lnTo>
                  <a:pt x="0" y="45321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-602591" y="-415383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9746591" y="4532165"/>
                </a:moveTo>
                <a:lnTo>
                  <a:pt x="0" y="4532165"/>
                </a:lnTo>
                <a:lnTo>
                  <a:pt x="0" y="0"/>
                </a:lnTo>
                <a:lnTo>
                  <a:pt x="9746591" y="0"/>
                </a:lnTo>
                <a:lnTo>
                  <a:pt x="9746591" y="453216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283206" y="2110801"/>
            <a:ext cx="5721588" cy="977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46"/>
              </a:lnSpc>
            </a:pPr>
            <a:r>
              <a:rPr lang="en-US" sz="6827">
                <a:solidFill>
                  <a:srgbClr val="548255"/>
                </a:solidFill>
                <a:latin typeface="Calistoga"/>
                <a:ea typeface="Calistoga"/>
                <a:cs typeface="Calistoga"/>
                <a:sym typeface="Calistoga"/>
              </a:rPr>
              <a:t>latar belakang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-602591" y="6173006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9746591" y="0"/>
                </a:moveTo>
                <a:lnTo>
                  <a:pt x="0" y="0"/>
                </a:lnTo>
                <a:lnTo>
                  <a:pt x="0" y="4532165"/>
                </a:lnTo>
                <a:lnTo>
                  <a:pt x="9746591" y="4532165"/>
                </a:lnTo>
                <a:lnTo>
                  <a:pt x="97465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true" rot="0">
            <a:off x="9144000" y="-212431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0" y="4532165"/>
                </a:moveTo>
                <a:lnTo>
                  <a:pt x="9746591" y="4532165"/>
                </a:lnTo>
                <a:lnTo>
                  <a:pt x="9746591" y="0"/>
                </a:lnTo>
                <a:lnTo>
                  <a:pt x="0" y="0"/>
                </a:lnTo>
                <a:lnTo>
                  <a:pt x="0" y="453216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479124" y="3268918"/>
            <a:ext cx="14011871" cy="51701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548255"/>
                </a:solidFill>
                <a:latin typeface="Open Sans"/>
                <a:ea typeface="Open Sans"/>
                <a:cs typeface="Open Sans"/>
                <a:sym typeface="Open Sans"/>
              </a:rPr>
              <a:t>kurikulum pendidikan agama islam </a:t>
            </a:r>
            <a:r>
              <a:rPr lang="en-US" sz="4200">
                <a:solidFill>
                  <a:srgbClr val="548255"/>
                </a:solidFill>
                <a:latin typeface="Open Sans"/>
                <a:ea typeface="Open Sans"/>
                <a:cs typeface="Open Sans"/>
                <a:sym typeface="Open Sans"/>
              </a:rPr>
              <a:t>bukan sekadar rencana belajar biasa, melainkan pedoman penting untuk membentuk akhlak dan nilai keagamaan siswa. Oleh karena itu, kita perlu memilih dan merancang model kurikulum yang benar-benar nyata, mudah disesuaikan, dan tepat sasaran agar bisa diterapkan dengan baik di sekolah maupun madrasah.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0739" y="-155281"/>
            <a:ext cx="18429479" cy="10287000"/>
          </a:xfrm>
          <a:custGeom>
            <a:avLst/>
            <a:gdLst/>
            <a:ahLst/>
            <a:cxnLst/>
            <a:rect r="r" b="b" t="t" l="l"/>
            <a:pathLst>
              <a:path h="10287000" w="18429479">
                <a:moveTo>
                  <a:pt x="0" y="0"/>
                </a:moveTo>
                <a:lnTo>
                  <a:pt x="18429478" y="0"/>
                </a:lnTo>
                <a:lnTo>
                  <a:pt x="1842947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42027" y="1544041"/>
            <a:ext cx="14548968" cy="7714259"/>
            <a:chOff x="0" y="0"/>
            <a:chExt cx="3831827" cy="203173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831827" cy="2031739"/>
            </a:xfrm>
            <a:custGeom>
              <a:avLst/>
              <a:gdLst/>
              <a:ahLst/>
              <a:cxnLst/>
              <a:rect r="r" b="b" t="t" l="l"/>
              <a:pathLst>
                <a:path h="2031739" w="3831827">
                  <a:moveTo>
                    <a:pt x="27139" y="0"/>
                  </a:moveTo>
                  <a:lnTo>
                    <a:pt x="3804688" y="0"/>
                  </a:lnTo>
                  <a:cubicBezTo>
                    <a:pt x="3819677" y="0"/>
                    <a:pt x="3831827" y="12150"/>
                    <a:pt x="3831827" y="27139"/>
                  </a:cubicBezTo>
                  <a:lnTo>
                    <a:pt x="3831827" y="2004601"/>
                  </a:lnTo>
                  <a:cubicBezTo>
                    <a:pt x="3831827" y="2019589"/>
                    <a:pt x="3819677" y="2031739"/>
                    <a:pt x="3804688" y="2031739"/>
                  </a:cubicBezTo>
                  <a:lnTo>
                    <a:pt x="27139" y="2031739"/>
                  </a:lnTo>
                  <a:cubicBezTo>
                    <a:pt x="12150" y="2031739"/>
                    <a:pt x="0" y="2019589"/>
                    <a:pt x="0" y="2004601"/>
                  </a:cubicBezTo>
                  <a:lnTo>
                    <a:pt x="0" y="27139"/>
                  </a:lnTo>
                  <a:cubicBezTo>
                    <a:pt x="0" y="12150"/>
                    <a:pt x="12150" y="0"/>
                    <a:pt x="27139" y="0"/>
                  </a:cubicBezTo>
                  <a:close/>
                </a:path>
              </a:pathLst>
            </a:custGeom>
            <a:solidFill>
              <a:srgbClr val="F4FFCC"/>
            </a:solidFill>
            <a:ln w="38100" cap="rnd">
              <a:solidFill>
                <a:srgbClr val="548255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831827" cy="20793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144000" y="6173006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0" y="0"/>
                </a:moveTo>
                <a:lnTo>
                  <a:pt x="9746591" y="0"/>
                </a:lnTo>
                <a:lnTo>
                  <a:pt x="9746591" y="4532165"/>
                </a:lnTo>
                <a:lnTo>
                  <a:pt x="0" y="45321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-602591" y="-415383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9746591" y="4532165"/>
                </a:moveTo>
                <a:lnTo>
                  <a:pt x="0" y="4532165"/>
                </a:lnTo>
                <a:lnTo>
                  <a:pt x="0" y="0"/>
                </a:lnTo>
                <a:lnTo>
                  <a:pt x="9746591" y="0"/>
                </a:lnTo>
                <a:lnTo>
                  <a:pt x="9746591" y="453216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650373" y="2110801"/>
            <a:ext cx="7132277" cy="977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46"/>
              </a:lnSpc>
            </a:pPr>
            <a:r>
              <a:rPr lang="en-US" sz="6827">
                <a:solidFill>
                  <a:srgbClr val="548255"/>
                </a:solidFill>
                <a:latin typeface="Calistoga"/>
                <a:ea typeface="Calistoga"/>
                <a:cs typeface="Calistoga"/>
                <a:sym typeface="Calistoga"/>
              </a:rPr>
              <a:t>rumusan masalah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-602591" y="6173006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9746591" y="0"/>
                </a:moveTo>
                <a:lnTo>
                  <a:pt x="0" y="0"/>
                </a:lnTo>
                <a:lnTo>
                  <a:pt x="0" y="4532165"/>
                </a:lnTo>
                <a:lnTo>
                  <a:pt x="9746591" y="4532165"/>
                </a:lnTo>
                <a:lnTo>
                  <a:pt x="97465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true" rot="0">
            <a:off x="9144000" y="-212431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0" y="4532165"/>
                </a:moveTo>
                <a:lnTo>
                  <a:pt x="9746591" y="4532165"/>
                </a:lnTo>
                <a:lnTo>
                  <a:pt x="9746591" y="0"/>
                </a:lnTo>
                <a:lnTo>
                  <a:pt x="0" y="0"/>
                </a:lnTo>
                <a:lnTo>
                  <a:pt x="0" y="453216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489999" y="3530538"/>
            <a:ext cx="12532148" cy="4908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548255"/>
                </a:solidFill>
                <a:latin typeface="Open Sans"/>
                <a:ea typeface="Open Sans"/>
                <a:cs typeface="Open Sans"/>
                <a:sym typeface="Open Sans"/>
              </a:rPr>
              <a:t>Apa yang dimaksud dengan pendekatan dan model pengembangan kurikulum?</a:t>
            </a:r>
          </a:p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548255"/>
                </a:solidFill>
                <a:latin typeface="Open Sans"/>
                <a:ea typeface="Open Sans"/>
                <a:cs typeface="Open Sans"/>
                <a:sym typeface="Open Sans"/>
              </a:rPr>
              <a:t>Apa saja pendekatan yang dapat digunakan dalam pengembangan kurikulum PAI?</a:t>
            </a:r>
          </a:p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548255"/>
                </a:solidFill>
                <a:latin typeface="Open Sans"/>
                <a:ea typeface="Open Sans"/>
                <a:cs typeface="Open Sans"/>
                <a:sym typeface="Open Sans"/>
              </a:rPr>
              <a:t>Apa saja model-model pengembangan kurikulum yang dikemukakan oleh para ahli?</a:t>
            </a:r>
          </a:p>
          <a:p>
            <a:pPr algn="ctr">
              <a:lnSpc>
                <a:spcPts val="5599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0739" y="-155281"/>
            <a:ext cx="18429479" cy="10287000"/>
          </a:xfrm>
          <a:custGeom>
            <a:avLst/>
            <a:gdLst/>
            <a:ahLst/>
            <a:cxnLst/>
            <a:rect r="r" b="b" t="t" l="l"/>
            <a:pathLst>
              <a:path h="10287000" w="18429479">
                <a:moveTo>
                  <a:pt x="0" y="0"/>
                </a:moveTo>
                <a:lnTo>
                  <a:pt x="18429478" y="0"/>
                </a:lnTo>
                <a:lnTo>
                  <a:pt x="1842947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69718" y="1450137"/>
            <a:ext cx="17093586" cy="7808163"/>
            <a:chOff x="0" y="0"/>
            <a:chExt cx="4502015" cy="205647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02015" cy="2056471"/>
            </a:xfrm>
            <a:custGeom>
              <a:avLst/>
              <a:gdLst/>
              <a:ahLst/>
              <a:cxnLst/>
              <a:rect r="r" b="b" t="t" l="l"/>
              <a:pathLst>
                <a:path h="2056471" w="4502015">
                  <a:moveTo>
                    <a:pt x="23099" y="0"/>
                  </a:moveTo>
                  <a:lnTo>
                    <a:pt x="4478916" y="0"/>
                  </a:lnTo>
                  <a:cubicBezTo>
                    <a:pt x="4491673" y="0"/>
                    <a:pt x="4502015" y="10342"/>
                    <a:pt x="4502015" y="23099"/>
                  </a:cubicBezTo>
                  <a:lnTo>
                    <a:pt x="4502015" y="2033372"/>
                  </a:lnTo>
                  <a:cubicBezTo>
                    <a:pt x="4502015" y="2046129"/>
                    <a:pt x="4491673" y="2056471"/>
                    <a:pt x="4478916" y="2056471"/>
                  </a:cubicBezTo>
                  <a:lnTo>
                    <a:pt x="23099" y="2056471"/>
                  </a:lnTo>
                  <a:cubicBezTo>
                    <a:pt x="10342" y="2056471"/>
                    <a:pt x="0" y="2046129"/>
                    <a:pt x="0" y="2033372"/>
                  </a:cubicBezTo>
                  <a:lnTo>
                    <a:pt x="0" y="23099"/>
                  </a:lnTo>
                  <a:cubicBezTo>
                    <a:pt x="0" y="10342"/>
                    <a:pt x="10342" y="0"/>
                    <a:pt x="23099" y="0"/>
                  </a:cubicBezTo>
                  <a:close/>
                </a:path>
              </a:pathLst>
            </a:custGeom>
            <a:solidFill>
              <a:srgbClr val="F4FFCC"/>
            </a:solidFill>
            <a:ln w="38100" cap="rnd">
              <a:solidFill>
                <a:srgbClr val="548255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502015" cy="2104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144000" y="6173006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0" y="0"/>
                </a:moveTo>
                <a:lnTo>
                  <a:pt x="9746591" y="0"/>
                </a:lnTo>
                <a:lnTo>
                  <a:pt x="9746591" y="4532165"/>
                </a:lnTo>
                <a:lnTo>
                  <a:pt x="0" y="45321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-602591" y="-415383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9746591" y="4532165"/>
                </a:moveTo>
                <a:lnTo>
                  <a:pt x="0" y="4532165"/>
                </a:lnTo>
                <a:lnTo>
                  <a:pt x="0" y="0"/>
                </a:lnTo>
                <a:lnTo>
                  <a:pt x="9746591" y="0"/>
                </a:lnTo>
                <a:lnTo>
                  <a:pt x="9746591" y="453216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41982" y="2091751"/>
            <a:ext cx="16204037" cy="8093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72"/>
              </a:lnSpc>
            </a:pPr>
            <a:r>
              <a:rPr lang="en-US" sz="5600">
                <a:solidFill>
                  <a:srgbClr val="548255"/>
                </a:solidFill>
                <a:latin typeface="Calistoga"/>
                <a:ea typeface="Calistoga"/>
                <a:cs typeface="Calistoga"/>
                <a:sym typeface="Calistoga"/>
              </a:rPr>
              <a:t>pendekatan dan model pengembangan kurikulum 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-602591" y="6173006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9746591" y="0"/>
                </a:moveTo>
                <a:lnTo>
                  <a:pt x="0" y="0"/>
                </a:lnTo>
                <a:lnTo>
                  <a:pt x="0" y="4532165"/>
                </a:lnTo>
                <a:lnTo>
                  <a:pt x="9746591" y="4532165"/>
                </a:lnTo>
                <a:lnTo>
                  <a:pt x="97465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true" rot="0">
            <a:off x="9144000" y="-212431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0" y="4532165"/>
                </a:moveTo>
                <a:lnTo>
                  <a:pt x="9746591" y="4532165"/>
                </a:lnTo>
                <a:lnTo>
                  <a:pt x="9746591" y="0"/>
                </a:lnTo>
                <a:lnTo>
                  <a:pt x="0" y="0"/>
                </a:lnTo>
                <a:lnTo>
                  <a:pt x="0" y="453216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101975" y="3562970"/>
            <a:ext cx="14229073" cy="4180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54825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Pendekatan pengembangan kurikulum adalah cara atau sudut pandang yang digunakan dalam menyusun dan mengembangkan kurikulum.</a:t>
            </a:r>
          </a:p>
          <a:p>
            <a:pPr algn="l" marL="734059" indent="-367030" lvl="1">
              <a:lnSpc>
                <a:spcPts val="4759"/>
              </a:lnSpc>
              <a:buFont typeface="Arial"/>
              <a:buChar char="•"/>
            </a:pPr>
            <a:r>
              <a:rPr lang="en-US" b="true" sz="3399">
                <a:solidFill>
                  <a:srgbClr val="54825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Model pengembangan kurikulum adalah pola atau langkah-langkah sistematis yang digunakan sebagai pedoman dalam proses pengembangan kurikulum</a:t>
            </a:r>
          </a:p>
          <a:p>
            <a:pPr algn="l">
              <a:lnSpc>
                <a:spcPts val="4759"/>
              </a:lnSpc>
            </a:pPr>
            <a:r>
              <a:rPr lang="en-US" sz="3399" b="true">
                <a:solidFill>
                  <a:srgbClr val="54825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0739" y="-155281"/>
            <a:ext cx="18429479" cy="10287000"/>
          </a:xfrm>
          <a:custGeom>
            <a:avLst/>
            <a:gdLst/>
            <a:ahLst/>
            <a:cxnLst/>
            <a:rect r="r" b="b" t="t" l="l"/>
            <a:pathLst>
              <a:path h="10287000" w="18429479">
                <a:moveTo>
                  <a:pt x="0" y="0"/>
                </a:moveTo>
                <a:lnTo>
                  <a:pt x="18429478" y="0"/>
                </a:lnTo>
                <a:lnTo>
                  <a:pt x="1842947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42027" y="1544041"/>
            <a:ext cx="14548968" cy="7714259"/>
            <a:chOff x="0" y="0"/>
            <a:chExt cx="3831827" cy="203173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831827" cy="2031739"/>
            </a:xfrm>
            <a:custGeom>
              <a:avLst/>
              <a:gdLst/>
              <a:ahLst/>
              <a:cxnLst/>
              <a:rect r="r" b="b" t="t" l="l"/>
              <a:pathLst>
                <a:path h="2031739" w="3831827">
                  <a:moveTo>
                    <a:pt x="27139" y="0"/>
                  </a:moveTo>
                  <a:lnTo>
                    <a:pt x="3804688" y="0"/>
                  </a:lnTo>
                  <a:cubicBezTo>
                    <a:pt x="3819677" y="0"/>
                    <a:pt x="3831827" y="12150"/>
                    <a:pt x="3831827" y="27139"/>
                  </a:cubicBezTo>
                  <a:lnTo>
                    <a:pt x="3831827" y="2004601"/>
                  </a:lnTo>
                  <a:cubicBezTo>
                    <a:pt x="3831827" y="2019589"/>
                    <a:pt x="3819677" y="2031739"/>
                    <a:pt x="3804688" y="2031739"/>
                  </a:cubicBezTo>
                  <a:lnTo>
                    <a:pt x="27139" y="2031739"/>
                  </a:lnTo>
                  <a:cubicBezTo>
                    <a:pt x="12150" y="2031739"/>
                    <a:pt x="0" y="2019589"/>
                    <a:pt x="0" y="2004601"/>
                  </a:cubicBezTo>
                  <a:lnTo>
                    <a:pt x="0" y="27139"/>
                  </a:lnTo>
                  <a:cubicBezTo>
                    <a:pt x="0" y="12150"/>
                    <a:pt x="12150" y="0"/>
                    <a:pt x="27139" y="0"/>
                  </a:cubicBezTo>
                  <a:close/>
                </a:path>
              </a:pathLst>
            </a:custGeom>
            <a:solidFill>
              <a:srgbClr val="F4FFCC"/>
            </a:solidFill>
            <a:ln w="38100" cap="rnd">
              <a:solidFill>
                <a:srgbClr val="548255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831827" cy="20793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144000" y="6173006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0" y="0"/>
                </a:moveTo>
                <a:lnTo>
                  <a:pt x="9746591" y="0"/>
                </a:lnTo>
                <a:lnTo>
                  <a:pt x="9746591" y="4532165"/>
                </a:lnTo>
                <a:lnTo>
                  <a:pt x="0" y="45321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-602591" y="-415383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9746591" y="4532165"/>
                </a:moveTo>
                <a:lnTo>
                  <a:pt x="0" y="4532165"/>
                </a:lnTo>
                <a:lnTo>
                  <a:pt x="0" y="0"/>
                </a:lnTo>
                <a:lnTo>
                  <a:pt x="9746591" y="0"/>
                </a:lnTo>
                <a:lnTo>
                  <a:pt x="9746591" y="453216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906712" y="2167951"/>
            <a:ext cx="12474576" cy="727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5000">
                <a:solidFill>
                  <a:srgbClr val="548255"/>
                </a:solidFill>
                <a:latin typeface="Calistoga"/>
                <a:ea typeface="Calistoga"/>
                <a:cs typeface="Calistoga"/>
                <a:sym typeface="Calistoga"/>
              </a:rPr>
              <a:t>pendekatan pengembangan kurikulum PAI 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-602591" y="6173006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9746591" y="0"/>
                </a:moveTo>
                <a:lnTo>
                  <a:pt x="0" y="0"/>
                </a:lnTo>
                <a:lnTo>
                  <a:pt x="0" y="4532165"/>
                </a:lnTo>
                <a:lnTo>
                  <a:pt x="9746591" y="4532165"/>
                </a:lnTo>
                <a:lnTo>
                  <a:pt x="97465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true" rot="0">
            <a:off x="9144000" y="-212431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0" y="4532165"/>
                </a:moveTo>
                <a:lnTo>
                  <a:pt x="9746591" y="4532165"/>
                </a:lnTo>
                <a:lnTo>
                  <a:pt x="9746591" y="0"/>
                </a:lnTo>
                <a:lnTo>
                  <a:pt x="0" y="0"/>
                </a:lnTo>
                <a:lnTo>
                  <a:pt x="0" y="453216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942027" y="2902839"/>
            <a:ext cx="14548968" cy="6555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7240" indent="-388620" lvl="1">
              <a:lnSpc>
                <a:spcPts val="6552"/>
              </a:lnSpc>
              <a:buFont typeface="Arial"/>
              <a:buChar char="•"/>
            </a:pPr>
            <a:r>
              <a:rPr lang="en-US" sz="3600">
                <a:solidFill>
                  <a:srgbClr val="548255"/>
                </a:solidFill>
                <a:latin typeface="Open Sans"/>
                <a:ea typeface="Open Sans"/>
                <a:cs typeface="Open Sans"/>
                <a:sym typeface="Open Sans"/>
              </a:rPr>
              <a:t>pendekatan akademik → berfokus pada penguasaan ilmu atau materi pembelajaran.</a:t>
            </a:r>
          </a:p>
          <a:p>
            <a:pPr algn="l" marL="777240" indent="-388620" lvl="1">
              <a:lnSpc>
                <a:spcPts val="6552"/>
              </a:lnSpc>
              <a:buFont typeface="Arial"/>
              <a:buChar char="•"/>
            </a:pPr>
            <a:r>
              <a:rPr lang="en-US" sz="3600">
                <a:solidFill>
                  <a:srgbClr val="548255"/>
                </a:solidFill>
                <a:latin typeface="Open Sans"/>
                <a:ea typeface="Open Sans"/>
                <a:cs typeface="Open Sans"/>
                <a:sym typeface="Open Sans"/>
              </a:rPr>
              <a:t>pendekatan h</a:t>
            </a:r>
            <a:r>
              <a:rPr lang="en-US" sz="3600">
                <a:solidFill>
                  <a:srgbClr val="548255"/>
                </a:solidFill>
                <a:latin typeface="Open Sans"/>
                <a:ea typeface="Open Sans"/>
                <a:cs typeface="Open Sans"/>
                <a:sym typeface="Open Sans"/>
              </a:rPr>
              <a:t>umanistik → berfokus mengembangkan siswa secara menyeluruh termasuk perasaan dan kepribadiaan baik</a:t>
            </a:r>
          </a:p>
          <a:p>
            <a:pPr algn="l" marL="777240" indent="-388620" lvl="1">
              <a:lnSpc>
                <a:spcPts val="6552"/>
              </a:lnSpc>
              <a:buFont typeface="Arial"/>
              <a:buChar char="•"/>
            </a:pPr>
            <a:r>
              <a:rPr lang="en-US" sz="3600">
                <a:solidFill>
                  <a:srgbClr val="548255"/>
                </a:solidFill>
                <a:latin typeface="Open Sans"/>
                <a:ea typeface="Open Sans"/>
                <a:cs typeface="Open Sans"/>
                <a:sym typeface="Open Sans"/>
              </a:rPr>
              <a:t>rekontruksi sosial → menghubungkan pembelajaran dgn masalah yang terjadi di masyarakat</a:t>
            </a:r>
          </a:p>
          <a:p>
            <a:pPr algn="just">
              <a:lnSpc>
                <a:spcPts val="6552"/>
              </a:lnSpc>
            </a:pPr>
          </a:p>
          <a:p>
            <a:pPr algn="just">
              <a:lnSpc>
                <a:spcPts val="6552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4956440" y="6173006"/>
            <a:ext cx="1706403" cy="4600597"/>
          </a:xfrm>
          <a:custGeom>
            <a:avLst/>
            <a:gdLst/>
            <a:ahLst/>
            <a:cxnLst/>
            <a:rect r="r" b="b" t="t" l="l"/>
            <a:pathLst>
              <a:path h="4600597" w="1706403">
                <a:moveTo>
                  <a:pt x="0" y="0"/>
                </a:moveTo>
                <a:lnTo>
                  <a:pt x="1706403" y="0"/>
                </a:lnTo>
                <a:lnTo>
                  <a:pt x="1706403" y="4600596"/>
                </a:lnTo>
                <a:lnTo>
                  <a:pt x="0" y="46005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0739" y="-155281"/>
            <a:ext cx="18429479" cy="10287000"/>
          </a:xfrm>
          <a:custGeom>
            <a:avLst/>
            <a:gdLst/>
            <a:ahLst/>
            <a:cxnLst/>
            <a:rect r="r" b="b" t="t" l="l"/>
            <a:pathLst>
              <a:path h="10287000" w="18429479">
                <a:moveTo>
                  <a:pt x="0" y="0"/>
                </a:moveTo>
                <a:lnTo>
                  <a:pt x="18429478" y="0"/>
                </a:lnTo>
                <a:lnTo>
                  <a:pt x="1842947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42027" y="1544041"/>
            <a:ext cx="14548968" cy="7714259"/>
            <a:chOff x="0" y="0"/>
            <a:chExt cx="3831827" cy="203173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831827" cy="2031739"/>
            </a:xfrm>
            <a:custGeom>
              <a:avLst/>
              <a:gdLst/>
              <a:ahLst/>
              <a:cxnLst/>
              <a:rect r="r" b="b" t="t" l="l"/>
              <a:pathLst>
                <a:path h="2031739" w="3831827">
                  <a:moveTo>
                    <a:pt x="27139" y="0"/>
                  </a:moveTo>
                  <a:lnTo>
                    <a:pt x="3804688" y="0"/>
                  </a:lnTo>
                  <a:cubicBezTo>
                    <a:pt x="3819677" y="0"/>
                    <a:pt x="3831827" y="12150"/>
                    <a:pt x="3831827" y="27139"/>
                  </a:cubicBezTo>
                  <a:lnTo>
                    <a:pt x="3831827" y="2004601"/>
                  </a:lnTo>
                  <a:cubicBezTo>
                    <a:pt x="3831827" y="2019589"/>
                    <a:pt x="3819677" y="2031739"/>
                    <a:pt x="3804688" y="2031739"/>
                  </a:cubicBezTo>
                  <a:lnTo>
                    <a:pt x="27139" y="2031739"/>
                  </a:lnTo>
                  <a:cubicBezTo>
                    <a:pt x="12150" y="2031739"/>
                    <a:pt x="0" y="2019589"/>
                    <a:pt x="0" y="2004601"/>
                  </a:cubicBezTo>
                  <a:lnTo>
                    <a:pt x="0" y="27139"/>
                  </a:lnTo>
                  <a:cubicBezTo>
                    <a:pt x="0" y="12150"/>
                    <a:pt x="12150" y="0"/>
                    <a:pt x="27139" y="0"/>
                  </a:cubicBezTo>
                  <a:close/>
                </a:path>
              </a:pathLst>
            </a:custGeom>
            <a:solidFill>
              <a:srgbClr val="F4FFCC"/>
            </a:solidFill>
            <a:ln w="38100" cap="rnd">
              <a:solidFill>
                <a:srgbClr val="548255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831827" cy="20793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144000" y="6173006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0" y="0"/>
                </a:moveTo>
                <a:lnTo>
                  <a:pt x="9746591" y="0"/>
                </a:lnTo>
                <a:lnTo>
                  <a:pt x="9746591" y="4532165"/>
                </a:lnTo>
                <a:lnTo>
                  <a:pt x="0" y="45321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-602591" y="-415383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9746591" y="4532165"/>
                </a:moveTo>
                <a:lnTo>
                  <a:pt x="0" y="4532165"/>
                </a:lnTo>
                <a:lnTo>
                  <a:pt x="0" y="0"/>
                </a:lnTo>
                <a:lnTo>
                  <a:pt x="9746591" y="0"/>
                </a:lnTo>
                <a:lnTo>
                  <a:pt x="9746591" y="453216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906712" y="2082226"/>
            <a:ext cx="12474576" cy="727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5000">
                <a:solidFill>
                  <a:srgbClr val="548255"/>
                </a:solidFill>
                <a:latin typeface="Calistoga"/>
                <a:ea typeface="Calistoga"/>
                <a:cs typeface="Calistoga"/>
                <a:sym typeface="Calistoga"/>
              </a:rPr>
              <a:t>pendekatan pengembangan kurikulum PAI 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-602591" y="6173006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9746591" y="0"/>
                </a:moveTo>
                <a:lnTo>
                  <a:pt x="0" y="0"/>
                </a:lnTo>
                <a:lnTo>
                  <a:pt x="0" y="4532165"/>
                </a:lnTo>
                <a:lnTo>
                  <a:pt x="9746591" y="4532165"/>
                </a:lnTo>
                <a:lnTo>
                  <a:pt x="97465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true" rot="0">
            <a:off x="9144000" y="-212431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0" y="4532165"/>
                </a:moveTo>
                <a:lnTo>
                  <a:pt x="9746591" y="4532165"/>
                </a:lnTo>
                <a:lnTo>
                  <a:pt x="9746591" y="0"/>
                </a:lnTo>
                <a:lnTo>
                  <a:pt x="0" y="0"/>
                </a:lnTo>
                <a:lnTo>
                  <a:pt x="0" y="453216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869516" y="3158492"/>
            <a:ext cx="14793327" cy="58194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90294" indent="-395147" lvl="1">
              <a:lnSpc>
                <a:spcPts val="6662"/>
              </a:lnSpc>
              <a:buFont typeface="Arial"/>
              <a:buChar char="•"/>
            </a:pPr>
            <a:r>
              <a:rPr lang="en-US" sz="3660">
                <a:solidFill>
                  <a:srgbClr val="548255"/>
                </a:solidFill>
                <a:latin typeface="Open Sans"/>
                <a:ea typeface="Open Sans"/>
                <a:cs typeface="Open Sans"/>
                <a:sym typeface="Open Sans"/>
              </a:rPr>
              <a:t>pendekatan teknologis → memanfaatkan teknologi untuk membuat pembelajaran lebih efektif</a:t>
            </a:r>
          </a:p>
          <a:p>
            <a:pPr algn="l" marL="790294" indent="-395147" lvl="1">
              <a:lnSpc>
                <a:spcPts val="6662"/>
              </a:lnSpc>
              <a:buFont typeface="Arial"/>
              <a:buChar char="•"/>
            </a:pPr>
            <a:r>
              <a:rPr lang="en-US" sz="3660">
                <a:solidFill>
                  <a:srgbClr val="548255"/>
                </a:solidFill>
                <a:latin typeface="Open Sans"/>
                <a:ea typeface="Open Sans"/>
                <a:cs typeface="Open Sans"/>
                <a:sym typeface="Open Sans"/>
              </a:rPr>
              <a:t>pendekatan berbasis kopetensi → berfokus pada kemampuan yang harus dimiliki siswa setelah belajar</a:t>
            </a:r>
          </a:p>
          <a:p>
            <a:pPr algn="l">
              <a:lnSpc>
                <a:spcPts val="6662"/>
              </a:lnSpc>
            </a:pPr>
          </a:p>
          <a:p>
            <a:pPr algn="just">
              <a:lnSpc>
                <a:spcPts val="6662"/>
              </a:lnSpc>
            </a:pPr>
          </a:p>
          <a:p>
            <a:pPr algn="just">
              <a:lnSpc>
                <a:spcPts val="6662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4956440" y="6173006"/>
            <a:ext cx="1706403" cy="4600597"/>
          </a:xfrm>
          <a:custGeom>
            <a:avLst/>
            <a:gdLst/>
            <a:ahLst/>
            <a:cxnLst/>
            <a:rect r="r" b="b" t="t" l="l"/>
            <a:pathLst>
              <a:path h="4600597" w="1706403">
                <a:moveTo>
                  <a:pt x="0" y="0"/>
                </a:moveTo>
                <a:lnTo>
                  <a:pt x="1706403" y="0"/>
                </a:lnTo>
                <a:lnTo>
                  <a:pt x="1706403" y="4600596"/>
                </a:lnTo>
                <a:lnTo>
                  <a:pt x="0" y="46005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0739" y="-155281"/>
            <a:ext cx="18429479" cy="10287000"/>
          </a:xfrm>
          <a:custGeom>
            <a:avLst/>
            <a:gdLst/>
            <a:ahLst/>
            <a:cxnLst/>
            <a:rect r="r" b="b" t="t" l="l"/>
            <a:pathLst>
              <a:path h="10287000" w="18429479">
                <a:moveTo>
                  <a:pt x="0" y="0"/>
                </a:moveTo>
                <a:lnTo>
                  <a:pt x="18429478" y="0"/>
                </a:lnTo>
                <a:lnTo>
                  <a:pt x="1842947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42027" y="1544041"/>
            <a:ext cx="14548968" cy="7714259"/>
            <a:chOff x="0" y="0"/>
            <a:chExt cx="3831827" cy="203173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831827" cy="2031739"/>
            </a:xfrm>
            <a:custGeom>
              <a:avLst/>
              <a:gdLst/>
              <a:ahLst/>
              <a:cxnLst/>
              <a:rect r="r" b="b" t="t" l="l"/>
              <a:pathLst>
                <a:path h="2031739" w="3831827">
                  <a:moveTo>
                    <a:pt x="27139" y="0"/>
                  </a:moveTo>
                  <a:lnTo>
                    <a:pt x="3804688" y="0"/>
                  </a:lnTo>
                  <a:cubicBezTo>
                    <a:pt x="3819677" y="0"/>
                    <a:pt x="3831827" y="12150"/>
                    <a:pt x="3831827" y="27139"/>
                  </a:cubicBezTo>
                  <a:lnTo>
                    <a:pt x="3831827" y="2004601"/>
                  </a:lnTo>
                  <a:cubicBezTo>
                    <a:pt x="3831827" y="2019589"/>
                    <a:pt x="3819677" y="2031739"/>
                    <a:pt x="3804688" y="2031739"/>
                  </a:cubicBezTo>
                  <a:lnTo>
                    <a:pt x="27139" y="2031739"/>
                  </a:lnTo>
                  <a:cubicBezTo>
                    <a:pt x="12150" y="2031739"/>
                    <a:pt x="0" y="2019589"/>
                    <a:pt x="0" y="2004601"/>
                  </a:cubicBezTo>
                  <a:lnTo>
                    <a:pt x="0" y="27139"/>
                  </a:lnTo>
                  <a:cubicBezTo>
                    <a:pt x="0" y="12150"/>
                    <a:pt x="12150" y="0"/>
                    <a:pt x="27139" y="0"/>
                  </a:cubicBezTo>
                  <a:close/>
                </a:path>
              </a:pathLst>
            </a:custGeom>
            <a:solidFill>
              <a:srgbClr val="F4FFCC"/>
            </a:solidFill>
            <a:ln w="38100" cap="rnd">
              <a:solidFill>
                <a:srgbClr val="548255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831827" cy="20793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true" rot="0">
            <a:off x="-602591" y="-415383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9746591" y="4532165"/>
                </a:moveTo>
                <a:lnTo>
                  <a:pt x="0" y="4532165"/>
                </a:lnTo>
                <a:lnTo>
                  <a:pt x="0" y="0"/>
                </a:lnTo>
                <a:lnTo>
                  <a:pt x="9746591" y="0"/>
                </a:lnTo>
                <a:lnTo>
                  <a:pt x="9746591" y="453216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813156" y="2187001"/>
            <a:ext cx="12661689" cy="850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8"/>
              </a:lnSpc>
            </a:pPr>
            <a:r>
              <a:rPr lang="en-US" sz="5900">
                <a:solidFill>
                  <a:srgbClr val="548255"/>
                </a:solidFill>
                <a:latin typeface="Calistoga"/>
                <a:ea typeface="Calistoga"/>
                <a:cs typeface="Calistoga"/>
                <a:sym typeface="Calistoga"/>
              </a:rPr>
              <a:t>model pengembangan kurikulum PAI</a:t>
            </a:r>
          </a:p>
        </p:txBody>
      </p:sp>
      <p:sp>
        <p:nvSpPr>
          <p:cNvPr name="Freeform 8" id="8"/>
          <p:cNvSpPr/>
          <p:nvPr/>
        </p:nvSpPr>
        <p:spPr>
          <a:xfrm flipH="true" flipV="false" rot="0">
            <a:off x="-602591" y="6173006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9746591" y="0"/>
                </a:moveTo>
                <a:lnTo>
                  <a:pt x="0" y="0"/>
                </a:lnTo>
                <a:lnTo>
                  <a:pt x="0" y="4532165"/>
                </a:lnTo>
                <a:lnTo>
                  <a:pt x="9746591" y="4532165"/>
                </a:lnTo>
                <a:lnTo>
                  <a:pt x="974659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true" rot="0">
            <a:off x="9144000" y="-212431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0" y="4532165"/>
                </a:moveTo>
                <a:lnTo>
                  <a:pt x="9746591" y="4532165"/>
                </a:lnTo>
                <a:lnTo>
                  <a:pt x="9746591" y="0"/>
                </a:lnTo>
                <a:lnTo>
                  <a:pt x="0" y="0"/>
                </a:lnTo>
                <a:lnTo>
                  <a:pt x="0" y="453216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604819" y="3293043"/>
            <a:ext cx="12694168" cy="53808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769"/>
              </a:lnSpc>
            </a:pPr>
            <a:r>
              <a:rPr lang="en-US" sz="3406" b="true">
                <a:solidFill>
                  <a:srgbClr val="54825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Model Tyler </a:t>
            </a:r>
            <a:r>
              <a:rPr lang="en-US" sz="3406">
                <a:solidFill>
                  <a:srgbClr val="548255"/>
                </a:solidFill>
                <a:latin typeface="Open Sans"/>
                <a:ea typeface="Open Sans"/>
                <a:cs typeface="Open Sans"/>
                <a:sym typeface="Open Sans"/>
              </a:rPr>
              <a:t>dimulai dari tujuan yang ingin dicapai. Setelah tujuan ditentukan, baru dipilih materi, kegiatan pembelajaran, dan evaluasi.</a:t>
            </a:r>
          </a:p>
          <a:p>
            <a:pPr algn="just">
              <a:lnSpc>
                <a:spcPts val="4769"/>
              </a:lnSpc>
            </a:pPr>
            <a:r>
              <a:rPr lang="en-US" sz="3406">
                <a:solidFill>
                  <a:srgbClr val="548255"/>
                </a:solidFill>
                <a:latin typeface="Open Sans"/>
                <a:ea typeface="Open Sans"/>
                <a:cs typeface="Open Sans"/>
                <a:sym typeface="Open Sans"/>
              </a:rPr>
              <a:t>Tujuan → Pengalaman belajar → Pengorganisasian → Evaluasi</a:t>
            </a:r>
          </a:p>
          <a:p>
            <a:pPr algn="just">
              <a:lnSpc>
                <a:spcPts val="4769"/>
              </a:lnSpc>
            </a:pPr>
            <a:r>
              <a:rPr lang="en-US" sz="3406" b="true">
                <a:solidFill>
                  <a:srgbClr val="54825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Contoh</a:t>
            </a:r>
            <a:r>
              <a:rPr lang="en-US" sz="3406">
                <a:solidFill>
                  <a:srgbClr val="548255"/>
                </a:solidFill>
                <a:latin typeface="Open Sans"/>
                <a:ea typeface="Open Sans"/>
                <a:cs typeface="Open Sans"/>
                <a:sym typeface="Open Sans"/>
              </a:rPr>
              <a:t>: guru ingin siswa mampu mempraktikkan salat dengan benar → memilih materi dan praktik salat → menyusun kegiatan → menguji praktik siswa.</a:t>
            </a:r>
          </a:p>
          <a:p>
            <a:pPr algn="just">
              <a:lnSpc>
                <a:spcPts val="4769"/>
              </a:lnSpc>
            </a:pPr>
          </a:p>
          <a:p>
            <a:pPr algn="just">
              <a:lnSpc>
                <a:spcPts val="4769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5683181" y="4641700"/>
            <a:ext cx="1615629" cy="5352988"/>
          </a:xfrm>
          <a:custGeom>
            <a:avLst/>
            <a:gdLst/>
            <a:ahLst/>
            <a:cxnLst/>
            <a:rect r="r" b="b" t="t" l="l"/>
            <a:pathLst>
              <a:path h="5352988" w="1615629">
                <a:moveTo>
                  <a:pt x="0" y="0"/>
                </a:moveTo>
                <a:lnTo>
                  <a:pt x="1615629" y="0"/>
                </a:lnTo>
                <a:lnTo>
                  <a:pt x="1615629" y="5352988"/>
                </a:lnTo>
                <a:lnTo>
                  <a:pt x="0" y="53529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1663606">
            <a:off x="16451485" y="4710215"/>
            <a:ext cx="1615629" cy="5352988"/>
          </a:xfrm>
          <a:custGeom>
            <a:avLst/>
            <a:gdLst/>
            <a:ahLst/>
            <a:cxnLst/>
            <a:rect r="r" b="b" t="t" l="l"/>
            <a:pathLst>
              <a:path h="5352988" w="1615629">
                <a:moveTo>
                  <a:pt x="0" y="0"/>
                </a:moveTo>
                <a:lnTo>
                  <a:pt x="1615630" y="0"/>
                </a:lnTo>
                <a:lnTo>
                  <a:pt x="1615630" y="5352988"/>
                </a:lnTo>
                <a:lnTo>
                  <a:pt x="0" y="53529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144000" y="6173006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0" y="0"/>
                </a:moveTo>
                <a:lnTo>
                  <a:pt x="9746591" y="0"/>
                </a:lnTo>
                <a:lnTo>
                  <a:pt x="9746591" y="4532165"/>
                </a:lnTo>
                <a:lnTo>
                  <a:pt x="0" y="45321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0739" y="-155281"/>
            <a:ext cx="18429479" cy="10287000"/>
          </a:xfrm>
          <a:custGeom>
            <a:avLst/>
            <a:gdLst/>
            <a:ahLst/>
            <a:cxnLst/>
            <a:rect r="r" b="b" t="t" l="l"/>
            <a:pathLst>
              <a:path h="10287000" w="18429479">
                <a:moveTo>
                  <a:pt x="0" y="0"/>
                </a:moveTo>
                <a:lnTo>
                  <a:pt x="18429478" y="0"/>
                </a:lnTo>
                <a:lnTo>
                  <a:pt x="1842947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42027" y="1544041"/>
            <a:ext cx="14548968" cy="7714259"/>
            <a:chOff x="0" y="0"/>
            <a:chExt cx="3831827" cy="203173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831827" cy="2031739"/>
            </a:xfrm>
            <a:custGeom>
              <a:avLst/>
              <a:gdLst/>
              <a:ahLst/>
              <a:cxnLst/>
              <a:rect r="r" b="b" t="t" l="l"/>
              <a:pathLst>
                <a:path h="2031739" w="3831827">
                  <a:moveTo>
                    <a:pt x="27139" y="0"/>
                  </a:moveTo>
                  <a:lnTo>
                    <a:pt x="3804688" y="0"/>
                  </a:lnTo>
                  <a:cubicBezTo>
                    <a:pt x="3819677" y="0"/>
                    <a:pt x="3831827" y="12150"/>
                    <a:pt x="3831827" y="27139"/>
                  </a:cubicBezTo>
                  <a:lnTo>
                    <a:pt x="3831827" y="2004601"/>
                  </a:lnTo>
                  <a:cubicBezTo>
                    <a:pt x="3831827" y="2019589"/>
                    <a:pt x="3819677" y="2031739"/>
                    <a:pt x="3804688" y="2031739"/>
                  </a:cubicBezTo>
                  <a:lnTo>
                    <a:pt x="27139" y="2031739"/>
                  </a:lnTo>
                  <a:cubicBezTo>
                    <a:pt x="12150" y="2031739"/>
                    <a:pt x="0" y="2019589"/>
                    <a:pt x="0" y="2004601"/>
                  </a:cubicBezTo>
                  <a:lnTo>
                    <a:pt x="0" y="27139"/>
                  </a:lnTo>
                  <a:cubicBezTo>
                    <a:pt x="0" y="12150"/>
                    <a:pt x="12150" y="0"/>
                    <a:pt x="27139" y="0"/>
                  </a:cubicBezTo>
                  <a:close/>
                </a:path>
              </a:pathLst>
            </a:custGeom>
            <a:solidFill>
              <a:srgbClr val="F4FFCC"/>
            </a:solidFill>
            <a:ln w="38100" cap="rnd">
              <a:solidFill>
                <a:srgbClr val="548255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831827" cy="20793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true" rot="0">
            <a:off x="-602591" y="-415383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9746591" y="4532165"/>
                </a:moveTo>
                <a:lnTo>
                  <a:pt x="0" y="4532165"/>
                </a:lnTo>
                <a:lnTo>
                  <a:pt x="0" y="0"/>
                </a:lnTo>
                <a:lnTo>
                  <a:pt x="9746591" y="0"/>
                </a:lnTo>
                <a:lnTo>
                  <a:pt x="9746591" y="453216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813156" y="2187001"/>
            <a:ext cx="12661689" cy="850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8"/>
              </a:lnSpc>
            </a:pPr>
            <a:r>
              <a:rPr lang="en-US" sz="5900">
                <a:solidFill>
                  <a:srgbClr val="548255"/>
                </a:solidFill>
                <a:latin typeface="Calistoga"/>
                <a:ea typeface="Calistoga"/>
                <a:cs typeface="Calistoga"/>
                <a:sym typeface="Calistoga"/>
              </a:rPr>
              <a:t>model pengembangan kurikulum PAI</a:t>
            </a:r>
          </a:p>
        </p:txBody>
      </p:sp>
      <p:sp>
        <p:nvSpPr>
          <p:cNvPr name="Freeform 8" id="8"/>
          <p:cNvSpPr/>
          <p:nvPr/>
        </p:nvSpPr>
        <p:spPr>
          <a:xfrm flipH="true" flipV="false" rot="0">
            <a:off x="-602591" y="6173006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9746591" y="0"/>
                </a:moveTo>
                <a:lnTo>
                  <a:pt x="0" y="0"/>
                </a:lnTo>
                <a:lnTo>
                  <a:pt x="0" y="4532165"/>
                </a:lnTo>
                <a:lnTo>
                  <a:pt x="9746591" y="4532165"/>
                </a:lnTo>
                <a:lnTo>
                  <a:pt x="974659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true" rot="0">
            <a:off x="9144000" y="-212431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0" y="4532165"/>
                </a:moveTo>
                <a:lnTo>
                  <a:pt x="9746591" y="4532165"/>
                </a:lnTo>
                <a:lnTo>
                  <a:pt x="9746591" y="0"/>
                </a:lnTo>
                <a:lnTo>
                  <a:pt x="0" y="0"/>
                </a:lnTo>
                <a:lnTo>
                  <a:pt x="0" y="453216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604819" y="3293043"/>
            <a:ext cx="12694168" cy="5980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769"/>
              </a:lnSpc>
            </a:pPr>
            <a:r>
              <a:rPr lang="en-US" sz="3406" b="true">
                <a:solidFill>
                  <a:srgbClr val="54825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Model</a:t>
            </a:r>
            <a:r>
              <a:rPr lang="en-US" sz="3406">
                <a:solidFill>
                  <a:srgbClr val="548255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406" b="true">
                <a:solidFill>
                  <a:srgbClr val="54825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Taba</a:t>
            </a:r>
            <a:r>
              <a:rPr lang="en-US" sz="3406">
                <a:solidFill>
                  <a:srgbClr val="548255"/>
                </a:solidFill>
                <a:latin typeface="Open Sans"/>
                <a:ea typeface="Open Sans"/>
                <a:cs typeface="Open Sans"/>
                <a:sym typeface="Open Sans"/>
              </a:rPr>
              <a:t> lebih menekankan pada kebutuhan peserta didik dan peran guru. Jadi, kurikulum dikembangkan dari bawah berdasarkan kondisi nyata di kelas.</a:t>
            </a:r>
          </a:p>
          <a:p>
            <a:pPr algn="just">
              <a:lnSpc>
                <a:spcPts val="4769"/>
              </a:lnSpc>
            </a:pPr>
            <a:r>
              <a:rPr lang="en-US" sz="3406">
                <a:solidFill>
                  <a:srgbClr val="548255"/>
                </a:solidFill>
                <a:latin typeface="Open Sans"/>
                <a:ea typeface="Open Sans"/>
                <a:cs typeface="Open Sans"/>
                <a:sym typeface="Open Sans"/>
              </a:rPr>
              <a:t>Identifikasi kebutuhan → Menentukan tujuan → Memilih materi → Memilih kegiatan → Mengorganisasi → Evaluasi</a:t>
            </a:r>
          </a:p>
          <a:p>
            <a:pPr algn="just">
              <a:lnSpc>
                <a:spcPts val="4769"/>
              </a:lnSpc>
            </a:pPr>
            <a:r>
              <a:rPr lang="en-US" sz="3406" b="true">
                <a:solidFill>
                  <a:srgbClr val="54825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Contoh</a:t>
            </a:r>
            <a:r>
              <a:rPr lang="en-US" sz="3406">
                <a:solidFill>
                  <a:srgbClr val="548255"/>
                </a:solidFill>
                <a:latin typeface="Open Sans"/>
                <a:ea typeface="Open Sans"/>
                <a:cs typeface="Open Sans"/>
                <a:sym typeface="Open Sans"/>
              </a:rPr>
              <a:t>:Contoh PAI: Guru melihat siswa kurang memahami akhlak dalam pergaulan → menentukan tujuan → memilih materi akhlak → membuat diskusi dan praktik → melakukan evaluasi.</a:t>
            </a:r>
          </a:p>
          <a:p>
            <a:pPr algn="just">
              <a:lnSpc>
                <a:spcPts val="4769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5683181" y="4641700"/>
            <a:ext cx="1615629" cy="5352988"/>
          </a:xfrm>
          <a:custGeom>
            <a:avLst/>
            <a:gdLst/>
            <a:ahLst/>
            <a:cxnLst/>
            <a:rect r="r" b="b" t="t" l="l"/>
            <a:pathLst>
              <a:path h="5352988" w="1615629">
                <a:moveTo>
                  <a:pt x="0" y="0"/>
                </a:moveTo>
                <a:lnTo>
                  <a:pt x="1615629" y="0"/>
                </a:lnTo>
                <a:lnTo>
                  <a:pt x="1615629" y="5352988"/>
                </a:lnTo>
                <a:lnTo>
                  <a:pt x="0" y="53529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1663606">
            <a:off x="16451485" y="4710215"/>
            <a:ext cx="1615629" cy="5352988"/>
          </a:xfrm>
          <a:custGeom>
            <a:avLst/>
            <a:gdLst/>
            <a:ahLst/>
            <a:cxnLst/>
            <a:rect r="r" b="b" t="t" l="l"/>
            <a:pathLst>
              <a:path h="5352988" w="1615629">
                <a:moveTo>
                  <a:pt x="0" y="0"/>
                </a:moveTo>
                <a:lnTo>
                  <a:pt x="1615630" y="0"/>
                </a:lnTo>
                <a:lnTo>
                  <a:pt x="1615630" y="5352988"/>
                </a:lnTo>
                <a:lnTo>
                  <a:pt x="0" y="53529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144000" y="6173006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0" y="0"/>
                </a:moveTo>
                <a:lnTo>
                  <a:pt x="9746591" y="0"/>
                </a:lnTo>
                <a:lnTo>
                  <a:pt x="9746591" y="4532165"/>
                </a:lnTo>
                <a:lnTo>
                  <a:pt x="0" y="45321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0739" y="-155281"/>
            <a:ext cx="18429479" cy="10287000"/>
          </a:xfrm>
          <a:custGeom>
            <a:avLst/>
            <a:gdLst/>
            <a:ahLst/>
            <a:cxnLst/>
            <a:rect r="r" b="b" t="t" l="l"/>
            <a:pathLst>
              <a:path h="10287000" w="18429479">
                <a:moveTo>
                  <a:pt x="0" y="0"/>
                </a:moveTo>
                <a:lnTo>
                  <a:pt x="18429478" y="0"/>
                </a:lnTo>
                <a:lnTo>
                  <a:pt x="1842947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42027" y="1544041"/>
            <a:ext cx="14548968" cy="7714259"/>
            <a:chOff x="0" y="0"/>
            <a:chExt cx="3831827" cy="203173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831827" cy="2031739"/>
            </a:xfrm>
            <a:custGeom>
              <a:avLst/>
              <a:gdLst/>
              <a:ahLst/>
              <a:cxnLst/>
              <a:rect r="r" b="b" t="t" l="l"/>
              <a:pathLst>
                <a:path h="2031739" w="3831827">
                  <a:moveTo>
                    <a:pt x="27139" y="0"/>
                  </a:moveTo>
                  <a:lnTo>
                    <a:pt x="3804688" y="0"/>
                  </a:lnTo>
                  <a:cubicBezTo>
                    <a:pt x="3819677" y="0"/>
                    <a:pt x="3831827" y="12150"/>
                    <a:pt x="3831827" y="27139"/>
                  </a:cubicBezTo>
                  <a:lnTo>
                    <a:pt x="3831827" y="2004601"/>
                  </a:lnTo>
                  <a:cubicBezTo>
                    <a:pt x="3831827" y="2019589"/>
                    <a:pt x="3819677" y="2031739"/>
                    <a:pt x="3804688" y="2031739"/>
                  </a:cubicBezTo>
                  <a:lnTo>
                    <a:pt x="27139" y="2031739"/>
                  </a:lnTo>
                  <a:cubicBezTo>
                    <a:pt x="12150" y="2031739"/>
                    <a:pt x="0" y="2019589"/>
                    <a:pt x="0" y="2004601"/>
                  </a:cubicBezTo>
                  <a:lnTo>
                    <a:pt x="0" y="27139"/>
                  </a:lnTo>
                  <a:cubicBezTo>
                    <a:pt x="0" y="12150"/>
                    <a:pt x="12150" y="0"/>
                    <a:pt x="27139" y="0"/>
                  </a:cubicBezTo>
                  <a:close/>
                </a:path>
              </a:pathLst>
            </a:custGeom>
            <a:solidFill>
              <a:srgbClr val="F4FFCC"/>
            </a:solidFill>
            <a:ln w="38100" cap="rnd">
              <a:solidFill>
                <a:srgbClr val="548255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831827" cy="20793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true" rot="0">
            <a:off x="-602591" y="-415383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9746591" y="4532165"/>
                </a:moveTo>
                <a:lnTo>
                  <a:pt x="0" y="4532165"/>
                </a:lnTo>
                <a:lnTo>
                  <a:pt x="0" y="0"/>
                </a:lnTo>
                <a:lnTo>
                  <a:pt x="9746591" y="0"/>
                </a:lnTo>
                <a:lnTo>
                  <a:pt x="9746591" y="453216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813156" y="2187001"/>
            <a:ext cx="12661689" cy="850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8"/>
              </a:lnSpc>
            </a:pPr>
            <a:r>
              <a:rPr lang="en-US" sz="5900">
                <a:solidFill>
                  <a:srgbClr val="548255"/>
                </a:solidFill>
                <a:latin typeface="Calistoga"/>
                <a:ea typeface="Calistoga"/>
                <a:cs typeface="Calistoga"/>
                <a:sym typeface="Calistoga"/>
              </a:rPr>
              <a:t>model pengembangan kurikulum PAI</a:t>
            </a:r>
          </a:p>
        </p:txBody>
      </p:sp>
      <p:sp>
        <p:nvSpPr>
          <p:cNvPr name="Freeform 8" id="8"/>
          <p:cNvSpPr/>
          <p:nvPr/>
        </p:nvSpPr>
        <p:spPr>
          <a:xfrm flipH="true" flipV="false" rot="0">
            <a:off x="-602591" y="6173006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9746591" y="0"/>
                </a:moveTo>
                <a:lnTo>
                  <a:pt x="0" y="0"/>
                </a:lnTo>
                <a:lnTo>
                  <a:pt x="0" y="4532165"/>
                </a:lnTo>
                <a:lnTo>
                  <a:pt x="9746591" y="4532165"/>
                </a:lnTo>
                <a:lnTo>
                  <a:pt x="974659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true" rot="0">
            <a:off x="9144000" y="-212431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0" y="4532165"/>
                </a:moveTo>
                <a:lnTo>
                  <a:pt x="9746591" y="4532165"/>
                </a:lnTo>
                <a:lnTo>
                  <a:pt x="9746591" y="0"/>
                </a:lnTo>
                <a:lnTo>
                  <a:pt x="0" y="0"/>
                </a:lnTo>
                <a:lnTo>
                  <a:pt x="0" y="453216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604819" y="3293043"/>
            <a:ext cx="12694168" cy="59808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769"/>
              </a:lnSpc>
            </a:pPr>
            <a:r>
              <a:rPr lang="en-US" sz="3406" b="true">
                <a:solidFill>
                  <a:srgbClr val="54825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Model Wheeler </a:t>
            </a:r>
            <a:r>
              <a:rPr lang="en-US" sz="3406">
                <a:solidFill>
                  <a:srgbClr val="548255"/>
                </a:solidFill>
                <a:latin typeface="Open Sans"/>
                <a:ea typeface="Open Sans"/>
                <a:cs typeface="Open Sans"/>
                <a:sym typeface="Open Sans"/>
              </a:rPr>
              <a:t>berbentuk siklus, sehingga setelah evaluasi, hasilnya digunakan untuk memperbaiki kurikulum kembali.</a:t>
            </a:r>
          </a:p>
          <a:p>
            <a:pPr algn="just">
              <a:lnSpc>
                <a:spcPts val="4769"/>
              </a:lnSpc>
            </a:pPr>
            <a:r>
              <a:rPr lang="en-US" sz="3406">
                <a:solidFill>
                  <a:srgbClr val="548255"/>
                </a:solidFill>
                <a:latin typeface="Open Sans"/>
                <a:ea typeface="Open Sans"/>
                <a:cs typeface="Open Sans"/>
                <a:sym typeface="Open Sans"/>
              </a:rPr>
              <a:t>Tujuan → Pengalaman belajar → Materi → Pengorganisasian → Evaluasi → Perbaikan kembali</a:t>
            </a:r>
          </a:p>
          <a:p>
            <a:pPr algn="just">
              <a:lnSpc>
                <a:spcPts val="4769"/>
              </a:lnSpc>
            </a:pPr>
            <a:r>
              <a:rPr lang="en-US" sz="3406" b="true">
                <a:solidFill>
                  <a:srgbClr val="548255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Contoh: </a:t>
            </a:r>
            <a:r>
              <a:rPr lang="en-US" sz="3406">
                <a:solidFill>
                  <a:srgbClr val="548255"/>
                </a:solidFill>
                <a:latin typeface="Open Sans"/>
                <a:ea typeface="Open Sans"/>
                <a:cs typeface="Open Sans"/>
                <a:sym typeface="Open Sans"/>
              </a:rPr>
              <a:t>Guru mengajarkan materi akhlak → siswa mengikuti pembelajaran → dilakukan evaluasi → jika hasilnya kurang, guru memperbaiki metode atau materi pada pembelajaran berikutnya.</a:t>
            </a:r>
          </a:p>
          <a:p>
            <a:pPr algn="just">
              <a:lnSpc>
                <a:spcPts val="4769"/>
              </a:lnSpc>
            </a:pPr>
          </a:p>
          <a:p>
            <a:pPr algn="just">
              <a:lnSpc>
                <a:spcPts val="4769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5683181" y="4641700"/>
            <a:ext cx="1615629" cy="5352988"/>
          </a:xfrm>
          <a:custGeom>
            <a:avLst/>
            <a:gdLst/>
            <a:ahLst/>
            <a:cxnLst/>
            <a:rect r="r" b="b" t="t" l="l"/>
            <a:pathLst>
              <a:path h="5352988" w="1615629">
                <a:moveTo>
                  <a:pt x="0" y="0"/>
                </a:moveTo>
                <a:lnTo>
                  <a:pt x="1615629" y="0"/>
                </a:lnTo>
                <a:lnTo>
                  <a:pt x="1615629" y="5352988"/>
                </a:lnTo>
                <a:lnTo>
                  <a:pt x="0" y="53529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1663606">
            <a:off x="16451485" y="4710215"/>
            <a:ext cx="1615629" cy="5352988"/>
          </a:xfrm>
          <a:custGeom>
            <a:avLst/>
            <a:gdLst/>
            <a:ahLst/>
            <a:cxnLst/>
            <a:rect r="r" b="b" t="t" l="l"/>
            <a:pathLst>
              <a:path h="5352988" w="1615629">
                <a:moveTo>
                  <a:pt x="0" y="0"/>
                </a:moveTo>
                <a:lnTo>
                  <a:pt x="1615630" y="0"/>
                </a:lnTo>
                <a:lnTo>
                  <a:pt x="1615630" y="5352988"/>
                </a:lnTo>
                <a:lnTo>
                  <a:pt x="0" y="53529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144000" y="6173006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0" y="0"/>
                </a:moveTo>
                <a:lnTo>
                  <a:pt x="9746591" y="0"/>
                </a:lnTo>
                <a:lnTo>
                  <a:pt x="9746591" y="4532165"/>
                </a:lnTo>
                <a:lnTo>
                  <a:pt x="0" y="45321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0739" y="-155281"/>
            <a:ext cx="18429479" cy="10287000"/>
          </a:xfrm>
          <a:custGeom>
            <a:avLst/>
            <a:gdLst/>
            <a:ahLst/>
            <a:cxnLst/>
            <a:rect r="r" b="b" t="t" l="l"/>
            <a:pathLst>
              <a:path h="10287000" w="18429479">
                <a:moveTo>
                  <a:pt x="0" y="0"/>
                </a:moveTo>
                <a:lnTo>
                  <a:pt x="18429478" y="0"/>
                </a:lnTo>
                <a:lnTo>
                  <a:pt x="1842947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942027" y="1544041"/>
            <a:ext cx="14548968" cy="7714259"/>
            <a:chOff x="0" y="0"/>
            <a:chExt cx="3831827" cy="203173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831827" cy="2031739"/>
            </a:xfrm>
            <a:custGeom>
              <a:avLst/>
              <a:gdLst/>
              <a:ahLst/>
              <a:cxnLst/>
              <a:rect r="r" b="b" t="t" l="l"/>
              <a:pathLst>
                <a:path h="2031739" w="3831827">
                  <a:moveTo>
                    <a:pt x="27139" y="0"/>
                  </a:moveTo>
                  <a:lnTo>
                    <a:pt x="3804688" y="0"/>
                  </a:lnTo>
                  <a:cubicBezTo>
                    <a:pt x="3819677" y="0"/>
                    <a:pt x="3831827" y="12150"/>
                    <a:pt x="3831827" y="27139"/>
                  </a:cubicBezTo>
                  <a:lnTo>
                    <a:pt x="3831827" y="2004601"/>
                  </a:lnTo>
                  <a:cubicBezTo>
                    <a:pt x="3831827" y="2019589"/>
                    <a:pt x="3819677" y="2031739"/>
                    <a:pt x="3804688" y="2031739"/>
                  </a:cubicBezTo>
                  <a:lnTo>
                    <a:pt x="27139" y="2031739"/>
                  </a:lnTo>
                  <a:cubicBezTo>
                    <a:pt x="12150" y="2031739"/>
                    <a:pt x="0" y="2019589"/>
                    <a:pt x="0" y="2004601"/>
                  </a:cubicBezTo>
                  <a:lnTo>
                    <a:pt x="0" y="27139"/>
                  </a:lnTo>
                  <a:cubicBezTo>
                    <a:pt x="0" y="12150"/>
                    <a:pt x="12150" y="0"/>
                    <a:pt x="27139" y="0"/>
                  </a:cubicBezTo>
                  <a:close/>
                </a:path>
              </a:pathLst>
            </a:custGeom>
            <a:solidFill>
              <a:srgbClr val="F4FFCC"/>
            </a:solidFill>
            <a:ln w="38100" cap="rnd">
              <a:solidFill>
                <a:srgbClr val="548255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3831827" cy="20793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144000" y="6173006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0" y="0"/>
                </a:moveTo>
                <a:lnTo>
                  <a:pt x="9746591" y="0"/>
                </a:lnTo>
                <a:lnTo>
                  <a:pt x="9746591" y="4532165"/>
                </a:lnTo>
                <a:lnTo>
                  <a:pt x="0" y="45321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true" rot="0">
            <a:off x="-602591" y="-415383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9746591" y="4532165"/>
                </a:moveTo>
                <a:lnTo>
                  <a:pt x="0" y="4532165"/>
                </a:lnTo>
                <a:lnTo>
                  <a:pt x="0" y="0"/>
                </a:lnTo>
                <a:lnTo>
                  <a:pt x="9746591" y="0"/>
                </a:lnTo>
                <a:lnTo>
                  <a:pt x="9746591" y="453216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764112" y="2668362"/>
            <a:ext cx="4904799" cy="977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46"/>
              </a:lnSpc>
            </a:pPr>
            <a:r>
              <a:rPr lang="en-US" sz="6827">
                <a:solidFill>
                  <a:srgbClr val="548255"/>
                </a:solidFill>
                <a:latin typeface="Calistoga"/>
                <a:ea typeface="Calistoga"/>
                <a:cs typeface="Calistoga"/>
                <a:sym typeface="Calistoga"/>
              </a:rPr>
              <a:t>Kesimpulan </a:t>
            </a:r>
          </a:p>
        </p:txBody>
      </p:sp>
      <p:sp>
        <p:nvSpPr>
          <p:cNvPr name="Freeform 9" id="9"/>
          <p:cNvSpPr/>
          <p:nvPr/>
        </p:nvSpPr>
        <p:spPr>
          <a:xfrm flipH="true" flipV="false" rot="0">
            <a:off x="-602591" y="6173006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9746591" y="0"/>
                </a:moveTo>
                <a:lnTo>
                  <a:pt x="0" y="0"/>
                </a:lnTo>
                <a:lnTo>
                  <a:pt x="0" y="4532165"/>
                </a:lnTo>
                <a:lnTo>
                  <a:pt x="9746591" y="4532165"/>
                </a:lnTo>
                <a:lnTo>
                  <a:pt x="97465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true" rot="0">
            <a:off x="9144000" y="-212431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0" y="4532165"/>
                </a:moveTo>
                <a:lnTo>
                  <a:pt x="9746591" y="4532165"/>
                </a:lnTo>
                <a:lnTo>
                  <a:pt x="9746591" y="0"/>
                </a:lnTo>
                <a:lnTo>
                  <a:pt x="0" y="0"/>
                </a:lnTo>
                <a:lnTo>
                  <a:pt x="0" y="453216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950437" y="4059632"/>
            <a:ext cx="12532148" cy="3840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61"/>
              </a:lnSpc>
            </a:pPr>
            <a:r>
              <a:rPr lang="en-US" sz="3115">
                <a:solidFill>
                  <a:srgbClr val="548255"/>
                </a:solidFill>
                <a:latin typeface="Open Sans"/>
                <a:ea typeface="Open Sans"/>
                <a:cs typeface="Open Sans"/>
                <a:sym typeface="Open Sans"/>
              </a:rPr>
              <a:t>Pendekatan dan model pengembangan kurikulum menjadi pedoman dalam menyusun kurikulum yang sesuai dengan kebutuhan peserta didik dan tujuan pendidikan. Pendekatan merupakan sudut pandang, sedangkan model merupakan langkah-langkah pengembangannya. Dalam PAI, keduanya membantu menciptakan pembelajaran yang efektif, relevan, dan membentuk pengetahuan serta akhlak peserta didik.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8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0739" y="-155281"/>
            <a:ext cx="18429479" cy="10287000"/>
          </a:xfrm>
          <a:custGeom>
            <a:avLst/>
            <a:gdLst/>
            <a:ahLst/>
            <a:cxnLst/>
            <a:rect r="r" b="b" t="t" l="l"/>
            <a:pathLst>
              <a:path h="10287000" w="18429479">
                <a:moveTo>
                  <a:pt x="0" y="0"/>
                </a:moveTo>
                <a:lnTo>
                  <a:pt x="18429478" y="0"/>
                </a:lnTo>
                <a:lnTo>
                  <a:pt x="1842947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6173006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0" y="0"/>
                </a:moveTo>
                <a:lnTo>
                  <a:pt x="9746591" y="0"/>
                </a:lnTo>
                <a:lnTo>
                  <a:pt x="9746591" y="4532165"/>
                </a:lnTo>
                <a:lnTo>
                  <a:pt x="0" y="45321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0">
            <a:off x="-602591" y="-415383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9746591" y="4532165"/>
                </a:moveTo>
                <a:lnTo>
                  <a:pt x="0" y="4532165"/>
                </a:lnTo>
                <a:lnTo>
                  <a:pt x="0" y="0"/>
                </a:lnTo>
                <a:lnTo>
                  <a:pt x="9746591" y="0"/>
                </a:lnTo>
                <a:lnTo>
                  <a:pt x="9746591" y="453216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310565" y="2260811"/>
            <a:ext cx="11666871" cy="5765379"/>
          </a:xfrm>
          <a:custGeom>
            <a:avLst/>
            <a:gdLst/>
            <a:ahLst/>
            <a:cxnLst/>
            <a:rect r="r" b="b" t="t" l="l"/>
            <a:pathLst>
              <a:path h="5765379" w="11666871">
                <a:moveTo>
                  <a:pt x="0" y="0"/>
                </a:moveTo>
                <a:lnTo>
                  <a:pt x="11666870" y="0"/>
                </a:lnTo>
                <a:lnTo>
                  <a:pt x="11666870" y="5765378"/>
                </a:lnTo>
                <a:lnTo>
                  <a:pt x="0" y="576537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731735" y="4202507"/>
            <a:ext cx="8824530" cy="1655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72"/>
              </a:lnSpc>
            </a:pPr>
            <a:r>
              <a:rPr lang="en-US" sz="11492">
                <a:solidFill>
                  <a:srgbClr val="548255"/>
                </a:solidFill>
                <a:latin typeface="Calistoga"/>
                <a:ea typeface="Calistoga"/>
                <a:cs typeface="Calistoga"/>
                <a:sym typeface="Calistoga"/>
              </a:rPr>
              <a:t>Terima kasih</a:t>
            </a:r>
          </a:p>
        </p:txBody>
      </p:sp>
      <p:sp>
        <p:nvSpPr>
          <p:cNvPr name="Freeform 7" id="7"/>
          <p:cNvSpPr/>
          <p:nvPr/>
        </p:nvSpPr>
        <p:spPr>
          <a:xfrm flipH="true" flipV="false" rot="0">
            <a:off x="-602591" y="6173006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9746591" y="0"/>
                </a:moveTo>
                <a:lnTo>
                  <a:pt x="0" y="0"/>
                </a:lnTo>
                <a:lnTo>
                  <a:pt x="0" y="4532165"/>
                </a:lnTo>
                <a:lnTo>
                  <a:pt x="9746591" y="4532165"/>
                </a:lnTo>
                <a:lnTo>
                  <a:pt x="974659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true" rot="0">
            <a:off x="9144000" y="-212431"/>
            <a:ext cx="9746591" cy="4532165"/>
          </a:xfrm>
          <a:custGeom>
            <a:avLst/>
            <a:gdLst/>
            <a:ahLst/>
            <a:cxnLst/>
            <a:rect r="r" b="b" t="t" l="l"/>
            <a:pathLst>
              <a:path h="4532165" w="9746591">
                <a:moveTo>
                  <a:pt x="0" y="4532165"/>
                </a:moveTo>
                <a:lnTo>
                  <a:pt x="9746591" y="4532165"/>
                </a:lnTo>
                <a:lnTo>
                  <a:pt x="9746591" y="0"/>
                </a:lnTo>
                <a:lnTo>
                  <a:pt x="0" y="0"/>
                </a:lnTo>
                <a:lnTo>
                  <a:pt x="0" y="4532165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DAHVDd5ZTPk</dc:identifier>
  <dcterms:modified xsi:type="dcterms:W3CDTF">2011-08-01T06:04:30Z</dcterms:modified>
  <cp:revision>1</cp:revision>
  <dc:title>Hijau Simpel Lucu Tugas Presentasi</dc:title>
</cp:coreProperties>
</file>