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22" d="100"/>
          <a:sy n="22" d="100"/>
        </p:scale>
        <p:origin x="259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393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091348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D2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C9A227"/>
          </a:solidFill>
          <a:ln/>
        </p:spPr>
      </p:sp>
      <p:sp>
        <p:nvSpPr>
          <p:cNvPr id="3" name="Text 1"/>
          <p:cNvSpPr/>
          <p:nvPr/>
        </p:nvSpPr>
        <p:spPr>
          <a:xfrm>
            <a:off x="548640" y="1005840"/>
            <a:ext cx="8046720" cy="320040"/>
          </a:xfrm>
          <a:prstGeom prst="rect">
            <a:avLst/>
          </a:prstGeom>
          <a:noFill/>
          <a:ln/>
        </p:spPr>
        <p:txBody>
          <a:bodyPr wrap="square" lIns="0" tIns="0" rIns="0" bIns="0" rtlCol="0" anchor="ctr"/>
          <a:lstStyle/>
          <a:p>
            <a:pPr marL="0" indent="0">
              <a:buNone/>
            </a:pPr>
            <a:r>
              <a:rPr lang="en-US" sz="1200" kern="0" spc="300" dirty="0">
                <a:solidFill>
                  <a:srgbClr val="E8D48B"/>
                </a:solidFill>
                <a:latin typeface="Calibri" pitchFamily="34" charset="0"/>
                <a:ea typeface="Calibri" pitchFamily="34" charset="-122"/>
                <a:cs typeface="Calibri" pitchFamily="34" charset="-120"/>
              </a:rPr>
              <a:t>MATA KULIAH AGAMA ISLAM 1</a:t>
            </a:r>
            <a:endParaRPr lang="en-US" sz="1200" dirty="0"/>
          </a:p>
        </p:txBody>
      </p:sp>
      <p:sp>
        <p:nvSpPr>
          <p:cNvPr id="4" name="Text 2"/>
          <p:cNvSpPr/>
          <p:nvPr/>
        </p:nvSpPr>
        <p:spPr>
          <a:xfrm>
            <a:off x="548640" y="1463040"/>
            <a:ext cx="7772400" cy="2194560"/>
          </a:xfrm>
          <a:prstGeom prst="rect">
            <a:avLst/>
          </a:prstGeom>
          <a:noFill/>
          <a:ln/>
        </p:spPr>
        <p:txBody>
          <a:bodyPr wrap="square" lIns="0" tIns="0" rIns="0" bIns="0" rtlCol="0" anchor="t"/>
          <a:lstStyle/>
          <a:p>
            <a:pPr marL="0" indent="0">
              <a:buNone/>
            </a:pPr>
            <a:r>
              <a:rPr lang="en-US" sz="3200" b="1" dirty="0">
                <a:solidFill>
                  <a:srgbClr val="FFFFFF"/>
                </a:solidFill>
                <a:latin typeface="Georgia" pitchFamily="34" charset="0"/>
                <a:ea typeface="Georgia" pitchFamily="34" charset="-122"/>
                <a:cs typeface="Georgia" pitchFamily="34" charset="-120"/>
              </a:rPr>
              <a:t>Mengintegrasikan Iman, Islam,</a:t>
            </a:r>
            <a:endParaRPr lang="en-US" sz="3200" dirty="0"/>
          </a:p>
          <a:p>
            <a:pPr marL="0" indent="0">
              <a:buNone/>
            </a:pPr>
            <a:r>
              <a:rPr lang="en-US" sz="3200" b="1" dirty="0">
                <a:solidFill>
                  <a:srgbClr val="FFFFFF"/>
                </a:solidFill>
                <a:latin typeface="Georgia" pitchFamily="34" charset="0"/>
                <a:ea typeface="Georgia" pitchFamily="34" charset="-122"/>
                <a:cs typeface="Georgia" pitchFamily="34" charset="-120"/>
              </a:rPr>
              <a:t>dan Ihsan dalam Membentuk</a:t>
            </a:r>
            <a:endParaRPr lang="en-US" sz="3200" dirty="0"/>
          </a:p>
          <a:p>
            <a:pPr marL="0" indent="0">
              <a:buNone/>
            </a:pPr>
            <a:r>
              <a:rPr lang="en-US" sz="3200" b="1" dirty="0">
                <a:solidFill>
                  <a:srgbClr val="FFFFFF"/>
                </a:solidFill>
                <a:latin typeface="Georgia" pitchFamily="34" charset="0"/>
                <a:ea typeface="Georgia" pitchFamily="34" charset="-122"/>
                <a:cs typeface="Georgia" pitchFamily="34" charset="-120"/>
              </a:rPr>
              <a:t>Insan Kamil</a:t>
            </a:r>
            <a:endParaRPr lang="en-US" sz="3200" dirty="0"/>
          </a:p>
        </p:txBody>
      </p:sp>
      <p:sp>
        <p:nvSpPr>
          <p:cNvPr id="5" name="Shape 3"/>
          <p:cNvSpPr/>
          <p:nvPr/>
        </p:nvSpPr>
        <p:spPr>
          <a:xfrm>
            <a:off x="548640" y="3840480"/>
            <a:ext cx="1645920" cy="36576"/>
          </a:xfrm>
          <a:prstGeom prst="rect">
            <a:avLst/>
          </a:prstGeom>
          <a:solidFill>
            <a:srgbClr val="C9A227"/>
          </a:solidFill>
          <a:ln/>
        </p:spPr>
      </p:sp>
      <p:sp>
        <p:nvSpPr>
          <p:cNvPr id="6" name="Text 4"/>
          <p:cNvSpPr/>
          <p:nvPr/>
        </p:nvSpPr>
        <p:spPr>
          <a:xfrm>
            <a:off x="548640" y="4069080"/>
            <a:ext cx="7315200" cy="320040"/>
          </a:xfrm>
          <a:prstGeom prst="rect">
            <a:avLst/>
          </a:prstGeom>
          <a:noFill/>
          <a:ln/>
        </p:spPr>
        <p:txBody>
          <a:bodyPr wrap="square" lIns="0" tIns="0" rIns="0" bIns="0" rtlCol="0" anchor="ctr"/>
          <a:lstStyle/>
          <a:p>
            <a:pPr marL="0" indent="0">
              <a:buNone/>
            </a:pPr>
            <a:r>
              <a:rPr lang="en-US" sz="1400" dirty="0">
                <a:solidFill>
                  <a:srgbClr val="E8D48B"/>
                </a:solidFill>
                <a:latin typeface="Calibri" pitchFamily="34" charset="0"/>
                <a:ea typeface="Calibri" pitchFamily="34" charset="-122"/>
                <a:cs typeface="Calibri" pitchFamily="34" charset="-120"/>
              </a:rPr>
              <a:t>Universitas Airlangga  •  Surabaya  •  2026</a:t>
            </a:r>
            <a:endParaRPr lang="en-US" sz="1400" dirty="0"/>
          </a:p>
        </p:txBody>
      </p:sp>
      <p:sp>
        <p:nvSpPr>
          <p:cNvPr id="7" name="Shape 5"/>
          <p:cNvSpPr/>
          <p:nvPr/>
        </p:nvSpPr>
        <p:spPr>
          <a:xfrm>
            <a:off x="0" y="4800600"/>
            <a:ext cx="9144000" cy="342900"/>
          </a:xfrm>
          <a:prstGeom prst="rect">
            <a:avLst/>
          </a:prstGeom>
          <a:solidFill>
            <a:srgbClr val="1A5C45"/>
          </a:solidFill>
          <a:ln/>
        </p:spPr>
      </p:sp>
      <p:sp>
        <p:nvSpPr>
          <p:cNvPr id="8" name="Text 6"/>
          <p:cNvSpPr/>
          <p:nvPr/>
        </p:nvSpPr>
        <p:spPr>
          <a:xfrm>
            <a:off x="548640" y="4864608"/>
            <a:ext cx="7772400" cy="228600"/>
          </a:xfrm>
          <a:prstGeom prst="rect">
            <a:avLst/>
          </a:prstGeom>
          <a:noFill/>
          <a:ln/>
        </p:spPr>
        <p:txBody>
          <a:bodyPr wrap="square" lIns="0" tIns="0" rIns="0" bIns="0" rtlCol="0" anchor="ctr"/>
          <a:lstStyle/>
          <a:p>
            <a:pPr marL="0" indent="0">
              <a:buNone/>
            </a:pPr>
            <a:r>
              <a:rPr lang="en-US" sz="1200" dirty="0">
                <a:solidFill>
                  <a:srgbClr val="FBF7F0"/>
                </a:solidFill>
                <a:latin typeface="Calibri" pitchFamily="34" charset="0"/>
                <a:ea typeface="Calibri" pitchFamily="34" charset="-122"/>
                <a:cs typeface="Calibri" pitchFamily="34" charset="-120"/>
              </a:rPr>
              <a:t>Dosen Pengampu: Mochammad Yunus, M.Pd.I.</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ANGGOTA KELOMPOK</a:t>
            </a:r>
            <a:endParaRPr lang="en-US" sz="2200" dirty="0"/>
          </a:p>
        </p:txBody>
      </p:sp>
      <p:sp>
        <p:nvSpPr>
          <p:cNvPr id="4" name="Shape 2"/>
          <p:cNvSpPr/>
          <p:nvPr/>
        </p:nvSpPr>
        <p:spPr>
          <a:xfrm>
            <a:off x="457200" y="114300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txBody>
          <a:bodyPr/>
          <a:lstStyle/>
          <a:p>
            <a:endParaRPr lang="en-ID" dirty="0"/>
          </a:p>
        </p:txBody>
      </p:sp>
      <p:sp>
        <p:nvSpPr>
          <p:cNvPr id="5" name="Text 3"/>
          <p:cNvSpPr/>
          <p:nvPr/>
        </p:nvSpPr>
        <p:spPr>
          <a:xfrm>
            <a:off x="640080" y="137160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01</a:t>
            </a:r>
            <a:endParaRPr lang="en-US" sz="2000" dirty="0"/>
          </a:p>
        </p:txBody>
      </p:sp>
      <p:sp>
        <p:nvSpPr>
          <p:cNvPr id="6" name="Text 4"/>
          <p:cNvSpPr/>
          <p:nvPr/>
        </p:nvSpPr>
        <p:spPr>
          <a:xfrm>
            <a:off x="1371600" y="1344168"/>
            <a:ext cx="2926080" cy="320040"/>
          </a:xfrm>
          <a:prstGeom prst="rect">
            <a:avLst/>
          </a:prstGeom>
          <a:noFill/>
          <a:ln/>
        </p:spPr>
        <p:txBody>
          <a:bodyPr wrap="square" lIns="0" tIns="0" rIns="0" bIns="0" rtlCol="0" anchor="ctr"/>
          <a:lstStyle/>
          <a:p>
            <a:pPr marL="0" indent="0">
              <a:buNone/>
            </a:pPr>
            <a:r>
              <a:rPr lang="en-US" sz="1400" b="1" dirty="0" err="1">
                <a:solidFill>
                  <a:srgbClr val="1A1A1A"/>
                </a:solidFill>
                <a:latin typeface="Calibri" pitchFamily="34" charset="0"/>
                <a:ea typeface="Calibri" pitchFamily="34" charset="-122"/>
                <a:cs typeface="Calibri" pitchFamily="34" charset="-120"/>
              </a:rPr>
              <a:t>Ainun</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Fitriani</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Rachmadina</a:t>
            </a:r>
            <a:r>
              <a:rPr lang="en-US" sz="1400" b="1" dirty="0">
                <a:solidFill>
                  <a:srgbClr val="1A1A1A"/>
                </a:solidFill>
                <a:latin typeface="Calibri" pitchFamily="34" charset="0"/>
                <a:ea typeface="Calibri" pitchFamily="34" charset="-122"/>
                <a:cs typeface="Calibri" pitchFamily="34" charset="-120"/>
              </a:rPr>
              <a:t> </a:t>
            </a:r>
            <a:endParaRPr lang="en-US" sz="1400" dirty="0"/>
          </a:p>
        </p:txBody>
      </p:sp>
      <p:sp>
        <p:nvSpPr>
          <p:cNvPr id="7" name="Text 5"/>
          <p:cNvSpPr/>
          <p:nvPr/>
        </p:nvSpPr>
        <p:spPr>
          <a:xfrm>
            <a:off x="1371600" y="164592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626115318024</a:t>
            </a:r>
            <a:endParaRPr lang="en-US" sz="1200" dirty="0"/>
          </a:p>
        </p:txBody>
      </p:sp>
      <p:sp>
        <p:nvSpPr>
          <p:cNvPr id="8" name="Shape 6"/>
          <p:cNvSpPr/>
          <p:nvPr/>
        </p:nvSpPr>
        <p:spPr>
          <a:xfrm>
            <a:off x="4754880" y="114300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txBody>
          <a:bodyPr/>
          <a:lstStyle/>
          <a:p>
            <a:endParaRPr lang="en-ID" dirty="0"/>
          </a:p>
        </p:txBody>
      </p:sp>
      <p:sp>
        <p:nvSpPr>
          <p:cNvPr id="9" name="Text 7"/>
          <p:cNvSpPr/>
          <p:nvPr/>
        </p:nvSpPr>
        <p:spPr>
          <a:xfrm>
            <a:off x="4937760" y="137160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02</a:t>
            </a:r>
            <a:endParaRPr lang="en-US" sz="2000" dirty="0"/>
          </a:p>
        </p:txBody>
      </p:sp>
      <p:sp>
        <p:nvSpPr>
          <p:cNvPr id="10" name="Text 8"/>
          <p:cNvSpPr/>
          <p:nvPr/>
        </p:nvSpPr>
        <p:spPr>
          <a:xfrm>
            <a:off x="5669280" y="1344168"/>
            <a:ext cx="2926080" cy="320040"/>
          </a:xfrm>
          <a:prstGeom prst="rect">
            <a:avLst/>
          </a:prstGeom>
          <a:noFill/>
          <a:ln/>
        </p:spPr>
        <p:txBody>
          <a:bodyPr wrap="square" lIns="0" tIns="0" rIns="0" bIns="0" rtlCol="0" anchor="ctr"/>
          <a:lstStyle/>
          <a:p>
            <a:pPr marL="0" indent="0">
              <a:buNone/>
            </a:pPr>
            <a:r>
              <a:rPr lang="en-US" sz="1400" b="1" dirty="0" err="1">
                <a:solidFill>
                  <a:srgbClr val="1A1A1A"/>
                </a:solidFill>
                <a:latin typeface="Calibri" pitchFamily="34" charset="0"/>
                <a:ea typeface="Calibri" pitchFamily="34" charset="-122"/>
                <a:cs typeface="Calibri" pitchFamily="34" charset="-120"/>
              </a:rPr>
              <a:t>Sulthan</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Affan</a:t>
            </a:r>
            <a:r>
              <a:rPr lang="en-US" sz="1400" b="1" dirty="0">
                <a:solidFill>
                  <a:srgbClr val="1A1A1A"/>
                </a:solidFill>
                <a:latin typeface="Calibri" pitchFamily="34" charset="0"/>
                <a:ea typeface="Calibri" pitchFamily="34" charset="-122"/>
                <a:cs typeface="Calibri" pitchFamily="34" charset="-120"/>
              </a:rPr>
              <a:t> </a:t>
            </a:r>
            <a:endParaRPr lang="en-US" sz="1400" dirty="0"/>
          </a:p>
        </p:txBody>
      </p:sp>
      <p:sp>
        <p:nvSpPr>
          <p:cNvPr id="11" name="Text 9"/>
          <p:cNvSpPr/>
          <p:nvPr/>
        </p:nvSpPr>
        <p:spPr>
          <a:xfrm>
            <a:off x="5669280" y="164592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626103051219</a:t>
            </a:r>
            <a:endParaRPr lang="en-US" sz="1200" dirty="0"/>
          </a:p>
        </p:txBody>
      </p:sp>
      <p:sp>
        <p:nvSpPr>
          <p:cNvPr id="12" name="Shape 10"/>
          <p:cNvSpPr/>
          <p:nvPr/>
        </p:nvSpPr>
        <p:spPr>
          <a:xfrm>
            <a:off x="457200" y="237744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13" name="Text 11"/>
          <p:cNvSpPr/>
          <p:nvPr/>
        </p:nvSpPr>
        <p:spPr>
          <a:xfrm>
            <a:off x="640080" y="260604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03</a:t>
            </a:r>
            <a:endParaRPr lang="en-US" sz="2000" dirty="0"/>
          </a:p>
        </p:txBody>
      </p:sp>
      <p:sp>
        <p:nvSpPr>
          <p:cNvPr id="14" name="Text 12"/>
          <p:cNvSpPr/>
          <p:nvPr/>
        </p:nvSpPr>
        <p:spPr>
          <a:xfrm>
            <a:off x="1371600" y="2578608"/>
            <a:ext cx="2926080" cy="320040"/>
          </a:xfrm>
          <a:prstGeom prst="rect">
            <a:avLst/>
          </a:prstGeom>
          <a:noFill/>
          <a:ln/>
        </p:spPr>
        <p:txBody>
          <a:bodyPr wrap="square" lIns="0" tIns="0" rIns="0" bIns="0" rtlCol="0" anchor="ctr"/>
          <a:lstStyle/>
          <a:p>
            <a:pPr marL="0" indent="0">
              <a:buNone/>
            </a:pPr>
            <a:r>
              <a:rPr lang="en-US" sz="1400" dirty="0" err="1"/>
              <a:t>Nayyara</a:t>
            </a:r>
            <a:r>
              <a:rPr lang="en-US" sz="1400" dirty="0"/>
              <a:t> Makayla </a:t>
            </a:r>
            <a:r>
              <a:rPr lang="en-US" sz="1400" dirty="0" err="1"/>
              <a:t>Aghempy</a:t>
            </a:r>
            <a:r>
              <a:rPr lang="en-US" sz="1400" dirty="0"/>
              <a:t> </a:t>
            </a:r>
          </a:p>
        </p:txBody>
      </p:sp>
      <p:sp>
        <p:nvSpPr>
          <p:cNvPr id="15" name="Text 13"/>
          <p:cNvSpPr/>
          <p:nvPr/>
        </p:nvSpPr>
        <p:spPr>
          <a:xfrm>
            <a:off x="1371600" y="288036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626115318021</a:t>
            </a:r>
            <a:endParaRPr lang="en-US" sz="1200" dirty="0"/>
          </a:p>
        </p:txBody>
      </p:sp>
      <p:sp>
        <p:nvSpPr>
          <p:cNvPr id="16" name="Shape 14"/>
          <p:cNvSpPr/>
          <p:nvPr/>
        </p:nvSpPr>
        <p:spPr>
          <a:xfrm>
            <a:off x="4754880" y="237744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17" name="Text 15"/>
          <p:cNvSpPr/>
          <p:nvPr/>
        </p:nvSpPr>
        <p:spPr>
          <a:xfrm>
            <a:off x="4937760" y="260604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04</a:t>
            </a:r>
            <a:endParaRPr lang="en-US" sz="2000" dirty="0"/>
          </a:p>
        </p:txBody>
      </p:sp>
      <p:sp>
        <p:nvSpPr>
          <p:cNvPr id="18" name="Text 16"/>
          <p:cNvSpPr/>
          <p:nvPr/>
        </p:nvSpPr>
        <p:spPr>
          <a:xfrm>
            <a:off x="5669280" y="2578608"/>
            <a:ext cx="2926080" cy="320040"/>
          </a:xfrm>
          <a:prstGeom prst="rect">
            <a:avLst/>
          </a:prstGeom>
          <a:noFill/>
          <a:ln/>
        </p:spPr>
        <p:txBody>
          <a:bodyPr wrap="square" lIns="0" tIns="0" rIns="0" bIns="0" rtlCol="0" anchor="ctr"/>
          <a:lstStyle/>
          <a:p>
            <a:r>
              <a:rPr lang="en-US" sz="1400" b="1" dirty="0" err="1">
                <a:solidFill>
                  <a:srgbClr val="1A1A1A"/>
                </a:solidFill>
                <a:latin typeface="Calibri" pitchFamily="34" charset="0"/>
                <a:ea typeface="Calibri" pitchFamily="34" charset="-122"/>
                <a:cs typeface="Calibri" pitchFamily="34" charset="-120"/>
              </a:rPr>
              <a:t>Wardah</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Hayyu</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Ramadhani</a:t>
            </a:r>
            <a:r>
              <a:rPr lang="en-US" sz="1400" b="1" dirty="0">
                <a:solidFill>
                  <a:srgbClr val="1A1A1A"/>
                </a:solidFill>
                <a:latin typeface="Calibri" pitchFamily="34" charset="0"/>
                <a:ea typeface="Calibri" pitchFamily="34" charset="-122"/>
                <a:cs typeface="Calibri" pitchFamily="34" charset="-120"/>
              </a:rPr>
              <a:t> </a:t>
            </a:r>
            <a:endParaRPr lang="en-US" sz="1400" dirty="0"/>
          </a:p>
        </p:txBody>
      </p:sp>
      <p:sp>
        <p:nvSpPr>
          <p:cNvPr id="19" name="Text 17"/>
          <p:cNvSpPr/>
          <p:nvPr/>
        </p:nvSpPr>
        <p:spPr>
          <a:xfrm>
            <a:off x="5669280" y="2880360"/>
            <a:ext cx="2926080" cy="320040"/>
          </a:xfrm>
          <a:prstGeom prst="rect">
            <a:avLst/>
          </a:prstGeom>
          <a:noFill/>
          <a:ln/>
        </p:spPr>
        <p:txBody>
          <a:bodyPr wrap="square" lIns="0" tIns="0" rIns="0" bIns="0" rtlCol="0" anchor="ctr"/>
          <a:lstStyle/>
          <a:p>
            <a:r>
              <a:rPr lang="en-US" sz="1200" dirty="0">
                <a:solidFill>
                  <a:srgbClr val="6B6B6B"/>
                </a:solidFill>
                <a:latin typeface="Calibri" pitchFamily="34" charset="0"/>
                <a:ea typeface="Calibri" pitchFamily="34" charset="-122"/>
                <a:cs typeface="Calibri" pitchFamily="34" charset="-120"/>
              </a:rPr>
              <a:t>626107091077</a:t>
            </a:r>
            <a:endParaRPr lang="en-US" sz="1200" dirty="0"/>
          </a:p>
        </p:txBody>
      </p:sp>
      <p:sp>
        <p:nvSpPr>
          <p:cNvPr id="20" name="Shape 18"/>
          <p:cNvSpPr/>
          <p:nvPr/>
        </p:nvSpPr>
        <p:spPr>
          <a:xfrm>
            <a:off x="2560320" y="368046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txBody>
          <a:bodyPr/>
          <a:lstStyle/>
          <a:p>
            <a:endParaRPr lang="en-ID" dirty="0"/>
          </a:p>
        </p:txBody>
      </p:sp>
      <p:sp>
        <p:nvSpPr>
          <p:cNvPr id="21" name="Text 19"/>
          <p:cNvSpPr/>
          <p:nvPr/>
        </p:nvSpPr>
        <p:spPr>
          <a:xfrm>
            <a:off x="2700793" y="3915918"/>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05</a:t>
            </a:r>
            <a:endParaRPr lang="en-US" sz="2000" dirty="0"/>
          </a:p>
        </p:txBody>
      </p:sp>
      <p:sp>
        <p:nvSpPr>
          <p:cNvPr id="22" name="Text 20"/>
          <p:cNvSpPr/>
          <p:nvPr/>
        </p:nvSpPr>
        <p:spPr>
          <a:xfrm>
            <a:off x="3249433" y="3863340"/>
            <a:ext cx="2926080" cy="320040"/>
          </a:xfrm>
          <a:prstGeom prst="rect">
            <a:avLst/>
          </a:prstGeom>
          <a:noFill/>
          <a:ln/>
        </p:spPr>
        <p:txBody>
          <a:bodyPr wrap="square" lIns="0" tIns="0" rIns="0" bIns="0" rtlCol="0" anchor="ctr"/>
          <a:lstStyle/>
          <a:p>
            <a:r>
              <a:rPr lang="en-US" sz="1400" b="1" dirty="0">
                <a:solidFill>
                  <a:srgbClr val="1A1A1A"/>
                </a:solidFill>
                <a:latin typeface="Calibri" pitchFamily="34" charset="0"/>
                <a:ea typeface="Calibri" pitchFamily="34" charset="-122"/>
                <a:cs typeface="Calibri" pitchFamily="34" charset="-120"/>
              </a:rPr>
              <a:t>Ameera </a:t>
            </a:r>
            <a:r>
              <a:rPr lang="en-US" sz="1400" b="1" dirty="0" err="1">
                <a:solidFill>
                  <a:srgbClr val="1A1A1A"/>
                </a:solidFill>
                <a:latin typeface="Calibri" pitchFamily="34" charset="0"/>
                <a:ea typeface="Calibri" pitchFamily="34" charset="-122"/>
                <a:cs typeface="Calibri" pitchFamily="34" charset="-120"/>
              </a:rPr>
              <a:t>Arfa</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Azalia</a:t>
            </a:r>
            <a:r>
              <a:rPr lang="en-US" sz="1400" b="1" dirty="0">
                <a:solidFill>
                  <a:srgbClr val="1A1A1A"/>
                </a:solidFill>
                <a:latin typeface="Calibri" pitchFamily="34" charset="0"/>
                <a:ea typeface="Calibri" pitchFamily="34" charset="-122"/>
                <a:cs typeface="Calibri" pitchFamily="34" charset="-120"/>
              </a:rPr>
              <a:t> </a:t>
            </a:r>
            <a:r>
              <a:rPr lang="en-US" sz="1400" b="1" dirty="0" err="1">
                <a:solidFill>
                  <a:srgbClr val="1A1A1A"/>
                </a:solidFill>
                <a:latin typeface="Calibri" pitchFamily="34" charset="0"/>
                <a:ea typeface="Calibri" pitchFamily="34" charset="-122"/>
                <a:cs typeface="Calibri" pitchFamily="34" charset="-120"/>
              </a:rPr>
              <a:t>Aninda</a:t>
            </a:r>
            <a:endParaRPr lang="en-US" sz="1400" dirty="0"/>
          </a:p>
        </p:txBody>
      </p:sp>
      <p:sp>
        <p:nvSpPr>
          <p:cNvPr id="23" name="Text 21"/>
          <p:cNvSpPr/>
          <p:nvPr/>
        </p:nvSpPr>
        <p:spPr>
          <a:xfrm>
            <a:off x="3254734" y="4140807"/>
            <a:ext cx="2926080" cy="320040"/>
          </a:xfrm>
          <a:prstGeom prst="rect">
            <a:avLst/>
          </a:prstGeom>
          <a:noFill/>
          <a:ln/>
        </p:spPr>
        <p:txBody>
          <a:bodyPr wrap="square" lIns="0" tIns="0" rIns="0" bIns="0" rtlCol="0" anchor="ctr"/>
          <a:lstStyle/>
          <a:p>
            <a:r>
              <a:rPr lang="en-US" sz="1200" dirty="0">
                <a:solidFill>
                  <a:srgbClr val="6B6B6B"/>
                </a:solidFill>
                <a:latin typeface="Calibri" pitchFamily="34" charset="0"/>
                <a:ea typeface="Calibri" pitchFamily="34" charset="-122"/>
                <a:cs typeface="Calibri" pitchFamily="34" charset="-120"/>
              </a:rPr>
              <a:t>626112142239</a:t>
            </a:r>
            <a:endParaRPr lang="en-US" sz="1200" dirty="0"/>
          </a:p>
        </p:txBody>
      </p:sp>
      <p:sp>
        <p:nvSpPr>
          <p:cNvPr id="25" name="Text 23"/>
          <p:cNvSpPr/>
          <p:nvPr/>
        </p:nvSpPr>
        <p:spPr>
          <a:xfrm>
            <a:off x="4937760" y="3840480"/>
            <a:ext cx="640080" cy="365760"/>
          </a:xfrm>
          <a:prstGeom prst="rect">
            <a:avLst/>
          </a:prstGeom>
          <a:noFill/>
          <a:ln/>
        </p:spPr>
        <p:txBody>
          <a:bodyPr wrap="square" lIns="0" tIns="0" rIns="0" bIns="0" rtlCol="0" anchor="ctr"/>
          <a:lstStyle/>
          <a:p>
            <a:pPr marL="0" indent="0">
              <a:buNone/>
            </a:pPr>
            <a:endParaRPr lang="en-US" sz="2000" dirty="0"/>
          </a:p>
        </p:txBody>
      </p:sp>
      <p:sp>
        <p:nvSpPr>
          <p:cNvPr id="26" name="Text 24"/>
          <p:cNvSpPr/>
          <p:nvPr/>
        </p:nvSpPr>
        <p:spPr>
          <a:xfrm>
            <a:off x="5669280" y="3813048"/>
            <a:ext cx="2926080" cy="320040"/>
          </a:xfrm>
          <a:prstGeom prst="rect">
            <a:avLst/>
          </a:prstGeom>
          <a:noFill/>
          <a:ln/>
        </p:spPr>
        <p:txBody>
          <a:bodyPr wrap="square" lIns="0" tIns="0" rIns="0" bIns="0" rtlCol="0" anchor="ctr"/>
          <a:lstStyle/>
          <a:p>
            <a:pPr marL="0" indent="0">
              <a:buNone/>
            </a:pPr>
            <a:endParaRPr lang="en-US" sz="1400" dirty="0"/>
          </a:p>
        </p:txBody>
      </p:sp>
      <p:sp>
        <p:nvSpPr>
          <p:cNvPr id="27" name="Text 25"/>
          <p:cNvSpPr/>
          <p:nvPr/>
        </p:nvSpPr>
        <p:spPr>
          <a:xfrm>
            <a:off x="5669280" y="4114800"/>
            <a:ext cx="2926080" cy="320040"/>
          </a:xfrm>
          <a:prstGeom prst="rect">
            <a:avLst/>
          </a:prstGeom>
          <a:noFill/>
          <a:ln/>
        </p:spPr>
        <p:txBody>
          <a:bodyPr wrap="square" lIns="0" tIns="0" rIns="0" bIns="0" rtlCol="0" anchor="ctr"/>
          <a:lstStyle/>
          <a:p>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DAFTAR ISI</a:t>
            </a:r>
            <a:endParaRPr lang="en-US" sz="2200" dirty="0"/>
          </a:p>
        </p:txBody>
      </p:sp>
      <p:sp>
        <p:nvSpPr>
          <p:cNvPr id="4" name="Shape 2"/>
          <p:cNvSpPr/>
          <p:nvPr/>
        </p:nvSpPr>
        <p:spPr>
          <a:xfrm>
            <a:off x="457200" y="114300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5" name="Text 3"/>
          <p:cNvSpPr/>
          <p:nvPr/>
        </p:nvSpPr>
        <p:spPr>
          <a:xfrm>
            <a:off x="640080" y="137160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01</a:t>
            </a:r>
            <a:endParaRPr lang="en-US" sz="2000" dirty="0"/>
          </a:p>
        </p:txBody>
      </p:sp>
      <p:sp>
        <p:nvSpPr>
          <p:cNvPr id="6" name="Text 4"/>
          <p:cNvSpPr/>
          <p:nvPr/>
        </p:nvSpPr>
        <p:spPr>
          <a:xfrm>
            <a:off x="1371600" y="134416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Latar Belakang &amp; Tujuan</a:t>
            </a:r>
            <a:endParaRPr lang="en-US" sz="1400" dirty="0"/>
          </a:p>
        </p:txBody>
      </p:sp>
      <p:sp>
        <p:nvSpPr>
          <p:cNvPr id="7" name="Text 5"/>
          <p:cNvSpPr/>
          <p:nvPr/>
        </p:nvSpPr>
        <p:spPr>
          <a:xfrm>
            <a:off x="1371600" y="164592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Mengapa integrasi diperlukan</a:t>
            </a:r>
            <a:endParaRPr lang="en-US" sz="1200" dirty="0"/>
          </a:p>
        </p:txBody>
      </p:sp>
      <p:sp>
        <p:nvSpPr>
          <p:cNvPr id="8" name="Shape 6"/>
          <p:cNvSpPr/>
          <p:nvPr/>
        </p:nvSpPr>
        <p:spPr>
          <a:xfrm>
            <a:off x="4754880" y="114300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9" name="Text 7"/>
          <p:cNvSpPr/>
          <p:nvPr/>
        </p:nvSpPr>
        <p:spPr>
          <a:xfrm>
            <a:off x="4937760" y="137160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02</a:t>
            </a:r>
            <a:endParaRPr lang="en-US" sz="2000" dirty="0"/>
          </a:p>
        </p:txBody>
      </p:sp>
      <p:sp>
        <p:nvSpPr>
          <p:cNvPr id="10" name="Text 8"/>
          <p:cNvSpPr/>
          <p:nvPr/>
        </p:nvSpPr>
        <p:spPr>
          <a:xfrm>
            <a:off x="5669280" y="134416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Makna Iman, Islam, Ihsan</a:t>
            </a:r>
            <a:endParaRPr lang="en-US" sz="1400" dirty="0"/>
          </a:p>
        </p:txBody>
      </p:sp>
      <p:sp>
        <p:nvSpPr>
          <p:cNvPr id="11" name="Text 9"/>
          <p:cNvSpPr/>
          <p:nvPr/>
        </p:nvSpPr>
        <p:spPr>
          <a:xfrm>
            <a:off x="5669280" y="164592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Fondasi, wujud, dan mutu</a:t>
            </a:r>
            <a:endParaRPr lang="en-US" sz="1200" dirty="0"/>
          </a:p>
        </p:txBody>
      </p:sp>
      <p:sp>
        <p:nvSpPr>
          <p:cNvPr id="12" name="Shape 10"/>
          <p:cNvSpPr/>
          <p:nvPr/>
        </p:nvSpPr>
        <p:spPr>
          <a:xfrm>
            <a:off x="457200" y="237744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13" name="Text 11"/>
          <p:cNvSpPr/>
          <p:nvPr/>
        </p:nvSpPr>
        <p:spPr>
          <a:xfrm>
            <a:off x="640080" y="260604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03</a:t>
            </a:r>
            <a:endParaRPr lang="en-US" sz="2000" dirty="0"/>
          </a:p>
        </p:txBody>
      </p:sp>
      <p:sp>
        <p:nvSpPr>
          <p:cNvPr id="14" name="Text 12"/>
          <p:cNvSpPr/>
          <p:nvPr/>
        </p:nvSpPr>
        <p:spPr>
          <a:xfrm>
            <a:off x="1371600" y="257860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Konsep Insan Kamil</a:t>
            </a:r>
            <a:endParaRPr lang="en-US" sz="1400" dirty="0"/>
          </a:p>
        </p:txBody>
      </p:sp>
      <p:sp>
        <p:nvSpPr>
          <p:cNvPr id="15" name="Text 13"/>
          <p:cNvSpPr/>
          <p:nvPr/>
        </p:nvSpPr>
        <p:spPr>
          <a:xfrm>
            <a:off x="1371600" y="288036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Arah pembentukan manusia utuh</a:t>
            </a:r>
            <a:endParaRPr lang="en-US" sz="1200" dirty="0"/>
          </a:p>
        </p:txBody>
      </p:sp>
      <p:sp>
        <p:nvSpPr>
          <p:cNvPr id="16" name="Shape 14"/>
          <p:cNvSpPr/>
          <p:nvPr/>
        </p:nvSpPr>
        <p:spPr>
          <a:xfrm>
            <a:off x="4754880" y="237744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17" name="Text 15"/>
          <p:cNvSpPr/>
          <p:nvPr/>
        </p:nvSpPr>
        <p:spPr>
          <a:xfrm>
            <a:off x="4937760" y="260604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04</a:t>
            </a:r>
            <a:endParaRPr lang="en-US" sz="2000" dirty="0"/>
          </a:p>
        </p:txBody>
      </p:sp>
      <p:sp>
        <p:nvSpPr>
          <p:cNvPr id="18" name="Text 16"/>
          <p:cNvSpPr/>
          <p:nvPr/>
        </p:nvSpPr>
        <p:spPr>
          <a:xfrm>
            <a:off x="5669280" y="257860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Hubungan &amp; Integrasi</a:t>
            </a:r>
            <a:endParaRPr lang="en-US" sz="1400" dirty="0"/>
          </a:p>
        </p:txBody>
      </p:sp>
      <p:sp>
        <p:nvSpPr>
          <p:cNvPr id="19" name="Text 17"/>
          <p:cNvSpPr/>
          <p:nvPr/>
        </p:nvSpPr>
        <p:spPr>
          <a:xfrm>
            <a:off x="5669280" y="288036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Bagaimana ketiganya saling menguatkan</a:t>
            </a:r>
            <a:endParaRPr lang="en-US" sz="1200" dirty="0"/>
          </a:p>
        </p:txBody>
      </p:sp>
      <p:sp>
        <p:nvSpPr>
          <p:cNvPr id="20" name="Shape 18"/>
          <p:cNvSpPr/>
          <p:nvPr/>
        </p:nvSpPr>
        <p:spPr>
          <a:xfrm>
            <a:off x="457200" y="361188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21" name="Text 19"/>
          <p:cNvSpPr/>
          <p:nvPr/>
        </p:nvSpPr>
        <p:spPr>
          <a:xfrm>
            <a:off x="640080" y="384048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05</a:t>
            </a:r>
            <a:endParaRPr lang="en-US" sz="2000" dirty="0"/>
          </a:p>
        </p:txBody>
      </p:sp>
      <p:sp>
        <p:nvSpPr>
          <p:cNvPr id="22" name="Text 20"/>
          <p:cNvSpPr/>
          <p:nvPr/>
        </p:nvSpPr>
        <p:spPr>
          <a:xfrm>
            <a:off x="1371600" y="381304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Studi Kasus &amp; Analisis</a:t>
            </a:r>
            <a:endParaRPr lang="en-US" sz="1400" dirty="0"/>
          </a:p>
        </p:txBody>
      </p:sp>
      <p:sp>
        <p:nvSpPr>
          <p:cNvPr id="23" name="Text 21"/>
          <p:cNvSpPr/>
          <p:nvPr/>
        </p:nvSpPr>
        <p:spPr>
          <a:xfrm>
            <a:off x="1371600" y="411480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Realitas mahasiswa di era digital</a:t>
            </a:r>
            <a:endParaRPr lang="en-US" sz="1200" dirty="0"/>
          </a:p>
        </p:txBody>
      </p:sp>
      <p:sp>
        <p:nvSpPr>
          <p:cNvPr id="24" name="Shape 22"/>
          <p:cNvSpPr/>
          <p:nvPr/>
        </p:nvSpPr>
        <p:spPr>
          <a:xfrm>
            <a:off x="4754880" y="3611880"/>
            <a:ext cx="4023360" cy="1051560"/>
          </a:xfrm>
          <a:prstGeom prst="roundRect">
            <a:avLst>
              <a:gd name="adj" fmla="val 8696"/>
            </a:avLst>
          </a:prstGeom>
          <a:solidFill>
            <a:srgbClr val="FFFFFF"/>
          </a:solidFill>
          <a:ln/>
          <a:effectLst>
            <a:outerShdw blurRad="101600" dist="38100" dir="8100000" algn="bl" rotWithShape="0">
              <a:srgbClr val="000000">
                <a:alpha val="12000"/>
              </a:srgbClr>
            </a:outerShdw>
          </a:effectLst>
        </p:spPr>
      </p:sp>
      <p:sp>
        <p:nvSpPr>
          <p:cNvPr id="25" name="Text 23"/>
          <p:cNvSpPr/>
          <p:nvPr/>
        </p:nvSpPr>
        <p:spPr>
          <a:xfrm>
            <a:off x="4937760" y="3840480"/>
            <a:ext cx="640080" cy="365760"/>
          </a:xfrm>
          <a:prstGeom prst="rect">
            <a:avLst/>
          </a:prstGeom>
          <a:noFill/>
          <a:ln/>
        </p:spPr>
        <p:txBody>
          <a:bodyPr wrap="square" lIns="0" tIns="0" rIns="0" bIns="0" rtlCol="0" anchor="ctr"/>
          <a:lstStyle/>
          <a:p>
            <a:pPr marL="0" indent="0">
              <a:buNone/>
            </a:pPr>
            <a:r>
              <a:rPr lang="en-US" sz="2000" b="1" dirty="0">
                <a:solidFill>
                  <a:srgbClr val="C9A227"/>
                </a:solidFill>
                <a:latin typeface="Georgia" pitchFamily="34" charset="0"/>
                <a:ea typeface="Georgia" pitchFamily="34" charset="-122"/>
                <a:cs typeface="Georgia" pitchFamily="34" charset="-120"/>
              </a:rPr>
              <a:t>06</a:t>
            </a:r>
            <a:endParaRPr lang="en-US" sz="2000" dirty="0"/>
          </a:p>
        </p:txBody>
      </p:sp>
      <p:sp>
        <p:nvSpPr>
          <p:cNvPr id="26" name="Text 24"/>
          <p:cNvSpPr/>
          <p:nvPr/>
        </p:nvSpPr>
        <p:spPr>
          <a:xfrm>
            <a:off x="5669280" y="3813048"/>
            <a:ext cx="2926080" cy="32004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Penerapan &amp; Penutup</a:t>
            </a:r>
            <a:endParaRPr lang="en-US" sz="1400" dirty="0"/>
          </a:p>
        </p:txBody>
      </p:sp>
      <p:sp>
        <p:nvSpPr>
          <p:cNvPr id="27" name="Text 25"/>
          <p:cNvSpPr/>
          <p:nvPr/>
        </p:nvSpPr>
        <p:spPr>
          <a:xfrm>
            <a:off x="5669280" y="4114800"/>
            <a:ext cx="2926080" cy="320040"/>
          </a:xfrm>
          <a:prstGeom prst="rect">
            <a:avLst/>
          </a:prstGeom>
          <a:noFill/>
          <a:ln/>
        </p:spPr>
        <p:txBody>
          <a:bodyPr wrap="square" lIns="0" tIns="0" rIns="0" bIns="0" rtlCol="0" anchor="ctr"/>
          <a:lstStyle/>
          <a:p>
            <a:pPr marL="0" indent="0">
              <a:buNone/>
            </a:pPr>
            <a:r>
              <a:rPr lang="en-US" sz="1200" dirty="0">
                <a:solidFill>
                  <a:srgbClr val="6B6B6B"/>
                </a:solidFill>
                <a:latin typeface="Calibri" pitchFamily="34" charset="0"/>
                <a:ea typeface="Calibri" pitchFamily="34" charset="-122"/>
                <a:cs typeface="Calibri" pitchFamily="34" charset="-120"/>
              </a:rPr>
              <a:t>Langkah praktis dan saran</a:t>
            </a:r>
            <a:endParaRPr lang="en-US" sz="1200" dirty="0"/>
          </a:p>
        </p:txBody>
      </p:sp>
    </p:spTree>
    <p:extLst>
      <p:ext uri="{BB962C8B-B14F-4D97-AF65-F5344CB8AC3E}">
        <p14:creationId xmlns:p14="http://schemas.microsoft.com/office/powerpoint/2010/main" val="195442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01  •  LATAR BELAKANG</a:t>
            </a:r>
            <a:endParaRPr lang="en-US" sz="2000" dirty="0"/>
          </a:p>
        </p:txBody>
      </p:sp>
      <p:sp>
        <p:nvSpPr>
          <p:cNvPr id="4" name="Shape 2"/>
          <p:cNvSpPr/>
          <p:nvPr/>
        </p:nvSpPr>
        <p:spPr>
          <a:xfrm>
            <a:off x="457200" y="1051560"/>
            <a:ext cx="8229600" cy="1097280"/>
          </a:xfrm>
          <a:prstGeom prst="roundRect">
            <a:avLst>
              <a:gd name="adj" fmla="val 8333"/>
            </a:avLst>
          </a:prstGeom>
          <a:solidFill>
            <a:srgbClr val="E8F5E9"/>
          </a:solidFill>
          <a:ln/>
        </p:spPr>
      </p:sp>
      <p:pic>
        <p:nvPicPr>
          <p:cNvPr id="5" name="Image 0" descr="preencoded.png"/>
          <p:cNvPicPr>
            <a:picLocks noChangeAspect="1"/>
          </p:cNvPicPr>
          <p:nvPr/>
        </p:nvPicPr>
        <p:blipFill>
          <a:blip r:embed="rId3"/>
          <a:stretch>
            <a:fillRect/>
          </a:stretch>
        </p:blipFill>
        <p:spPr>
          <a:xfrm>
            <a:off x="640080" y="1280160"/>
            <a:ext cx="320040" cy="320040"/>
          </a:xfrm>
          <a:prstGeom prst="rect">
            <a:avLst/>
          </a:prstGeom>
        </p:spPr>
      </p:pic>
      <p:sp>
        <p:nvSpPr>
          <p:cNvPr id="6" name="Text 3"/>
          <p:cNvSpPr/>
          <p:nvPr/>
        </p:nvSpPr>
        <p:spPr>
          <a:xfrm>
            <a:off x="1097280" y="1234440"/>
            <a:ext cx="7315200" cy="777240"/>
          </a:xfrm>
          <a:prstGeom prst="rect">
            <a:avLst/>
          </a:prstGeom>
          <a:noFill/>
          <a:ln/>
        </p:spPr>
        <p:txBody>
          <a:bodyPr wrap="square" lIns="0" tIns="0" rIns="0" bIns="0" rtlCol="0" anchor="ctr"/>
          <a:lstStyle/>
          <a:p>
            <a:pPr marL="0" indent="0">
              <a:buNone/>
            </a:pPr>
            <a:r>
              <a:rPr lang="en-US" sz="1400" dirty="0">
                <a:solidFill>
                  <a:srgbClr val="333333"/>
                </a:solidFill>
                <a:latin typeface="Calibri" pitchFamily="34" charset="0"/>
                <a:ea typeface="Calibri" pitchFamily="34" charset="-122"/>
                <a:cs typeface="Calibri" pitchFamily="34" charset="-120"/>
              </a:rPr>
              <a:t>Islam menjelaskan kehidupan beragama melalui hubungan utuh antara iman, Islam, dan ihsan. Ketiganya sering dipelajari terpisah, padahal hubungan di antaranya sangat dekat.</a:t>
            </a:r>
            <a:endParaRPr lang="en-US" sz="1400" dirty="0"/>
          </a:p>
        </p:txBody>
      </p:sp>
      <p:sp>
        <p:nvSpPr>
          <p:cNvPr id="7" name="Shape 4"/>
          <p:cNvSpPr/>
          <p:nvPr/>
        </p:nvSpPr>
        <p:spPr>
          <a:xfrm>
            <a:off x="457200" y="2377440"/>
            <a:ext cx="2697480" cy="2286000"/>
          </a:xfrm>
          <a:prstGeom prst="roundRect">
            <a:avLst>
              <a:gd name="adj" fmla="val 4000"/>
            </a:avLst>
          </a:prstGeom>
          <a:solidFill>
            <a:srgbClr val="FFFFFF"/>
          </a:solidFill>
          <a:ln/>
          <a:effectLst>
            <a:outerShdw blurRad="101600" dist="38100" dir="8100000" algn="bl" rotWithShape="0">
              <a:srgbClr val="000000">
                <a:alpha val="12000"/>
              </a:srgbClr>
            </a:outerShdw>
          </a:effectLst>
        </p:spPr>
      </p:sp>
      <p:sp>
        <p:nvSpPr>
          <p:cNvPr id="8" name="Shape 5"/>
          <p:cNvSpPr/>
          <p:nvPr/>
        </p:nvSpPr>
        <p:spPr>
          <a:xfrm>
            <a:off x="1417320" y="2606040"/>
            <a:ext cx="640080" cy="640080"/>
          </a:xfrm>
          <a:prstGeom prst="ellipse">
            <a:avLst/>
          </a:prstGeom>
          <a:solidFill>
            <a:srgbClr val="E8F5E9"/>
          </a:solidFill>
          <a:ln/>
        </p:spPr>
      </p:sp>
      <p:pic>
        <p:nvPicPr>
          <p:cNvPr id="9" name="Image 1" descr="preencoded.png"/>
          <p:cNvPicPr>
            <a:picLocks noChangeAspect="1"/>
          </p:cNvPicPr>
          <p:nvPr/>
        </p:nvPicPr>
        <p:blipFill>
          <a:blip r:embed="rId4"/>
          <a:stretch>
            <a:fillRect/>
          </a:stretch>
        </p:blipFill>
        <p:spPr>
          <a:xfrm>
            <a:off x="1554480" y="2743200"/>
            <a:ext cx="365760" cy="365760"/>
          </a:xfrm>
          <a:prstGeom prst="rect">
            <a:avLst/>
          </a:prstGeom>
        </p:spPr>
      </p:pic>
      <p:sp>
        <p:nvSpPr>
          <p:cNvPr id="10" name="Text 6"/>
          <p:cNvSpPr/>
          <p:nvPr/>
        </p:nvSpPr>
        <p:spPr>
          <a:xfrm>
            <a:off x="594360" y="3383280"/>
            <a:ext cx="2423160" cy="365760"/>
          </a:xfrm>
          <a:prstGeom prst="rect">
            <a:avLst/>
          </a:prstGeom>
          <a:noFill/>
          <a:ln/>
        </p:spPr>
        <p:txBody>
          <a:bodyPr wrap="square" lIns="0" tIns="0" rIns="0" bIns="0" rtlCol="0" anchor="ctr"/>
          <a:lstStyle/>
          <a:p>
            <a:pPr marL="0" indent="0" algn="ctr">
              <a:buNone/>
            </a:pPr>
            <a:r>
              <a:rPr lang="en-US" sz="1300" b="1" dirty="0">
                <a:solidFill>
                  <a:srgbClr val="1A1A1A"/>
                </a:solidFill>
                <a:latin typeface="Calibri" pitchFamily="34" charset="0"/>
                <a:ea typeface="Calibri" pitchFamily="34" charset="-122"/>
                <a:cs typeface="Calibri" pitchFamily="34" charset="-120"/>
              </a:rPr>
              <a:t>Pengetahuan vs Perilaku</a:t>
            </a:r>
            <a:endParaRPr lang="en-US" sz="1300" dirty="0"/>
          </a:p>
        </p:txBody>
      </p:sp>
      <p:sp>
        <p:nvSpPr>
          <p:cNvPr id="11" name="Text 7"/>
          <p:cNvSpPr/>
          <p:nvPr/>
        </p:nvSpPr>
        <p:spPr>
          <a:xfrm>
            <a:off x="594360" y="3794760"/>
            <a:ext cx="2423160" cy="7315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Memahami rukun iman, tapi belum tentu jujur &amp; bertanggung jawab.</a:t>
            </a:r>
            <a:endParaRPr lang="en-US" sz="1200" dirty="0"/>
          </a:p>
        </p:txBody>
      </p:sp>
      <p:sp>
        <p:nvSpPr>
          <p:cNvPr id="12" name="Shape 8"/>
          <p:cNvSpPr/>
          <p:nvPr/>
        </p:nvSpPr>
        <p:spPr>
          <a:xfrm>
            <a:off x="3291840" y="2377440"/>
            <a:ext cx="2697480" cy="2286000"/>
          </a:xfrm>
          <a:prstGeom prst="roundRect">
            <a:avLst>
              <a:gd name="adj" fmla="val 4000"/>
            </a:avLst>
          </a:prstGeom>
          <a:solidFill>
            <a:srgbClr val="FFFFFF"/>
          </a:solidFill>
          <a:ln/>
          <a:effectLst>
            <a:outerShdw blurRad="101600" dist="38100" dir="8100000" algn="bl" rotWithShape="0">
              <a:srgbClr val="000000">
                <a:alpha val="12000"/>
              </a:srgbClr>
            </a:outerShdw>
          </a:effectLst>
        </p:spPr>
      </p:sp>
      <p:sp>
        <p:nvSpPr>
          <p:cNvPr id="13" name="Shape 9"/>
          <p:cNvSpPr/>
          <p:nvPr/>
        </p:nvSpPr>
        <p:spPr>
          <a:xfrm>
            <a:off x="4251960" y="2606040"/>
            <a:ext cx="640080" cy="640080"/>
          </a:xfrm>
          <a:prstGeom prst="ellipse">
            <a:avLst/>
          </a:prstGeom>
          <a:solidFill>
            <a:srgbClr val="E8F5E9"/>
          </a:solidFill>
          <a:ln/>
        </p:spPr>
      </p:sp>
      <p:pic>
        <p:nvPicPr>
          <p:cNvPr id="14" name="Image 2" descr="preencoded.png"/>
          <p:cNvPicPr>
            <a:picLocks noChangeAspect="1"/>
          </p:cNvPicPr>
          <p:nvPr/>
        </p:nvPicPr>
        <p:blipFill>
          <a:blip r:embed="rId5"/>
          <a:stretch>
            <a:fillRect/>
          </a:stretch>
        </p:blipFill>
        <p:spPr>
          <a:xfrm>
            <a:off x="4389120" y="2743200"/>
            <a:ext cx="365760" cy="365760"/>
          </a:xfrm>
          <a:prstGeom prst="rect">
            <a:avLst/>
          </a:prstGeom>
        </p:spPr>
      </p:pic>
      <p:sp>
        <p:nvSpPr>
          <p:cNvPr id="15" name="Text 10"/>
          <p:cNvSpPr/>
          <p:nvPr/>
        </p:nvSpPr>
        <p:spPr>
          <a:xfrm>
            <a:off x="3429000" y="3383280"/>
            <a:ext cx="2423160" cy="365760"/>
          </a:xfrm>
          <a:prstGeom prst="rect">
            <a:avLst/>
          </a:prstGeom>
          <a:noFill/>
          <a:ln/>
        </p:spPr>
        <p:txBody>
          <a:bodyPr wrap="square" lIns="0" tIns="0" rIns="0" bIns="0" rtlCol="0" anchor="ctr"/>
          <a:lstStyle/>
          <a:p>
            <a:pPr marL="0" indent="0" algn="ctr">
              <a:buNone/>
            </a:pPr>
            <a:r>
              <a:rPr lang="en-US" sz="1300" b="1" dirty="0">
                <a:solidFill>
                  <a:srgbClr val="1A1A1A"/>
                </a:solidFill>
                <a:latin typeface="Calibri" pitchFamily="34" charset="0"/>
                <a:ea typeface="Calibri" pitchFamily="34" charset="-122"/>
                <a:cs typeface="Calibri" pitchFamily="34" charset="-120"/>
              </a:rPr>
              <a:t>Ibadah vs Akhlak</a:t>
            </a:r>
            <a:endParaRPr lang="en-US" sz="1300" dirty="0"/>
          </a:p>
        </p:txBody>
      </p:sp>
      <p:sp>
        <p:nvSpPr>
          <p:cNvPr id="16" name="Text 11"/>
          <p:cNvSpPr/>
          <p:nvPr/>
        </p:nvSpPr>
        <p:spPr>
          <a:xfrm>
            <a:off x="3429000" y="3794760"/>
            <a:ext cx="2423160" cy="7315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Rajin beribadah, namun masih mudah merendahkan orang lain.</a:t>
            </a:r>
            <a:endParaRPr lang="en-US" sz="1200" dirty="0"/>
          </a:p>
        </p:txBody>
      </p:sp>
      <p:sp>
        <p:nvSpPr>
          <p:cNvPr id="17" name="Shape 12"/>
          <p:cNvSpPr/>
          <p:nvPr/>
        </p:nvSpPr>
        <p:spPr>
          <a:xfrm>
            <a:off x="6126480" y="2377440"/>
            <a:ext cx="2697480" cy="2286000"/>
          </a:xfrm>
          <a:prstGeom prst="roundRect">
            <a:avLst>
              <a:gd name="adj" fmla="val 4000"/>
            </a:avLst>
          </a:prstGeom>
          <a:solidFill>
            <a:srgbClr val="FFFFFF"/>
          </a:solidFill>
          <a:ln/>
          <a:effectLst>
            <a:outerShdw blurRad="101600" dist="38100" dir="8100000" algn="bl" rotWithShape="0">
              <a:srgbClr val="000000">
                <a:alpha val="12000"/>
              </a:srgbClr>
            </a:outerShdw>
          </a:effectLst>
        </p:spPr>
      </p:sp>
      <p:sp>
        <p:nvSpPr>
          <p:cNvPr id="18" name="Shape 13"/>
          <p:cNvSpPr/>
          <p:nvPr/>
        </p:nvSpPr>
        <p:spPr>
          <a:xfrm>
            <a:off x="7086600" y="2606040"/>
            <a:ext cx="640080" cy="640080"/>
          </a:xfrm>
          <a:prstGeom prst="ellipse">
            <a:avLst/>
          </a:prstGeom>
          <a:solidFill>
            <a:srgbClr val="E8F5E9"/>
          </a:solidFill>
          <a:ln/>
        </p:spPr>
      </p:sp>
      <p:pic>
        <p:nvPicPr>
          <p:cNvPr id="19" name="Image 3" descr="preencoded.png"/>
          <p:cNvPicPr>
            <a:picLocks noChangeAspect="1"/>
          </p:cNvPicPr>
          <p:nvPr/>
        </p:nvPicPr>
        <p:blipFill>
          <a:blip r:embed="rId6"/>
          <a:stretch>
            <a:fillRect/>
          </a:stretch>
        </p:blipFill>
        <p:spPr>
          <a:xfrm>
            <a:off x="7223760" y="2743200"/>
            <a:ext cx="365760" cy="365760"/>
          </a:xfrm>
          <a:prstGeom prst="rect">
            <a:avLst/>
          </a:prstGeom>
        </p:spPr>
      </p:pic>
      <p:sp>
        <p:nvSpPr>
          <p:cNvPr id="20" name="Text 14"/>
          <p:cNvSpPr/>
          <p:nvPr/>
        </p:nvSpPr>
        <p:spPr>
          <a:xfrm>
            <a:off x="6263640" y="3383280"/>
            <a:ext cx="2423160" cy="365760"/>
          </a:xfrm>
          <a:prstGeom prst="rect">
            <a:avLst/>
          </a:prstGeom>
          <a:noFill/>
          <a:ln/>
        </p:spPr>
        <p:txBody>
          <a:bodyPr wrap="square" lIns="0" tIns="0" rIns="0" bIns="0" rtlCol="0" anchor="ctr"/>
          <a:lstStyle/>
          <a:p>
            <a:pPr marL="0" indent="0" algn="ctr">
              <a:buNone/>
            </a:pPr>
            <a:r>
              <a:rPr lang="en-US" sz="1300" b="1" dirty="0">
                <a:solidFill>
                  <a:srgbClr val="1A1A1A"/>
                </a:solidFill>
                <a:latin typeface="Calibri" pitchFamily="34" charset="0"/>
                <a:ea typeface="Calibri" pitchFamily="34" charset="-122"/>
                <a:cs typeface="Calibri" pitchFamily="34" charset="-120"/>
              </a:rPr>
              <a:t>Era Digital</a:t>
            </a:r>
            <a:endParaRPr lang="en-US" sz="1300" dirty="0"/>
          </a:p>
        </p:txBody>
      </p:sp>
      <p:sp>
        <p:nvSpPr>
          <p:cNvPr id="21" name="Text 15"/>
          <p:cNvSpPr/>
          <p:nvPr/>
        </p:nvSpPr>
        <p:spPr>
          <a:xfrm>
            <a:off x="6263640" y="3794760"/>
            <a:ext cx="2423160" cy="7315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Tekanan media sosial memperbesar jarak antara pengetahuan dan tindakan.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01  •  RUMUSAN MASALAH &amp; TUJUAN</a:t>
            </a:r>
            <a:endParaRPr lang="en-US" sz="2000" dirty="0"/>
          </a:p>
        </p:txBody>
      </p:sp>
      <p:sp>
        <p:nvSpPr>
          <p:cNvPr id="4" name="Shape 2"/>
          <p:cNvSpPr/>
          <p:nvPr/>
        </p:nvSpPr>
        <p:spPr>
          <a:xfrm>
            <a:off x="365760" y="1097280"/>
            <a:ext cx="4114800" cy="3657600"/>
          </a:xfrm>
          <a:prstGeom prst="roundRect">
            <a:avLst>
              <a:gd name="adj" fmla="val 2500"/>
            </a:avLst>
          </a:prstGeom>
          <a:solidFill>
            <a:srgbClr val="FFFFFF"/>
          </a:solidFill>
          <a:ln/>
          <a:effectLst>
            <a:outerShdw blurRad="101600" dist="38100" dir="8100000" algn="bl" rotWithShape="0">
              <a:srgbClr val="000000">
                <a:alpha val="12000"/>
              </a:srgbClr>
            </a:outerShdw>
          </a:effectLst>
        </p:spPr>
      </p:sp>
      <p:sp>
        <p:nvSpPr>
          <p:cNvPr id="5" name="Shape 3"/>
          <p:cNvSpPr/>
          <p:nvPr/>
        </p:nvSpPr>
        <p:spPr>
          <a:xfrm>
            <a:off x="365760" y="1097280"/>
            <a:ext cx="109728" cy="3657600"/>
          </a:xfrm>
          <a:prstGeom prst="rect">
            <a:avLst/>
          </a:prstGeom>
          <a:solidFill>
            <a:srgbClr val="C9A227"/>
          </a:solidFill>
          <a:ln/>
        </p:spPr>
      </p:sp>
      <p:sp>
        <p:nvSpPr>
          <p:cNvPr id="6" name="Text 4"/>
          <p:cNvSpPr/>
          <p:nvPr/>
        </p:nvSpPr>
        <p:spPr>
          <a:xfrm>
            <a:off x="685800" y="1280160"/>
            <a:ext cx="3657600" cy="320040"/>
          </a:xfrm>
          <a:prstGeom prst="rect">
            <a:avLst/>
          </a:prstGeom>
          <a:noFill/>
          <a:ln/>
        </p:spPr>
        <p:txBody>
          <a:bodyPr wrap="square" lIns="0" tIns="0" rIns="0" bIns="0" rtlCol="0" anchor="ctr"/>
          <a:lstStyle/>
          <a:p>
            <a:pPr marL="0" indent="0">
              <a:buNone/>
            </a:pPr>
            <a:r>
              <a:rPr lang="en-US" sz="1300" b="1" kern="0" spc="100" dirty="0">
                <a:solidFill>
                  <a:srgbClr val="C9A227"/>
                </a:solidFill>
                <a:latin typeface="Calibri" pitchFamily="34" charset="0"/>
                <a:ea typeface="Calibri" pitchFamily="34" charset="-122"/>
                <a:cs typeface="Calibri" pitchFamily="34" charset="-120"/>
              </a:rPr>
              <a:t>RUMUSAN MASALAH</a:t>
            </a:r>
            <a:endParaRPr lang="en-US" sz="1300" dirty="0"/>
          </a:p>
        </p:txBody>
      </p:sp>
      <p:sp>
        <p:nvSpPr>
          <p:cNvPr id="7" name="Text 5"/>
          <p:cNvSpPr/>
          <p:nvPr/>
        </p:nvSpPr>
        <p:spPr>
          <a:xfrm>
            <a:off x="685800" y="1783080"/>
            <a:ext cx="3566160" cy="82296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1.  Apa makna iman, Islam, ihsan, dan insan kamil menurut ajaran Islam serta kajian ilmiah terkini?</a:t>
            </a:r>
            <a:endParaRPr lang="en-US" sz="1300" dirty="0"/>
          </a:p>
        </p:txBody>
      </p:sp>
      <p:sp>
        <p:nvSpPr>
          <p:cNvPr id="8" name="Text 6"/>
          <p:cNvSpPr/>
          <p:nvPr/>
        </p:nvSpPr>
        <p:spPr>
          <a:xfrm>
            <a:off x="685800" y="2651760"/>
            <a:ext cx="3566160" cy="82296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2.  Bagaimana hubungan iman, Islam, dan ihsan dalam proses pembentukan insan kamil?</a:t>
            </a:r>
            <a:endParaRPr lang="en-US" sz="1300" dirty="0"/>
          </a:p>
        </p:txBody>
      </p:sp>
      <p:sp>
        <p:nvSpPr>
          <p:cNvPr id="9" name="Text 7"/>
          <p:cNvSpPr/>
          <p:nvPr/>
        </p:nvSpPr>
        <p:spPr>
          <a:xfrm>
            <a:off x="685800" y="3520440"/>
            <a:ext cx="3566160" cy="82296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3.  Bagaimana nilai ketiganya dapat diterapkan pada kehidupan pribadi, akademik, digital, dan sosial?</a:t>
            </a:r>
            <a:endParaRPr lang="en-US" sz="1300" dirty="0"/>
          </a:p>
        </p:txBody>
      </p:sp>
      <p:sp>
        <p:nvSpPr>
          <p:cNvPr id="10" name="Shape 8"/>
          <p:cNvSpPr/>
          <p:nvPr/>
        </p:nvSpPr>
        <p:spPr>
          <a:xfrm>
            <a:off x="4709160" y="1097280"/>
            <a:ext cx="4114800" cy="3657600"/>
          </a:xfrm>
          <a:prstGeom prst="roundRect">
            <a:avLst>
              <a:gd name="adj" fmla="val 2500"/>
            </a:avLst>
          </a:prstGeom>
          <a:solidFill>
            <a:srgbClr val="FFFFFF"/>
          </a:solidFill>
          <a:ln/>
          <a:effectLst>
            <a:outerShdw blurRad="101600" dist="38100" dir="8100000" algn="bl" rotWithShape="0">
              <a:srgbClr val="000000">
                <a:alpha val="12000"/>
              </a:srgbClr>
            </a:outerShdw>
          </a:effectLst>
        </p:spPr>
      </p:sp>
      <p:sp>
        <p:nvSpPr>
          <p:cNvPr id="11" name="Shape 9"/>
          <p:cNvSpPr/>
          <p:nvPr/>
        </p:nvSpPr>
        <p:spPr>
          <a:xfrm>
            <a:off x="4709160" y="1097280"/>
            <a:ext cx="109728" cy="3657600"/>
          </a:xfrm>
          <a:prstGeom prst="rect">
            <a:avLst/>
          </a:prstGeom>
          <a:solidFill>
            <a:srgbClr val="0D6B4F"/>
          </a:solidFill>
          <a:ln/>
        </p:spPr>
      </p:sp>
      <p:sp>
        <p:nvSpPr>
          <p:cNvPr id="12" name="Text 10"/>
          <p:cNvSpPr/>
          <p:nvPr/>
        </p:nvSpPr>
        <p:spPr>
          <a:xfrm>
            <a:off x="5029200" y="1280160"/>
            <a:ext cx="3657600" cy="320040"/>
          </a:xfrm>
          <a:prstGeom prst="rect">
            <a:avLst/>
          </a:prstGeom>
          <a:noFill/>
          <a:ln/>
        </p:spPr>
        <p:txBody>
          <a:bodyPr wrap="square" lIns="0" tIns="0" rIns="0" bIns="0" rtlCol="0" anchor="ctr"/>
          <a:lstStyle/>
          <a:p>
            <a:pPr marL="0" indent="0">
              <a:buNone/>
            </a:pPr>
            <a:r>
              <a:rPr lang="en-US" sz="1300" b="1" kern="0" spc="100" dirty="0">
                <a:solidFill>
                  <a:srgbClr val="0D6B4F"/>
                </a:solidFill>
                <a:latin typeface="Calibri" pitchFamily="34" charset="0"/>
                <a:ea typeface="Calibri" pitchFamily="34" charset="-122"/>
                <a:cs typeface="Calibri" pitchFamily="34" charset="-120"/>
              </a:rPr>
              <a:t>TUJUAN PENULISAN</a:t>
            </a:r>
            <a:endParaRPr lang="en-US" sz="1300" dirty="0"/>
          </a:p>
        </p:txBody>
      </p:sp>
      <p:sp>
        <p:nvSpPr>
          <p:cNvPr id="13" name="Shape 11"/>
          <p:cNvSpPr/>
          <p:nvPr/>
        </p:nvSpPr>
        <p:spPr>
          <a:xfrm>
            <a:off x="5029200" y="1828800"/>
            <a:ext cx="365760" cy="365760"/>
          </a:xfrm>
          <a:prstGeom prst="ellipse">
            <a:avLst/>
          </a:prstGeom>
          <a:solidFill>
            <a:srgbClr val="E8F5E9"/>
          </a:solidFill>
          <a:ln/>
        </p:spPr>
      </p:sp>
      <p:sp>
        <p:nvSpPr>
          <p:cNvPr id="14" name="Text 12"/>
          <p:cNvSpPr/>
          <p:nvPr/>
        </p:nvSpPr>
        <p:spPr>
          <a:xfrm>
            <a:off x="5029200" y="1874520"/>
            <a:ext cx="365760" cy="320040"/>
          </a:xfrm>
          <a:prstGeom prst="rect">
            <a:avLst/>
          </a:prstGeom>
          <a:noFill/>
          <a:ln/>
        </p:spPr>
        <p:txBody>
          <a:bodyPr wrap="square" lIns="0" tIns="0" rIns="0" bIns="0" rtlCol="0" anchor="ctr"/>
          <a:lstStyle/>
          <a:p>
            <a:pPr marL="0" indent="0" algn="ctr">
              <a:buNone/>
            </a:pPr>
            <a:r>
              <a:rPr lang="en-US" sz="1300" b="1" dirty="0">
                <a:solidFill>
                  <a:srgbClr val="0D6B4F"/>
                </a:solidFill>
                <a:latin typeface="Calibri" pitchFamily="34" charset="0"/>
                <a:ea typeface="Calibri" pitchFamily="34" charset="-122"/>
                <a:cs typeface="Calibri" pitchFamily="34" charset="-120"/>
              </a:rPr>
              <a:t>A</a:t>
            </a:r>
            <a:endParaRPr lang="en-US" sz="1300" dirty="0"/>
          </a:p>
        </p:txBody>
      </p:sp>
      <p:sp>
        <p:nvSpPr>
          <p:cNvPr id="15" name="Text 13"/>
          <p:cNvSpPr/>
          <p:nvPr/>
        </p:nvSpPr>
        <p:spPr>
          <a:xfrm>
            <a:off x="5577840" y="1783080"/>
            <a:ext cx="3017520" cy="64008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Menjelaskan makna iman, Islam, ihsan, dan insan kamil secara runtut.</a:t>
            </a:r>
            <a:endParaRPr lang="en-US" sz="1300" dirty="0"/>
          </a:p>
        </p:txBody>
      </p:sp>
      <p:sp>
        <p:nvSpPr>
          <p:cNvPr id="16" name="Shape 14"/>
          <p:cNvSpPr/>
          <p:nvPr/>
        </p:nvSpPr>
        <p:spPr>
          <a:xfrm>
            <a:off x="5029200" y="2697480"/>
            <a:ext cx="365760" cy="365760"/>
          </a:xfrm>
          <a:prstGeom prst="ellipse">
            <a:avLst/>
          </a:prstGeom>
          <a:solidFill>
            <a:srgbClr val="E8F5E9"/>
          </a:solidFill>
          <a:ln/>
        </p:spPr>
      </p:sp>
      <p:sp>
        <p:nvSpPr>
          <p:cNvPr id="17" name="Text 15"/>
          <p:cNvSpPr/>
          <p:nvPr/>
        </p:nvSpPr>
        <p:spPr>
          <a:xfrm>
            <a:off x="5029200" y="2743200"/>
            <a:ext cx="365760" cy="320040"/>
          </a:xfrm>
          <a:prstGeom prst="rect">
            <a:avLst/>
          </a:prstGeom>
          <a:noFill/>
          <a:ln/>
        </p:spPr>
        <p:txBody>
          <a:bodyPr wrap="square" lIns="0" tIns="0" rIns="0" bIns="0" rtlCol="0" anchor="ctr"/>
          <a:lstStyle/>
          <a:p>
            <a:pPr marL="0" indent="0" algn="ctr">
              <a:buNone/>
            </a:pPr>
            <a:r>
              <a:rPr lang="en-US" sz="1300" b="1" dirty="0">
                <a:solidFill>
                  <a:srgbClr val="0D6B4F"/>
                </a:solidFill>
                <a:latin typeface="Calibri" pitchFamily="34" charset="0"/>
                <a:ea typeface="Calibri" pitchFamily="34" charset="-122"/>
                <a:cs typeface="Calibri" pitchFamily="34" charset="-120"/>
              </a:rPr>
              <a:t>B</a:t>
            </a:r>
            <a:endParaRPr lang="en-US" sz="1300" dirty="0"/>
          </a:p>
        </p:txBody>
      </p:sp>
      <p:sp>
        <p:nvSpPr>
          <p:cNvPr id="18" name="Text 16"/>
          <p:cNvSpPr/>
          <p:nvPr/>
        </p:nvSpPr>
        <p:spPr>
          <a:xfrm>
            <a:off x="5577840" y="2651760"/>
            <a:ext cx="3017520" cy="64008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Menganalisis hubungan ketiga pilar agama dalam membentuk pribadi Muslim yang utuh.</a:t>
            </a:r>
            <a:endParaRPr lang="en-US" sz="1300" dirty="0"/>
          </a:p>
        </p:txBody>
      </p:sp>
      <p:sp>
        <p:nvSpPr>
          <p:cNvPr id="19" name="Shape 17"/>
          <p:cNvSpPr/>
          <p:nvPr/>
        </p:nvSpPr>
        <p:spPr>
          <a:xfrm>
            <a:off x="5029200" y="3566160"/>
            <a:ext cx="365760" cy="365760"/>
          </a:xfrm>
          <a:prstGeom prst="ellipse">
            <a:avLst/>
          </a:prstGeom>
          <a:solidFill>
            <a:srgbClr val="E8F5E9"/>
          </a:solidFill>
          <a:ln/>
        </p:spPr>
      </p:sp>
      <p:sp>
        <p:nvSpPr>
          <p:cNvPr id="20" name="Text 18"/>
          <p:cNvSpPr/>
          <p:nvPr/>
        </p:nvSpPr>
        <p:spPr>
          <a:xfrm>
            <a:off x="5029200" y="3611880"/>
            <a:ext cx="365760" cy="320040"/>
          </a:xfrm>
          <a:prstGeom prst="rect">
            <a:avLst/>
          </a:prstGeom>
          <a:noFill/>
          <a:ln/>
        </p:spPr>
        <p:txBody>
          <a:bodyPr wrap="square" lIns="0" tIns="0" rIns="0" bIns="0" rtlCol="0" anchor="ctr"/>
          <a:lstStyle/>
          <a:p>
            <a:pPr marL="0" indent="0" algn="ctr">
              <a:buNone/>
            </a:pPr>
            <a:r>
              <a:rPr lang="en-US" sz="1300" b="1" dirty="0">
                <a:solidFill>
                  <a:srgbClr val="0D6B4F"/>
                </a:solidFill>
                <a:latin typeface="Calibri" pitchFamily="34" charset="0"/>
                <a:ea typeface="Calibri" pitchFamily="34" charset="-122"/>
                <a:cs typeface="Calibri" pitchFamily="34" charset="-120"/>
              </a:rPr>
              <a:t>C</a:t>
            </a:r>
            <a:endParaRPr lang="en-US" sz="1300" dirty="0"/>
          </a:p>
        </p:txBody>
      </p:sp>
      <p:sp>
        <p:nvSpPr>
          <p:cNvPr id="21" name="Text 19"/>
          <p:cNvSpPr/>
          <p:nvPr/>
        </p:nvSpPr>
        <p:spPr>
          <a:xfrm>
            <a:off x="5577840" y="3520440"/>
            <a:ext cx="3017520" cy="64008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Merumuskan langkah penerapan yang dekat dengan kehidupan mahasiswa.</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02  •  MAKNA IMAN, ISLAM, DAN IHSAN</a:t>
            </a:r>
            <a:endParaRPr lang="en-US" sz="2000" dirty="0"/>
          </a:p>
        </p:txBody>
      </p:sp>
      <p:sp>
        <p:nvSpPr>
          <p:cNvPr id="4" name="Text 2"/>
          <p:cNvSpPr/>
          <p:nvPr/>
        </p:nvSpPr>
        <p:spPr>
          <a:xfrm>
            <a:off x="457200" y="960120"/>
            <a:ext cx="8229600" cy="274320"/>
          </a:xfrm>
          <a:prstGeom prst="rect">
            <a:avLst/>
          </a:prstGeom>
          <a:noFill/>
          <a:ln/>
        </p:spPr>
        <p:txBody>
          <a:bodyPr wrap="square" lIns="0" tIns="0" rIns="0" bIns="0" rtlCol="0" anchor="ctr"/>
          <a:lstStyle/>
          <a:p>
            <a:pPr marL="0" indent="0">
              <a:buNone/>
            </a:pPr>
            <a:r>
              <a:rPr lang="en-US" sz="1200" i="1" dirty="0">
                <a:solidFill>
                  <a:srgbClr val="6B6B6B"/>
                </a:solidFill>
                <a:latin typeface="Calibri" pitchFamily="34" charset="0"/>
                <a:ea typeface="Calibri" pitchFamily="34" charset="-122"/>
                <a:cs typeface="Calibri" pitchFamily="34" charset="-120"/>
              </a:rPr>
              <a:t>Berdasarkan Hadis Jibril — rujukan utama susunan ajaran Islam</a:t>
            </a:r>
            <a:endParaRPr lang="en-US" sz="1200" dirty="0"/>
          </a:p>
        </p:txBody>
      </p:sp>
      <p:sp>
        <p:nvSpPr>
          <p:cNvPr id="5" name="Shape 3"/>
          <p:cNvSpPr/>
          <p:nvPr/>
        </p:nvSpPr>
        <p:spPr>
          <a:xfrm>
            <a:off x="320040" y="1371600"/>
            <a:ext cx="2788920" cy="3383280"/>
          </a:xfrm>
          <a:prstGeom prst="roundRect">
            <a:avLst>
              <a:gd name="adj" fmla="val 3279"/>
            </a:avLst>
          </a:prstGeom>
          <a:solidFill>
            <a:srgbClr val="FFFFFF"/>
          </a:solidFill>
          <a:ln/>
          <a:effectLst>
            <a:outerShdw blurRad="101600" dist="38100" dir="8100000" algn="bl" rotWithShape="0">
              <a:srgbClr val="000000">
                <a:alpha val="12000"/>
              </a:srgbClr>
            </a:outerShdw>
          </a:effectLst>
        </p:spPr>
      </p:sp>
      <p:sp>
        <p:nvSpPr>
          <p:cNvPr id="6" name="Shape 4"/>
          <p:cNvSpPr/>
          <p:nvPr/>
        </p:nvSpPr>
        <p:spPr>
          <a:xfrm>
            <a:off x="320040" y="1371600"/>
            <a:ext cx="2788920" cy="109728"/>
          </a:xfrm>
          <a:prstGeom prst="rect">
            <a:avLst/>
          </a:prstGeom>
          <a:solidFill>
            <a:srgbClr val="C9A227"/>
          </a:solidFill>
          <a:ln/>
        </p:spPr>
      </p:sp>
      <p:sp>
        <p:nvSpPr>
          <p:cNvPr id="7" name="Text 5"/>
          <p:cNvSpPr/>
          <p:nvPr/>
        </p:nvSpPr>
        <p:spPr>
          <a:xfrm>
            <a:off x="457200" y="1645920"/>
            <a:ext cx="2514600" cy="365760"/>
          </a:xfrm>
          <a:prstGeom prst="rect">
            <a:avLst/>
          </a:prstGeom>
          <a:noFill/>
          <a:ln/>
        </p:spPr>
        <p:txBody>
          <a:bodyPr wrap="square" lIns="0" tIns="0" rIns="0" bIns="0" rtlCol="0" anchor="ctr"/>
          <a:lstStyle/>
          <a:p>
            <a:pPr marL="0" indent="0" algn="ctr">
              <a:buNone/>
            </a:pPr>
            <a:r>
              <a:rPr lang="en-US" sz="2000" b="1" dirty="0">
                <a:solidFill>
                  <a:srgbClr val="C9A227"/>
                </a:solidFill>
                <a:latin typeface="Georgia" pitchFamily="34" charset="0"/>
                <a:ea typeface="Georgia" pitchFamily="34" charset="-122"/>
                <a:cs typeface="Georgia" pitchFamily="34" charset="-120"/>
              </a:rPr>
              <a:t>IMAN</a:t>
            </a:r>
            <a:endParaRPr lang="en-US" sz="2000" dirty="0"/>
          </a:p>
        </p:txBody>
      </p:sp>
      <p:sp>
        <p:nvSpPr>
          <p:cNvPr id="8" name="Text 6"/>
          <p:cNvSpPr/>
          <p:nvPr/>
        </p:nvSpPr>
        <p:spPr>
          <a:xfrm>
            <a:off x="457200" y="2011680"/>
            <a:ext cx="2514600" cy="2743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Fondasi Keyakinan</a:t>
            </a:r>
            <a:endParaRPr lang="en-US" sz="1200" dirty="0"/>
          </a:p>
        </p:txBody>
      </p:sp>
      <p:sp>
        <p:nvSpPr>
          <p:cNvPr id="9" name="Text 7"/>
          <p:cNvSpPr/>
          <p:nvPr/>
        </p:nvSpPr>
        <p:spPr>
          <a:xfrm>
            <a:off x="502920" y="246888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Pembenaran hati terhadap Allah, malaikat, kitab, rasul, hari akhir, qada &amp; qadar</a:t>
            </a:r>
            <a:endParaRPr lang="en-US" sz="1200" dirty="0"/>
          </a:p>
        </p:txBody>
      </p:sp>
      <p:sp>
        <p:nvSpPr>
          <p:cNvPr id="10" name="Text 8"/>
          <p:cNvSpPr/>
          <p:nvPr/>
        </p:nvSpPr>
        <p:spPr>
          <a:xfrm>
            <a:off x="502920" y="310896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Membentuk orientasi hidup dan pertanggungjawaban</a:t>
            </a:r>
            <a:endParaRPr lang="en-US" sz="1200" dirty="0"/>
          </a:p>
        </p:txBody>
      </p:sp>
      <p:sp>
        <p:nvSpPr>
          <p:cNvPr id="11" name="Text 9"/>
          <p:cNvSpPr/>
          <p:nvPr/>
        </p:nvSpPr>
        <p:spPr>
          <a:xfrm>
            <a:off x="502920" y="374904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Melahirkan rasa percaya sekaligus kesediaan memeriksa niat</a:t>
            </a:r>
            <a:endParaRPr lang="en-US" sz="1200" dirty="0"/>
          </a:p>
        </p:txBody>
      </p:sp>
      <p:sp>
        <p:nvSpPr>
          <p:cNvPr id="12" name="Shape 10"/>
          <p:cNvSpPr/>
          <p:nvPr/>
        </p:nvSpPr>
        <p:spPr>
          <a:xfrm>
            <a:off x="3246120" y="1371600"/>
            <a:ext cx="2788920" cy="3383280"/>
          </a:xfrm>
          <a:prstGeom prst="roundRect">
            <a:avLst>
              <a:gd name="adj" fmla="val 3279"/>
            </a:avLst>
          </a:prstGeom>
          <a:solidFill>
            <a:srgbClr val="FFFFFF"/>
          </a:solidFill>
          <a:ln/>
          <a:effectLst>
            <a:outerShdw blurRad="101600" dist="38100" dir="8100000" algn="bl" rotWithShape="0">
              <a:srgbClr val="000000">
                <a:alpha val="12000"/>
              </a:srgbClr>
            </a:outerShdw>
          </a:effectLst>
        </p:spPr>
      </p:sp>
      <p:sp>
        <p:nvSpPr>
          <p:cNvPr id="13" name="Shape 11"/>
          <p:cNvSpPr/>
          <p:nvPr/>
        </p:nvSpPr>
        <p:spPr>
          <a:xfrm>
            <a:off x="3246120" y="1371600"/>
            <a:ext cx="2788920" cy="109728"/>
          </a:xfrm>
          <a:prstGeom prst="rect">
            <a:avLst/>
          </a:prstGeom>
          <a:solidFill>
            <a:srgbClr val="0D6B4F"/>
          </a:solidFill>
          <a:ln/>
        </p:spPr>
      </p:sp>
      <p:sp>
        <p:nvSpPr>
          <p:cNvPr id="14" name="Text 12"/>
          <p:cNvSpPr/>
          <p:nvPr/>
        </p:nvSpPr>
        <p:spPr>
          <a:xfrm>
            <a:off x="3383280" y="1645920"/>
            <a:ext cx="2514600" cy="365760"/>
          </a:xfrm>
          <a:prstGeom prst="rect">
            <a:avLst/>
          </a:prstGeom>
          <a:noFill/>
          <a:ln/>
        </p:spPr>
        <p:txBody>
          <a:bodyPr wrap="square" lIns="0" tIns="0" rIns="0" bIns="0" rtlCol="0" anchor="ctr"/>
          <a:lstStyle/>
          <a:p>
            <a:pPr marL="0" indent="0" algn="ctr">
              <a:buNone/>
            </a:pPr>
            <a:r>
              <a:rPr lang="en-US" sz="2000" b="1" dirty="0">
                <a:solidFill>
                  <a:srgbClr val="0D6B4F"/>
                </a:solidFill>
                <a:latin typeface="Georgia" pitchFamily="34" charset="0"/>
                <a:ea typeface="Georgia" pitchFamily="34" charset="-122"/>
                <a:cs typeface="Georgia" pitchFamily="34" charset="-120"/>
              </a:rPr>
              <a:t>ISLAM</a:t>
            </a:r>
            <a:endParaRPr lang="en-US" sz="2000" dirty="0"/>
          </a:p>
        </p:txBody>
      </p:sp>
      <p:sp>
        <p:nvSpPr>
          <p:cNvPr id="15" name="Text 13"/>
          <p:cNvSpPr/>
          <p:nvPr/>
        </p:nvSpPr>
        <p:spPr>
          <a:xfrm>
            <a:off x="3383280" y="2011680"/>
            <a:ext cx="2514600" cy="2743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Wujud Ketaatan</a:t>
            </a:r>
            <a:endParaRPr lang="en-US" sz="1200" dirty="0"/>
          </a:p>
        </p:txBody>
      </p:sp>
      <p:sp>
        <p:nvSpPr>
          <p:cNvPr id="16" name="Text 14"/>
          <p:cNvSpPr/>
          <p:nvPr/>
        </p:nvSpPr>
        <p:spPr>
          <a:xfrm>
            <a:off x="3429000" y="246888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Sikap berserah diri melalui rukun Islam</a:t>
            </a:r>
            <a:endParaRPr lang="en-US" sz="1200" dirty="0"/>
          </a:p>
        </p:txBody>
      </p:sp>
      <p:sp>
        <p:nvSpPr>
          <p:cNvPr id="17" name="Text 15"/>
          <p:cNvSpPr/>
          <p:nvPr/>
        </p:nvSpPr>
        <p:spPr>
          <a:xfrm>
            <a:off x="3429000" y="310896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Salat, zakat, puasa, haji sebagai latihan teratur</a:t>
            </a:r>
            <a:endParaRPr lang="en-US" sz="1200" dirty="0"/>
          </a:p>
        </p:txBody>
      </p:sp>
      <p:sp>
        <p:nvSpPr>
          <p:cNvPr id="18" name="Text 16"/>
          <p:cNvSpPr/>
          <p:nvPr/>
        </p:nvSpPr>
        <p:spPr>
          <a:xfrm>
            <a:off x="3429000" y="374904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Keyakinan memiliki bentuk nyata dalam kehidupan bersama</a:t>
            </a:r>
            <a:endParaRPr lang="en-US" sz="1200" dirty="0"/>
          </a:p>
        </p:txBody>
      </p:sp>
      <p:sp>
        <p:nvSpPr>
          <p:cNvPr id="19" name="Shape 17"/>
          <p:cNvSpPr/>
          <p:nvPr/>
        </p:nvSpPr>
        <p:spPr>
          <a:xfrm>
            <a:off x="6172200" y="1371600"/>
            <a:ext cx="2788920" cy="3383280"/>
          </a:xfrm>
          <a:prstGeom prst="roundRect">
            <a:avLst>
              <a:gd name="adj" fmla="val 3279"/>
            </a:avLst>
          </a:prstGeom>
          <a:solidFill>
            <a:srgbClr val="FFFFFF"/>
          </a:solidFill>
          <a:ln/>
          <a:effectLst>
            <a:outerShdw blurRad="101600" dist="38100" dir="8100000" algn="bl" rotWithShape="0">
              <a:srgbClr val="000000">
                <a:alpha val="12000"/>
              </a:srgbClr>
            </a:outerShdw>
          </a:effectLst>
        </p:spPr>
      </p:sp>
      <p:sp>
        <p:nvSpPr>
          <p:cNvPr id="20" name="Shape 18"/>
          <p:cNvSpPr/>
          <p:nvPr/>
        </p:nvSpPr>
        <p:spPr>
          <a:xfrm>
            <a:off x="6172200" y="1371600"/>
            <a:ext cx="2788920" cy="109728"/>
          </a:xfrm>
          <a:prstGeom prst="rect">
            <a:avLst/>
          </a:prstGeom>
          <a:solidFill>
            <a:srgbClr val="1A5C45"/>
          </a:solidFill>
          <a:ln/>
        </p:spPr>
      </p:sp>
      <p:sp>
        <p:nvSpPr>
          <p:cNvPr id="21" name="Text 19"/>
          <p:cNvSpPr/>
          <p:nvPr/>
        </p:nvSpPr>
        <p:spPr>
          <a:xfrm>
            <a:off x="6309360" y="1645920"/>
            <a:ext cx="2514600" cy="365760"/>
          </a:xfrm>
          <a:prstGeom prst="rect">
            <a:avLst/>
          </a:prstGeom>
          <a:noFill/>
          <a:ln/>
        </p:spPr>
        <p:txBody>
          <a:bodyPr wrap="square" lIns="0" tIns="0" rIns="0" bIns="0" rtlCol="0" anchor="ctr"/>
          <a:lstStyle/>
          <a:p>
            <a:pPr marL="0" indent="0" algn="ctr">
              <a:buNone/>
            </a:pPr>
            <a:r>
              <a:rPr lang="en-US" sz="2000" b="1" dirty="0">
                <a:solidFill>
                  <a:srgbClr val="1A5C45"/>
                </a:solidFill>
                <a:latin typeface="Georgia" pitchFamily="34" charset="0"/>
                <a:ea typeface="Georgia" pitchFamily="34" charset="-122"/>
                <a:cs typeface="Georgia" pitchFamily="34" charset="-120"/>
              </a:rPr>
              <a:t>IHSAN</a:t>
            </a:r>
            <a:endParaRPr lang="en-US" sz="2000" dirty="0"/>
          </a:p>
        </p:txBody>
      </p:sp>
      <p:sp>
        <p:nvSpPr>
          <p:cNvPr id="22" name="Text 20"/>
          <p:cNvSpPr/>
          <p:nvPr/>
        </p:nvSpPr>
        <p:spPr>
          <a:xfrm>
            <a:off x="6309360" y="2011680"/>
            <a:ext cx="2514600" cy="274320"/>
          </a:xfrm>
          <a:prstGeom prst="rect">
            <a:avLst/>
          </a:prstGeom>
          <a:noFill/>
          <a:ln/>
        </p:spPr>
        <p:txBody>
          <a:bodyPr wrap="square" lIns="0" tIns="0" rIns="0" bIns="0" rtlCol="0" anchor="ctr"/>
          <a:lstStyle/>
          <a:p>
            <a:pPr marL="0" indent="0" algn="ctr">
              <a:buNone/>
            </a:pPr>
            <a:r>
              <a:rPr lang="en-US" sz="1200" dirty="0">
                <a:solidFill>
                  <a:srgbClr val="6B6B6B"/>
                </a:solidFill>
                <a:latin typeface="Calibri" pitchFamily="34" charset="0"/>
                <a:ea typeface="Calibri" pitchFamily="34" charset="-122"/>
                <a:cs typeface="Calibri" pitchFamily="34" charset="-120"/>
              </a:rPr>
              <a:t>Mutu Kesadaran</a:t>
            </a:r>
            <a:endParaRPr lang="en-US" sz="1200" dirty="0"/>
          </a:p>
        </p:txBody>
      </p:sp>
      <p:sp>
        <p:nvSpPr>
          <p:cNvPr id="23" name="Text 21"/>
          <p:cNvSpPr/>
          <p:nvPr/>
        </p:nvSpPr>
        <p:spPr>
          <a:xfrm>
            <a:off x="6355080" y="246888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Beribadah seakan-akan melihat Allah</a:t>
            </a:r>
            <a:endParaRPr lang="en-US" sz="1200" dirty="0"/>
          </a:p>
        </p:txBody>
      </p:sp>
      <p:sp>
        <p:nvSpPr>
          <p:cNvPr id="24" name="Text 22"/>
          <p:cNvSpPr/>
          <p:nvPr/>
        </p:nvSpPr>
        <p:spPr>
          <a:xfrm>
            <a:off x="6355080" y="310896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Menumbuhkan muraqabah, keikhlasan, ketelitian</a:t>
            </a:r>
            <a:endParaRPr lang="en-US" sz="1200" dirty="0"/>
          </a:p>
        </p:txBody>
      </p:sp>
      <p:sp>
        <p:nvSpPr>
          <p:cNvPr id="25" name="Text 23"/>
          <p:cNvSpPr/>
          <p:nvPr/>
        </p:nvSpPr>
        <p:spPr>
          <a:xfrm>
            <a:off x="6355080" y="3749040"/>
            <a:ext cx="2423160" cy="59436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  Menghidupkan iman dan pelaksanaan Islam</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03  •  KONSEP INSAN KAMIL</a:t>
            </a:r>
            <a:endParaRPr lang="en-US" sz="2000" dirty="0"/>
          </a:p>
        </p:txBody>
      </p:sp>
      <p:sp>
        <p:nvSpPr>
          <p:cNvPr id="4" name="Shape 2"/>
          <p:cNvSpPr/>
          <p:nvPr/>
        </p:nvSpPr>
        <p:spPr>
          <a:xfrm>
            <a:off x="457200" y="1051560"/>
            <a:ext cx="8229600" cy="914400"/>
          </a:xfrm>
          <a:prstGeom prst="roundRect">
            <a:avLst>
              <a:gd name="adj" fmla="val 10000"/>
            </a:avLst>
          </a:prstGeom>
          <a:solidFill>
            <a:srgbClr val="E8F5E9"/>
          </a:solidFill>
          <a:ln/>
        </p:spPr>
      </p:sp>
      <p:sp>
        <p:nvSpPr>
          <p:cNvPr id="5" name="Text 3"/>
          <p:cNvSpPr/>
          <p:nvPr/>
        </p:nvSpPr>
        <p:spPr>
          <a:xfrm>
            <a:off x="685800" y="1188720"/>
            <a:ext cx="7772400" cy="640080"/>
          </a:xfrm>
          <a:prstGeom prst="rect">
            <a:avLst/>
          </a:prstGeom>
          <a:noFill/>
          <a:ln/>
        </p:spPr>
        <p:txBody>
          <a:bodyPr wrap="square" lIns="0" tIns="0" rIns="0" bIns="0" rtlCol="0" anchor="ctr"/>
          <a:lstStyle/>
          <a:p>
            <a:pPr marL="0" indent="0">
              <a:buNone/>
            </a:pPr>
            <a:r>
              <a:rPr lang="en-US" sz="1400" dirty="0">
                <a:solidFill>
                  <a:srgbClr val="333333"/>
                </a:solidFill>
                <a:latin typeface="Calibri" pitchFamily="34" charset="0"/>
                <a:ea typeface="Calibri" pitchFamily="34" charset="-122"/>
                <a:cs typeface="Calibri" pitchFamily="34" charset="-120"/>
              </a:rPr>
              <a:t>Manusia yang utuh — mencapai kematangan kualitas diri melalui pengembangan kedekatan kepada Allah, pengendalian diri, kecerdasan, dan tanggung jawab sebagai khalifah.</a:t>
            </a:r>
            <a:endParaRPr lang="en-US" sz="1400" dirty="0"/>
          </a:p>
        </p:txBody>
      </p:sp>
      <p:sp>
        <p:nvSpPr>
          <p:cNvPr id="6" name="Shape 4"/>
          <p:cNvSpPr/>
          <p:nvPr/>
        </p:nvSpPr>
        <p:spPr>
          <a:xfrm>
            <a:off x="365760" y="2194560"/>
            <a:ext cx="4114800" cy="2468880"/>
          </a:xfrm>
          <a:prstGeom prst="roundRect">
            <a:avLst>
              <a:gd name="adj" fmla="val 3704"/>
            </a:avLst>
          </a:prstGeom>
          <a:solidFill>
            <a:srgbClr val="FFFFFF"/>
          </a:solidFill>
          <a:ln/>
          <a:effectLst>
            <a:outerShdw blurRad="101600" dist="38100" dir="8100000" algn="bl" rotWithShape="0">
              <a:srgbClr val="000000">
                <a:alpha val="12000"/>
              </a:srgbClr>
            </a:outerShdw>
          </a:effectLst>
        </p:spPr>
      </p:sp>
      <p:sp>
        <p:nvSpPr>
          <p:cNvPr id="7" name="Text 5"/>
          <p:cNvSpPr/>
          <p:nvPr/>
        </p:nvSpPr>
        <p:spPr>
          <a:xfrm>
            <a:off x="548640" y="2377440"/>
            <a:ext cx="3749040" cy="32004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AL-JILLI</a:t>
            </a:r>
            <a:endParaRPr lang="en-US" sz="1600" dirty="0"/>
          </a:p>
        </p:txBody>
      </p:sp>
      <p:sp>
        <p:nvSpPr>
          <p:cNvPr id="8" name="Text 6"/>
          <p:cNvSpPr/>
          <p:nvPr/>
        </p:nvSpPr>
        <p:spPr>
          <a:xfrm>
            <a:off x="548640" y="2834640"/>
            <a:ext cx="3749040" cy="155448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Menekankan perjalanan rohani dan kedekatan kepada Allah. Insan kamil sebagai puncak kesempurnaan spiritual yang dicapai melalui mujahadah dan makrifat.</a:t>
            </a:r>
            <a:endParaRPr lang="en-US" sz="1300" dirty="0"/>
          </a:p>
        </p:txBody>
      </p:sp>
      <p:sp>
        <p:nvSpPr>
          <p:cNvPr id="9" name="Shape 7"/>
          <p:cNvSpPr/>
          <p:nvPr/>
        </p:nvSpPr>
        <p:spPr>
          <a:xfrm>
            <a:off x="4709160" y="2194560"/>
            <a:ext cx="4114800" cy="2468880"/>
          </a:xfrm>
          <a:prstGeom prst="roundRect">
            <a:avLst>
              <a:gd name="adj" fmla="val 3704"/>
            </a:avLst>
          </a:prstGeom>
          <a:solidFill>
            <a:srgbClr val="FFFFFF"/>
          </a:solidFill>
          <a:ln/>
          <a:effectLst>
            <a:outerShdw blurRad="101600" dist="38100" dir="8100000" algn="bl" rotWithShape="0">
              <a:srgbClr val="000000">
                <a:alpha val="12000"/>
              </a:srgbClr>
            </a:outerShdw>
          </a:effectLst>
        </p:spPr>
      </p:sp>
      <p:sp>
        <p:nvSpPr>
          <p:cNvPr id="10" name="Text 8"/>
          <p:cNvSpPr/>
          <p:nvPr/>
        </p:nvSpPr>
        <p:spPr>
          <a:xfrm>
            <a:off x="4892040" y="2377440"/>
            <a:ext cx="3749040" cy="320040"/>
          </a:xfrm>
          <a:prstGeom prst="rect">
            <a:avLst/>
          </a:prstGeom>
          <a:noFill/>
          <a:ln/>
        </p:spPr>
        <p:txBody>
          <a:bodyPr wrap="square" lIns="0" tIns="0" rIns="0" bIns="0" rtlCol="0" anchor="ctr"/>
          <a:lstStyle/>
          <a:p>
            <a:pPr marL="0" indent="0">
              <a:buNone/>
            </a:pPr>
            <a:r>
              <a:rPr lang="en-US" sz="1600" b="1" dirty="0">
                <a:solidFill>
                  <a:srgbClr val="0D6B4F"/>
                </a:solidFill>
                <a:latin typeface="Georgia" pitchFamily="34" charset="0"/>
                <a:ea typeface="Georgia" pitchFamily="34" charset="-122"/>
                <a:cs typeface="Georgia" pitchFamily="34" charset="-120"/>
              </a:rPr>
              <a:t>MUHAMMAD IQBAL</a:t>
            </a:r>
            <a:endParaRPr lang="en-US" sz="1600" dirty="0"/>
          </a:p>
        </p:txBody>
      </p:sp>
      <p:sp>
        <p:nvSpPr>
          <p:cNvPr id="11" name="Text 9"/>
          <p:cNvSpPr/>
          <p:nvPr/>
        </p:nvSpPr>
        <p:spPr>
          <a:xfrm>
            <a:off x="4892040" y="2834640"/>
            <a:ext cx="3749040" cy="155448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Menyoroti kekuatan pribadi, ketaatan terhadap hukum Allah, penguasaan diri, dan peran sosial aktif sebagai khalifah di bumi.</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04  •  HUBUNGAN IMAN, ISLAM, IHSAN &amp; INSAN KAMIL</a:t>
            </a:r>
            <a:endParaRPr lang="en-US" sz="1800" dirty="0"/>
          </a:p>
        </p:txBody>
      </p:sp>
      <p:sp>
        <p:nvSpPr>
          <p:cNvPr id="4" name="Shape 2"/>
          <p:cNvSpPr/>
          <p:nvPr/>
        </p:nvSpPr>
        <p:spPr>
          <a:xfrm>
            <a:off x="548640" y="1188720"/>
            <a:ext cx="2560320" cy="1280160"/>
          </a:xfrm>
          <a:prstGeom prst="roundRect">
            <a:avLst>
              <a:gd name="adj" fmla="val 7143"/>
            </a:avLst>
          </a:prstGeom>
          <a:solidFill>
            <a:srgbClr val="FFFFFF"/>
          </a:solidFill>
          <a:ln/>
          <a:effectLst>
            <a:outerShdw blurRad="101600" dist="38100" dir="8100000" algn="bl" rotWithShape="0">
              <a:srgbClr val="000000">
                <a:alpha val="12000"/>
              </a:srgbClr>
            </a:outerShdw>
          </a:effectLst>
        </p:spPr>
      </p:sp>
      <p:sp>
        <p:nvSpPr>
          <p:cNvPr id="5" name="Shape 3"/>
          <p:cNvSpPr/>
          <p:nvPr/>
        </p:nvSpPr>
        <p:spPr>
          <a:xfrm>
            <a:off x="548640" y="1188720"/>
            <a:ext cx="2560320" cy="91440"/>
          </a:xfrm>
          <a:prstGeom prst="rect">
            <a:avLst/>
          </a:prstGeom>
          <a:solidFill>
            <a:srgbClr val="C9A227"/>
          </a:solidFill>
          <a:ln/>
        </p:spPr>
      </p:sp>
      <p:sp>
        <p:nvSpPr>
          <p:cNvPr id="6" name="Text 4"/>
          <p:cNvSpPr/>
          <p:nvPr/>
        </p:nvSpPr>
        <p:spPr>
          <a:xfrm>
            <a:off x="548640" y="1463040"/>
            <a:ext cx="2560320" cy="365760"/>
          </a:xfrm>
          <a:prstGeom prst="rect">
            <a:avLst/>
          </a:prstGeom>
          <a:noFill/>
          <a:ln/>
        </p:spPr>
        <p:txBody>
          <a:bodyPr wrap="square" lIns="0" tIns="0" rIns="0" bIns="0" rtlCol="0" anchor="ctr"/>
          <a:lstStyle/>
          <a:p>
            <a:pPr marL="0" indent="0" algn="ctr">
              <a:buNone/>
            </a:pPr>
            <a:r>
              <a:rPr lang="en-US" sz="1800" b="1" dirty="0">
                <a:solidFill>
                  <a:srgbClr val="C9A227"/>
                </a:solidFill>
                <a:latin typeface="Georgia" pitchFamily="34" charset="0"/>
                <a:ea typeface="Georgia" pitchFamily="34" charset="-122"/>
                <a:cs typeface="Georgia" pitchFamily="34" charset="-120"/>
              </a:rPr>
              <a:t>IMAN</a:t>
            </a:r>
            <a:endParaRPr lang="en-US" sz="1800" dirty="0"/>
          </a:p>
        </p:txBody>
      </p:sp>
      <p:sp>
        <p:nvSpPr>
          <p:cNvPr id="7" name="Text 5"/>
          <p:cNvSpPr/>
          <p:nvPr/>
        </p:nvSpPr>
        <p:spPr>
          <a:xfrm>
            <a:off x="548640" y="1920240"/>
            <a:ext cx="2560320" cy="320040"/>
          </a:xfrm>
          <a:prstGeom prst="rect">
            <a:avLst/>
          </a:prstGeom>
          <a:noFill/>
          <a:ln/>
        </p:spPr>
        <p:txBody>
          <a:bodyPr wrap="square" lIns="0" tIns="0" rIns="0" bIns="0" rtlCol="0" anchor="ctr"/>
          <a:lstStyle/>
          <a:p>
            <a:pPr marL="0" indent="0" algn="ctr">
              <a:buNone/>
            </a:pPr>
            <a:r>
              <a:rPr lang="en-US" sz="1300" dirty="0">
                <a:solidFill>
                  <a:srgbClr val="6B6B6B"/>
                </a:solidFill>
                <a:latin typeface="Calibri" pitchFamily="34" charset="0"/>
                <a:ea typeface="Calibri" pitchFamily="34" charset="-122"/>
                <a:cs typeface="Calibri" pitchFamily="34" charset="-120"/>
              </a:rPr>
              <a:t>Arah &amp; Alasan</a:t>
            </a:r>
            <a:endParaRPr lang="en-US" sz="1300" dirty="0"/>
          </a:p>
        </p:txBody>
      </p:sp>
      <p:sp>
        <p:nvSpPr>
          <p:cNvPr id="8" name="Text 6"/>
          <p:cNvSpPr/>
          <p:nvPr/>
        </p:nvSpPr>
        <p:spPr>
          <a:xfrm>
            <a:off x="3017520" y="1554480"/>
            <a:ext cx="457200" cy="457200"/>
          </a:xfrm>
          <a:prstGeom prst="rect">
            <a:avLst/>
          </a:prstGeom>
          <a:noFill/>
          <a:ln/>
        </p:spPr>
        <p:txBody>
          <a:bodyPr wrap="square" lIns="0" tIns="0" rIns="0" bIns="0" rtlCol="0" anchor="ctr"/>
          <a:lstStyle/>
          <a:p>
            <a:pPr marL="0" indent="0" algn="ctr">
              <a:buNone/>
            </a:pPr>
            <a:r>
              <a:rPr lang="en-US" sz="2400" dirty="0">
                <a:solidFill>
                  <a:srgbClr val="C9A227"/>
                </a:solidFill>
                <a:latin typeface="Georgia" pitchFamily="34" charset="0"/>
                <a:ea typeface="Georgia" pitchFamily="34" charset="-122"/>
                <a:cs typeface="Georgia" pitchFamily="34" charset="-120"/>
              </a:rPr>
              <a:t>→</a:t>
            </a:r>
            <a:endParaRPr lang="en-US" sz="2400" dirty="0"/>
          </a:p>
        </p:txBody>
      </p:sp>
      <p:sp>
        <p:nvSpPr>
          <p:cNvPr id="9" name="Shape 7"/>
          <p:cNvSpPr/>
          <p:nvPr/>
        </p:nvSpPr>
        <p:spPr>
          <a:xfrm>
            <a:off x="3429000" y="1188720"/>
            <a:ext cx="2560320" cy="1280160"/>
          </a:xfrm>
          <a:prstGeom prst="roundRect">
            <a:avLst>
              <a:gd name="adj" fmla="val 7143"/>
            </a:avLst>
          </a:prstGeom>
          <a:solidFill>
            <a:srgbClr val="FFFFFF"/>
          </a:solidFill>
          <a:ln/>
          <a:effectLst>
            <a:outerShdw blurRad="101600" dist="38100" dir="8100000" algn="bl" rotWithShape="0">
              <a:srgbClr val="000000">
                <a:alpha val="12000"/>
              </a:srgbClr>
            </a:outerShdw>
          </a:effectLst>
        </p:spPr>
      </p:sp>
      <p:sp>
        <p:nvSpPr>
          <p:cNvPr id="10" name="Shape 8"/>
          <p:cNvSpPr/>
          <p:nvPr/>
        </p:nvSpPr>
        <p:spPr>
          <a:xfrm>
            <a:off x="3429000" y="1188720"/>
            <a:ext cx="2560320" cy="91440"/>
          </a:xfrm>
          <a:prstGeom prst="rect">
            <a:avLst/>
          </a:prstGeom>
          <a:solidFill>
            <a:srgbClr val="0D6B4F"/>
          </a:solidFill>
          <a:ln/>
        </p:spPr>
      </p:sp>
      <p:sp>
        <p:nvSpPr>
          <p:cNvPr id="11" name="Text 9"/>
          <p:cNvSpPr/>
          <p:nvPr/>
        </p:nvSpPr>
        <p:spPr>
          <a:xfrm>
            <a:off x="3429000" y="1463040"/>
            <a:ext cx="2560320" cy="365760"/>
          </a:xfrm>
          <a:prstGeom prst="rect">
            <a:avLst/>
          </a:prstGeom>
          <a:noFill/>
          <a:ln/>
        </p:spPr>
        <p:txBody>
          <a:bodyPr wrap="square" lIns="0" tIns="0" rIns="0" bIns="0" rtlCol="0" anchor="ctr"/>
          <a:lstStyle/>
          <a:p>
            <a:pPr marL="0" indent="0" algn="ctr">
              <a:buNone/>
            </a:pPr>
            <a:r>
              <a:rPr lang="en-US" sz="1800" b="1" dirty="0">
                <a:solidFill>
                  <a:srgbClr val="0D6B4F"/>
                </a:solidFill>
                <a:latin typeface="Georgia" pitchFamily="34" charset="0"/>
                <a:ea typeface="Georgia" pitchFamily="34" charset="-122"/>
                <a:cs typeface="Georgia" pitchFamily="34" charset="-120"/>
              </a:rPr>
              <a:t>ISLAM</a:t>
            </a:r>
            <a:endParaRPr lang="en-US" sz="1800" dirty="0"/>
          </a:p>
        </p:txBody>
      </p:sp>
      <p:sp>
        <p:nvSpPr>
          <p:cNvPr id="12" name="Text 10"/>
          <p:cNvSpPr/>
          <p:nvPr/>
        </p:nvSpPr>
        <p:spPr>
          <a:xfrm>
            <a:off x="3429000" y="1920240"/>
            <a:ext cx="2560320" cy="320040"/>
          </a:xfrm>
          <a:prstGeom prst="rect">
            <a:avLst/>
          </a:prstGeom>
          <a:noFill/>
          <a:ln/>
        </p:spPr>
        <p:txBody>
          <a:bodyPr wrap="square" lIns="0" tIns="0" rIns="0" bIns="0" rtlCol="0" anchor="ctr"/>
          <a:lstStyle/>
          <a:p>
            <a:pPr marL="0" indent="0" algn="ctr">
              <a:buNone/>
            </a:pPr>
            <a:r>
              <a:rPr lang="en-US" sz="1300" dirty="0">
                <a:solidFill>
                  <a:srgbClr val="6B6B6B"/>
                </a:solidFill>
                <a:latin typeface="Calibri" pitchFamily="34" charset="0"/>
                <a:ea typeface="Calibri" pitchFamily="34" charset="-122"/>
                <a:cs typeface="Calibri" pitchFamily="34" charset="-120"/>
              </a:rPr>
              <a:t>Tindakan &amp; Kebiasaan</a:t>
            </a:r>
            <a:endParaRPr lang="en-US" sz="1300" dirty="0"/>
          </a:p>
        </p:txBody>
      </p:sp>
      <p:sp>
        <p:nvSpPr>
          <p:cNvPr id="13" name="Text 11"/>
          <p:cNvSpPr/>
          <p:nvPr/>
        </p:nvSpPr>
        <p:spPr>
          <a:xfrm>
            <a:off x="5897880" y="1554480"/>
            <a:ext cx="457200" cy="457200"/>
          </a:xfrm>
          <a:prstGeom prst="rect">
            <a:avLst/>
          </a:prstGeom>
          <a:noFill/>
          <a:ln/>
        </p:spPr>
        <p:txBody>
          <a:bodyPr wrap="square" lIns="0" tIns="0" rIns="0" bIns="0" rtlCol="0" anchor="ctr"/>
          <a:lstStyle/>
          <a:p>
            <a:pPr marL="0" indent="0" algn="ctr">
              <a:buNone/>
            </a:pPr>
            <a:r>
              <a:rPr lang="en-US" sz="2400" dirty="0">
                <a:solidFill>
                  <a:srgbClr val="C9A227"/>
                </a:solidFill>
                <a:latin typeface="Georgia" pitchFamily="34" charset="0"/>
                <a:ea typeface="Georgia" pitchFamily="34" charset="-122"/>
                <a:cs typeface="Georgia" pitchFamily="34" charset="-120"/>
              </a:rPr>
              <a:t>→</a:t>
            </a:r>
            <a:endParaRPr lang="en-US" sz="2400" dirty="0"/>
          </a:p>
        </p:txBody>
      </p:sp>
      <p:sp>
        <p:nvSpPr>
          <p:cNvPr id="14" name="Shape 12"/>
          <p:cNvSpPr/>
          <p:nvPr/>
        </p:nvSpPr>
        <p:spPr>
          <a:xfrm>
            <a:off x="6309360" y="1188720"/>
            <a:ext cx="2560320" cy="1280160"/>
          </a:xfrm>
          <a:prstGeom prst="roundRect">
            <a:avLst>
              <a:gd name="adj" fmla="val 7143"/>
            </a:avLst>
          </a:prstGeom>
          <a:solidFill>
            <a:srgbClr val="FFFFFF"/>
          </a:solidFill>
          <a:ln/>
          <a:effectLst>
            <a:outerShdw blurRad="101600" dist="38100" dir="8100000" algn="bl" rotWithShape="0">
              <a:srgbClr val="000000">
                <a:alpha val="12000"/>
              </a:srgbClr>
            </a:outerShdw>
          </a:effectLst>
        </p:spPr>
      </p:sp>
      <p:sp>
        <p:nvSpPr>
          <p:cNvPr id="15" name="Shape 13"/>
          <p:cNvSpPr/>
          <p:nvPr/>
        </p:nvSpPr>
        <p:spPr>
          <a:xfrm>
            <a:off x="6309360" y="1188720"/>
            <a:ext cx="2560320" cy="91440"/>
          </a:xfrm>
          <a:prstGeom prst="rect">
            <a:avLst/>
          </a:prstGeom>
          <a:solidFill>
            <a:srgbClr val="1A5C45"/>
          </a:solidFill>
          <a:ln/>
        </p:spPr>
      </p:sp>
      <p:sp>
        <p:nvSpPr>
          <p:cNvPr id="16" name="Text 14"/>
          <p:cNvSpPr/>
          <p:nvPr/>
        </p:nvSpPr>
        <p:spPr>
          <a:xfrm>
            <a:off x="6309360" y="1463040"/>
            <a:ext cx="2560320" cy="365760"/>
          </a:xfrm>
          <a:prstGeom prst="rect">
            <a:avLst/>
          </a:prstGeom>
          <a:noFill/>
          <a:ln/>
        </p:spPr>
        <p:txBody>
          <a:bodyPr wrap="square" lIns="0" tIns="0" rIns="0" bIns="0" rtlCol="0" anchor="ctr"/>
          <a:lstStyle/>
          <a:p>
            <a:pPr marL="0" indent="0" algn="ctr">
              <a:buNone/>
            </a:pPr>
            <a:r>
              <a:rPr lang="en-US" sz="1800" b="1" dirty="0">
                <a:solidFill>
                  <a:srgbClr val="1A5C45"/>
                </a:solidFill>
                <a:latin typeface="Georgia" pitchFamily="34" charset="0"/>
                <a:ea typeface="Georgia" pitchFamily="34" charset="-122"/>
                <a:cs typeface="Georgia" pitchFamily="34" charset="-120"/>
              </a:rPr>
              <a:t>IHSAN</a:t>
            </a:r>
            <a:endParaRPr lang="en-US" sz="1800" dirty="0"/>
          </a:p>
        </p:txBody>
      </p:sp>
      <p:sp>
        <p:nvSpPr>
          <p:cNvPr id="17" name="Text 15"/>
          <p:cNvSpPr/>
          <p:nvPr/>
        </p:nvSpPr>
        <p:spPr>
          <a:xfrm>
            <a:off x="6309360" y="1920240"/>
            <a:ext cx="2560320" cy="320040"/>
          </a:xfrm>
          <a:prstGeom prst="rect">
            <a:avLst/>
          </a:prstGeom>
          <a:noFill/>
          <a:ln/>
        </p:spPr>
        <p:txBody>
          <a:bodyPr wrap="square" lIns="0" tIns="0" rIns="0" bIns="0" rtlCol="0" anchor="ctr"/>
          <a:lstStyle/>
          <a:p>
            <a:pPr marL="0" indent="0" algn="ctr">
              <a:buNone/>
            </a:pPr>
            <a:r>
              <a:rPr lang="en-US" sz="1300" dirty="0">
                <a:solidFill>
                  <a:srgbClr val="6B6B6B"/>
                </a:solidFill>
                <a:latin typeface="Calibri" pitchFamily="34" charset="0"/>
                <a:ea typeface="Calibri" pitchFamily="34" charset="-122"/>
                <a:cs typeface="Calibri" pitchFamily="34" charset="-120"/>
              </a:rPr>
              <a:t>Ketulusan &amp; Mutu</a:t>
            </a:r>
            <a:endParaRPr lang="en-US" sz="1300" dirty="0"/>
          </a:p>
        </p:txBody>
      </p:sp>
      <p:sp>
        <p:nvSpPr>
          <p:cNvPr id="18" name="Shape 16"/>
          <p:cNvSpPr/>
          <p:nvPr/>
        </p:nvSpPr>
        <p:spPr>
          <a:xfrm>
            <a:off x="457200" y="2743200"/>
            <a:ext cx="8229600" cy="2011680"/>
          </a:xfrm>
          <a:prstGeom prst="roundRect">
            <a:avLst>
              <a:gd name="adj" fmla="val 4545"/>
            </a:avLst>
          </a:prstGeom>
          <a:solidFill>
            <a:srgbClr val="FFFFFF"/>
          </a:solidFill>
          <a:ln/>
          <a:effectLst>
            <a:outerShdw blurRad="101600" dist="38100" dir="8100000" algn="bl" rotWithShape="0">
              <a:srgbClr val="000000">
                <a:alpha val="12000"/>
              </a:srgbClr>
            </a:outerShdw>
          </a:effectLst>
        </p:spPr>
      </p:sp>
      <p:sp>
        <p:nvSpPr>
          <p:cNvPr id="19" name="Text 17"/>
          <p:cNvSpPr/>
          <p:nvPr/>
        </p:nvSpPr>
        <p:spPr>
          <a:xfrm>
            <a:off x="731520" y="2926080"/>
            <a:ext cx="7680960" cy="365760"/>
          </a:xfrm>
          <a:prstGeom prst="rect">
            <a:avLst/>
          </a:prstGeom>
          <a:noFill/>
          <a:ln/>
        </p:spPr>
        <p:txBody>
          <a:bodyPr wrap="square" lIns="0" tIns="0" rIns="0" bIns="0" rtlCol="0" anchor="ctr"/>
          <a:lstStyle/>
          <a:p>
            <a:pPr marL="0" indent="0">
              <a:buNone/>
            </a:pPr>
            <a:r>
              <a:rPr lang="en-US" sz="1600" b="1" dirty="0">
                <a:solidFill>
                  <a:srgbClr val="1A1A1A"/>
                </a:solidFill>
                <a:latin typeface="Georgia" pitchFamily="34" charset="0"/>
                <a:ea typeface="Georgia" pitchFamily="34" charset="-122"/>
                <a:cs typeface="Georgia" pitchFamily="34" charset="-120"/>
              </a:rPr>
              <a:t>Keseimbangan adalah kunci</a:t>
            </a:r>
            <a:endParaRPr lang="en-US" sz="1600" dirty="0"/>
          </a:p>
        </p:txBody>
      </p:sp>
      <p:sp>
        <p:nvSpPr>
          <p:cNvPr id="20" name="Text 18"/>
          <p:cNvSpPr/>
          <p:nvPr/>
        </p:nvSpPr>
        <p:spPr>
          <a:xfrm>
            <a:off x="731520" y="3383280"/>
            <a:ext cx="7680960" cy="11887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Pengetahuan tanpa amal mudah berubah menjadi kebanggaan. Aktivitas ibadah tanpa pemahaman dapat terasa kering. Perbuatan baik yang mengejar pujian kehilangan kedalaman ihsan.</a:t>
            </a:r>
            <a:endParaRPr lang="en-US" sz="1300" dirty="0"/>
          </a:p>
          <a:p>
            <a:pPr marL="0" indent="0">
              <a:buNone/>
            </a:pPr>
            <a:endParaRPr lang="en-US" sz="1300" dirty="0"/>
          </a:p>
          <a:p>
            <a:pPr marL="0" indent="0">
              <a:buNone/>
            </a:pPr>
            <a:r>
              <a:rPr lang="en-US" sz="1300" dirty="0">
                <a:solidFill>
                  <a:srgbClr val="333333"/>
                </a:solidFill>
                <a:latin typeface="Calibri" pitchFamily="34" charset="0"/>
                <a:ea typeface="Calibri" pitchFamily="34" charset="-122"/>
                <a:cs typeface="Calibri" pitchFamily="34" charset="-120"/>
              </a:rPr>
              <a:t>Insan kamil tumbuh ketika keyakinan semakin kuat, ibadah semakin tertib, dan akhlak semakin terasa manfaatnya bagi orang lain.</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05  •  STUDI KASUS: KESENJANGAN DI ERA DIGITAL</a:t>
            </a:r>
            <a:endParaRPr lang="en-US" sz="1800" dirty="0"/>
          </a:p>
        </p:txBody>
      </p:sp>
      <p:sp>
        <p:nvSpPr>
          <p:cNvPr id="4" name="Shape 2"/>
          <p:cNvSpPr/>
          <p:nvPr/>
        </p:nvSpPr>
        <p:spPr>
          <a:xfrm>
            <a:off x="365760" y="1051560"/>
            <a:ext cx="8412480" cy="1188720"/>
          </a:xfrm>
          <a:prstGeom prst="roundRect">
            <a:avLst>
              <a:gd name="adj" fmla="val 7692"/>
            </a:avLst>
          </a:prstGeom>
          <a:solidFill>
            <a:srgbClr val="FDF2F2"/>
          </a:solidFill>
          <a:ln/>
        </p:spPr>
      </p:sp>
      <p:sp>
        <p:nvSpPr>
          <p:cNvPr id="5" name="Text 3"/>
          <p:cNvSpPr/>
          <p:nvPr/>
        </p:nvSpPr>
        <p:spPr>
          <a:xfrm>
            <a:off x="594360" y="1188720"/>
            <a:ext cx="7955280" cy="9601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Mahasiswa rajin kegiatan keagamaan &amp; mampu menjelaskan rukun iman, tetapi masih menyalin tugas, meninggalkan tanggung jawab kelompok, atau menyampaikan komentar kasar melalui akun anonim. Unggahan keagamaan disusun rapi untuk pengakuan, sementara sikap kepada yang berbeda pendapat kurang menghargai.</a:t>
            </a:r>
            <a:endParaRPr lang="en-US" sz="1300" dirty="0"/>
          </a:p>
        </p:txBody>
      </p:sp>
      <p:sp>
        <p:nvSpPr>
          <p:cNvPr id="6" name="Shape 4"/>
          <p:cNvSpPr/>
          <p:nvPr/>
        </p:nvSpPr>
        <p:spPr>
          <a:xfrm>
            <a:off x="365760" y="2468880"/>
            <a:ext cx="2743200" cy="2194560"/>
          </a:xfrm>
          <a:prstGeom prst="roundRect">
            <a:avLst>
              <a:gd name="adj" fmla="val 4167"/>
            </a:avLst>
          </a:prstGeom>
          <a:solidFill>
            <a:srgbClr val="FFFFFF"/>
          </a:solidFill>
          <a:ln/>
          <a:effectLst>
            <a:outerShdw blurRad="101600" dist="38100" dir="8100000" algn="bl" rotWithShape="0">
              <a:srgbClr val="000000">
                <a:alpha val="12000"/>
              </a:srgbClr>
            </a:outerShdw>
          </a:effectLst>
        </p:spPr>
      </p:sp>
      <p:sp>
        <p:nvSpPr>
          <p:cNvPr id="7" name="Text 5"/>
          <p:cNvSpPr/>
          <p:nvPr/>
        </p:nvSpPr>
        <p:spPr>
          <a:xfrm>
            <a:off x="502920" y="2697480"/>
            <a:ext cx="2468880" cy="365760"/>
          </a:xfrm>
          <a:prstGeom prst="rect">
            <a:avLst/>
          </a:prstGeom>
          <a:noFill/>
          <a:ln/>
        </p:spPr>
        <p:txBody>
          <a:bodyPr wrap="square" lIns="0" tIns="0" rIns="0" bIns="0" rtlCol="0" anchor="ctr"/>
          <a:lstStyle/>
          <a:p>
            <a:pPr marL="0" indent="0" algn="ctr">
              <a:buNone/>
            </a:pPr>
            <a:r>
              <a:rPr lang="en-US" sz="1600" b="1" dirty="0">
                <a:solidFill>
                  <a:srgbClr val="C9A227"/>
                </a:solidFill>
                <a:latin typeface="Georgia" pitchFamily="34" charset="0"/>
                <a:ea typeface="Georgia" pitchFamily="34" charset="-122"/>
                <a:cs typeface="Georgia" pitchFamily="34" charset="-120"/>
              </a:rPr>
              <a:t>Iman</a:t>
            </a:r>
            <a:endParaRPr lang="en-US" sz="1600" dirty="0"/>
          </a:p>
        </p:txBody>
      </p:sp>
      <p:sp>
        <p:nvSpPr>
          <p:cNvPr id="8" name="Text 6"/>
          <p:cNvSpPr/>
          <p:nvPr/>
        </p:nvSpPr>
        <p:spPr>
          <a:xfrm>
            <a:off x="548640" y="3200400"/>
            <a:ext cx="2377440" cy="1188720"/>
          </a:xfrm>
          <a:prstGeom prst="rect">
            <a:avLst/>
          </a:prstGeom>
          <a:noFill/>
          <a:ln/>
        </p:spPr>
        <p:txBody>
          <a:bodyPr wrap="square" lIns="0" tIns="0" rIns="0" bIns="0" rtlCol="0" anchor="ctr"/>
          <a:lstStyle/>
          <a:p>
            <a:pPr marL="0" indent="0" algn="ctr">
              <a:buNone/>
            </a:pPr>
            <a:r>
              <a:rPr lang="en-US" sz="1300" dirty="0">
                <a:solidFill>
                  <a:srgbClr val="333333"/>
                </a:solidFill>
                <a:latin typeface="Calibri" pitchFamily="34" charset="0"/>
                <a:ea typeface="Calibri" pitchFamily="34" charset="-122"/>
                <a:cs typeface="Calibri" pitchFamily="34" charset="-120"/>
              </a:rPr>
              <a:t>Diketahui, tapi belum cukup kuat menjadi alasan untuk jujur saat tekanan muncul.</a:t>
            </a:r>
            <a:endParaRPr lang="en-US" sz="1300" dirty="0"/>
          </a:p>
        </p:txBody>
      </p:sp>
      <p:sp>
        <p:nvSpPr>
          <p:cNvPr id="9" name="Shape 7"/>
          <p:cNvSpPr/>
          <p:nvPr/>
        </p:nvSpPr>
        <p:spPr>
          <a:xfrm>
            <a:off x="3246120" y="2468880"/>
            <a:ext cx="2743200" cy="2194560"/>
          </a:xfrm>
          <a:prstGeom prst="roundRect">
            <a:avLst>
              <a:gd name="adj" fmla="val 4167"/>
            </a:avLst>
          </a:prstGeom>
          <a:solidFill>
            <a:srgbClr val="FFFFFF"/>
          </a:solidFill>
          <a:ln/>
          <a:effectLst>
            <a:outerShdw blurRad="101600" dist="38100" dir="8100000" algn="bl" rotWithShape="0">
              <a:srgbClr val="000000">
                <a:alpha val="12000"/>
              </a:srgbClr>
            </a:outerShdw>
          </a:effectLst>
        </p:spPr>
      </p:sp>
      <p:sp>
        <p:nvSpPr>
          <p:cNvPr id="10" name="Text 8"/>
          <p:cNvSpPr/>
          <p:nvPr/>
        </p:nvSpPr>
        <p:spPr>
          <a:xfrm>
            <a:off x="3383280" y="2697480"/>
            <a:ext cx="2468880" cy="365760"/>
          </a:xfrm>
          <a:prstGeom prst="rect">
            <a:avLst/>
          </a:prstGeom>
          <a:noFill/>
          <a:ln/>
        </p:spPr>
        <p:txBody>
          <a:bodyPr wrap="square" lIns="0" tIns="0" rIns="0" bIns="0" rtlCol="0" anchor="ctr"/>
          <a:lstStyle/>
          <a:p>
            <a:pPr marL="0" indent="0" algn="ctr">
              <a:buNone/>
            </a:pPr>
            <a:r>
              <a:rPr lang="en-US" sz="1600" b="1" dirty="0">
                <a:solidFill>
                  <a:srgbClr val="C9A227"/>
                </a:solidFill>
                <a:latin typeface="Georgia" pitchFamily="34" charset="0"/>
                <a:ea typeface="Georgia" pitchFamily="34" charset="-122"/>
                <a:cs typeface="Georgia" pitchFamily="34" charset="-120"/>
              </a:rPr>
              <a:t>Islam</a:t>
            </a:r>
            <a:endParaRPr lang="en-US" sz="1600" dirty="0"/>
          </a:p>
        </p:txBody>
      </p:sp>
      <p:sp>
        <p:nvSpPr>
          <p:cNvPr id="11" name="Text 9"/>
          <p:cNvSpPr/>
          <p:nvPr/>
        </p:nvSpPr>
        <p:spPr>
          <a:xfrm>
            <a:off x="3429000" y="3200400"/>
            <a:ext cx="2377440" cy="1188720"/>
          </a:xfrm>
          <a:prstGeom prst="rect">
            <a:avLst/>
          </a:prstGeom>
          <a:noFill/>
          <a:ln/>
        </p:spPr>
        <p:txBody>
          <a:bodyPr wrap="square" lIns="0" tIns="0" rIns="0" bIns="0" rtlCol="0" anchor="ctr"/>
          <a:lstStyle/>
          <a:p>
            <a:pPr marL="0" indent="0" algn="ctr">
              <a:buNone/>
            </a:pPr>
            <a:r>
              <a:rPr lang="en-US" sz="1300" dirty="0">
                <a:solidFill>
                  <a:srgbClr val="333333"/>
                </a:solidFill>
                <a:latin typeface="Calibri" pitchFamily="34" charset="0"/>
                <a:ea typeface="Calibri" pitchFamily="34" charset="-122"/>
                <a:cs typeface="Calibri" pitchFamily="34" charset="-120"/>
              </a:rPr>
              <a:t>Ibadah dijalankan, tapi belum sepenuhnya melatih disiplin dan kepedulian sosial.</a:t>
            </a:r>
            <a:endParaRPr lang="en-US" sz="1300" dirty="0"/>
          </a:p>
        </p:txBody>
      </p:sp>
      <p:sp>
        <p:nvSpPr>
          <p:cNvPr id="12" name="Shape 10"/>
          <p:cNvSpPr/>
          <p:nvPr/>
        </p:nvSpPr>
        <p:spPr>
          <a:xfrm>
            <a:off x="6126480" y="2468880"/>
            <a:ext cx="2743200" cy="2194560"/>
          </a:xfrm>
          <a:prstGeom prst="roundRect">
            <a:avLst>
              <a:gd name="adj" fmla="val 4167"/>
            </a:avLst>
          </a:prstGeom>
          <a:solidFill>
            <a:srgbClr val="FFFFFF"/>
          </a:solidFill>
          <a:ln/>
          <a:effectLst>
            <a:outerShdw blurRad="101600" dist="38100" dir="8100000" algn="bl" rotWithShape="0">
              <a:srgbClr val="000000">
                <a:alpha val="12000"/>
              </a:srgbClr>
            </a:outerShdw>
          </a:effectLst>
        </p:spPr>
      </p:sp>
      <p:sp>
        <p:nvSpPr>
          <p:cNvPr id="13" name="Text 11"/>
          <p:cNvSpPr/>
          <p:nvPr/>
        </p:nvSpPr>
        <p:spPr>
          <a:xfrm>
            <a:off x="6263640" y="2697480"/>
            <a:ext cx="2468880" cy="365760"/>
          </a:xfrm>
          <a:prstGeom prst="rect">
            <a:avLst/>
          </a:prstGeom>
          <a:noFill/>
          <a:ln/>
        </p:spPr>
        <p:txBody>
          <a:bodyPr wrap="square" lIns="0" tIns="0" rIns="0" bIns="0" rtlCol="0" anchor="ctr"/>
          <a:lstStyle/>
          <a:p>
            <a:pPr marL="0" indent="0" algn="ctr">
              <a:buNone/>
            </a:pPr>
            <a:r>
              <a:rPr lang="en-US" sz="1600" b="1" dirty="0">
                <a:solidFill>
                  <a:srgbClr val="C9A227"/>
                </a:solidFill>
                <a:latin typeface="Georgia" pitchFamily="34" charset="0"/>
                <a:ea typeface="Georgia" pitchFamily="34" charset="-122"/>
                <a:cs typeface="Georgia" pitchFamily="34" charset="-120"/>
              </a:rPr>
              <a:t>Ihsan</a:t>
            </a:r>
            <a:endParaRPr lang="en-US" sz="1600" dirty="0"/>
          </a:p>
        </p:txBody>
      </p:sp>
      <p:sp>
        <p:nvSpPr>
          <p:cNvPr id="14" name="Text 12"/>
          <p:cNvSpPr/>
          <p:nvPr/>
        </p:nvSpPr>
        <p:spPr>
          <a:xfrm>
            <a:off x="6309360" y="3200400"/>
            <a:ext cx="2377440" cy="1188720"/>
          </a:xfrm>
          <a:prstGeom prst="rect">
            <a:avLst/>
          </a:prstGeom>
          <a:noFill/>
          <a:ln/>
        </p:spPr>
        <p:txBody>
          <a:bodyPr wrap="square" lIns="0" tIns="0" rIns="0" bIns="0" rtlCol="0" anchor="ctr"/>
          <a:lstStyle/>
          <a:p>
            <a:pPr marL="0" indent="0" algn="ctr">
              <a:buNone/>
            </a:pPr>
            <a:r>
              <a:rPr lang="en-US" sz="1300" dirty="0">
                <a:solidFill>
                  <a:srgbClr val="333333"/>
                </a:solidFill>
                <a:latin typeface="Calibri" pitchFamily="34" charset="0"/>
                <a:ea typeface="Calibri" pitchFamily="34" charset="-122"/>
                <a:cs typeface="Calibri" pitchFamily="34" charset="-120"/>
              </a:rPr>
              <a:t>Dibicarakan, tapi rasa diawasi Allah belum hadir saat sendirian di ruang digital.</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05  •  ANALISIS INTEGRASI</a:t>
            </a:r>
            <a:endParaRPr lang="en-US" sz="2000" dirty="0"/>
          </a:p>
        </p:txBody>
      </p:sp>
      <p:sp>
        <p:nvSpPr>
          <p:cNvPr id="4" name="Shape 2"/>
          <p:cNvSpPr/>
          <p:nvPr/>
        </p:nvSpPr>
        <p:spPr>
          <a:xfrm>
            <a:off x="365760" y="1051560"/>
            <a:ext cx="8412480" cy="1097280"/>
          </a:xfrm>
          <a:prstGeom prst="roundRect">
            <a:avLst>
              <a:gd name="adj" fmla="val 6667"/>
            </a:avLst>
          </a:prstGeom>
          <a:solidFill>
            <a:srgbClr val="FFFFFF"/>
          </a:solidFill>
          <a:ln/>
          <a:effectLst>
            <a:outerShdw blurRad="101600" dist="38100" dir="8100000" algn="bl" rotWithShape="0">
              <a:srgbClr val="000000">
                <a:alpha val="12000"/>
              </a:srgbClr>
            </a:outerShdw>
          </a:effectLst>
        </p:spPr>
      </p:sp>
      <p:sp>
        <p:nvSpPr>
          <p:cNvPr id="5" name="Shape 3"/>
          <p:cNvSpPr/>
          <p:nvPr/>
        </p:nvSpPr>
        <p:spPr>
          <a:xfrm>
            <a:off x="365760" y="1051560"/>
            <a:ext cx="109728" cy="1097280"/>
          </a:xfrm>
          <a:prstGeom prst="rect">
            <a:avLst/>
          </a:prstGeom>
          <a:solidFill>
            <a:srgbClr val="C9A227"/>
          </a:solidFill>
          <a:ln/>
        </p:spPr>
      </p:sp>
      <p:sp>
        <p:nvSpPr>
          <p:cNvPr id="6" name="Text 4"/>
          <p:cNvSpPr/>
          <p:nvPr/>
        </p:nvSpPr>
        <p:spPr>
          <a:xfrm>
            <a:off x="685800" y="1188720"/>
            <a:ext cx="7863840" cy="27432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Fungsi Iman</a:t>
            </a:r>
            <a:endParaRPr lang="en-US" sz="1400" dirty="0"/>
          </a:p>
        </p:txBody>
      </p:sp>
      <p:sp>
        <p:nvSpPr>
          <p:cNvPr id="7" name="Text 5"/>
          <p:cNvSpPr/>
          <p:nvPr/>
        </p:nvSpPr>
        <p:spPr>
          <a:xfrm>
            <a:off x="685800" y="1508760"/>
            <a:ext cx="7863840" cy="50292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Kepercayaan kepada Allah &amp; hari pertanggungjawaban memberi alasan batin untuk menjaga kejujuran meski pelanggaran dapat disembunyikan. Iman harus bergerak dari pengetahuan menuju kesadaran yang menuntun pilihan konkret.</a:t>
            </a:r>
            <a:endParaRPr lang="en-US" sz="1200" dirty="0"/>
          </a:p>
        </p:txBody>
      </p:sp>
      <p:sp>
        <p:nvSpPr>
          <p:cNvPr id="8" name="Shape 6"/>
          <p:cNvSpPr/>
          <p:nvPr/>
        </p:nvSpPr>
        <p:spPr>
          <a:xfrm>
            <a:off x="365760" y="2286000"/>
            <a:ext cx="8412480" cy="1097280"/>
          </a:xfrm>
          <a:prstGeom prst="roundRect">
            <a:avLst>
              <a:gd name="adj" fmla="val 6667"/>
            </a:avLst>
          </a:prstGeom>
          <a:solidFill>
            <a:srgbClr val="FFFFFF"/>
          </a:solidFill>
          <a:ln/>
          <a:effectLst>
            <a:outerShdw blurRad="101600" dist="38100" dir="8100000" algn="bl" rotWithShape="0">
              <a:srgbClr val="000000">
                <a:alpha val="12000"/>
              </a:srgbClr>
            </a:outerShdw>
          </a:effectLst>
        </p:spPr>
      </p:sp>
      <p:sp>
        <p:nvSpPr>
          <p:cNvPr id="9" name="Shape 7"/>
          <p:cNvSpPr/>
          <p:nvPr/>
        </p:nvSpPr>
        <p:spPr>
          <a:xfrm>
            <a:off x="365760" y="2286000"/>
            <a:ext cx="109728" cy="1097280"/>
          </a:xfrm>
          <a:prstGeom prst="rect">
            <a:avLst/>
          </a:prstGeom>
          <a:solidFill>
            <a:srgbClr val="0D6B4F"/>
          </a:solidFill>
          <a:ln/>
        </p:spPr>
      </p:sp>
      <p:sp>
        <p:nvSpPr>
          <p:cNvPr id="10" name="Text 8"/>
          <p:cNvSpPr/>
          <p:nvPr/>
        </p:nvSpPr>
        <p:spPr>
          <a:xfrm>
            <a:off x="685800" y="2423160"/>
            <a:ext cx="7863840" cy="27432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Latihan Islam</a:t>
            </a:r>
            <a:endParaRPr lang="en-US" sz="1400" dirty="0"/>
          </a:p>
        </p:txBody>
      </p:sp>
      <p:sp>
        <p:nvSpPr>
          <p:cNvPr id="11" name="Text 9"/>
          <p:cNvSpPr/>
          <p:nvPr/>
        </p:nvSpPr>
        <p:spPr>
          <a:xfrm>
            <a:off x="685800" y="2743200"/>
            <a:ext cx="7863840" cy="50292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Salat mengajarkan keteraturan, puasa melatih menahan dorongan, zakat menata kepedulian. Nilai ini diterjemahkan ke ruang kuliah: disiplin, tanggung jawab kelompok, penghargaan terhadap karya.</a:t>
            </a:r>
            <a:endParaRPr lang="en-US" sz="1200" dirty="0"/>
          </a:p>
        </p:txBody>
      </p:sp>
      <p:sp>
        <p:nvSpPr>
          <p:cNvPr id="12" name="Shape 10"/>
          <p:cNvSpPr/>
          <p:nvPr/>
        </p:nvSpPr>
        <p:spPr>
          <a:xfrm>
            <a:off x="365760" y="3520440"/>
            <a:ext cx="8412480" cy="1097280"/>
          </a:xfrm>
          <a:prstGeom prst="roundRect">
            <a:avLst>
              <a:gd name="adj" fmla="val 6667"/>
            </a:avLst>
          </a:prstGeom>
          <a:solidFill>
            <a:srgbClr val="FFFFFF"/>
          </a:solidFill>
          <a:ln/>
          <a:effectLst>
            <a:outerShdw blurRad="101600" dist="38100" dir="8100000" algn="bl" rotWithShape="0">
              <a:srgbClr val="000000">
                <a:alpha val="12000"/>
              </a:srgbClr>
            </a:outerShdw>
          </a:effectLst>
        </p:spPr>
      </p:sp>
      <p:sp>
        <p:nvSpPr>
          <p:cNvPr id="13" name="Shape 11"/>
          <p:cNvSpPr/>
          <p:nvPr/>
        </p:nvSpPr>
        <p:spPr>
          <a:xfrm>
            <a:off x="365760" y="3520440"/>
            <a:ext cx="109728" cy="1097280"/>
          </a:xfrm>
          <a:prstGeom prst="rect">
            <a:avLst/>
          </a:prstGeom>
          <a:solidFill>
            <a:srgbClr val="1A5C45"/>
          </a:solidFill>
          <a:ln/>
        </p:spPr>
      </p:sp>
      <p:sp>
        <p:nvSpPr>
          <p:cNvPr id="14" name="Text 12"/>
          <p:cNvSpPr/>
          <p:nvPr/>
        </p:nvSpPr>
        <p:spPr>
          <a:xfrm>
            <a:off x="685800" y="3657600"/>
            <a:ext cx="7863840" cy="274320"/>
          </a:xfrm>
          <a:prstGeom prst="rect">
            <a:avLst/>
          </a:prstGeom>
          <a:noFill/>
          <a:ln/>
        </p:spPr>
        <p:txBody>
          <a:bodyPr wrap="square" lIns="0" tIns="0" rIns="0" bIns="0" rtlCol="0" anchor="ctr"/>
          <a:lstStyle/>
          <a:p>
            <a:pPr marL="0" indent="0">
              <a:buNone/>
            </a:pPr>
            <a:r>
              <a:rPr lang="en-US" sz="1400" b="1" dirty="0">
                <a:solidFill>
                  <a:srgbClr val="1A1A1A"/>
                </a:solidFill>
                <a:latin typeface="Calibri" pitchFamily="34" charset="0"/>
                <a:ea typeface="Calibri" pitchFamily="34" charset="-122"/>
                <a:cs typeface="Calibri" pitchFamily="34" charset="-120"/>
              </a:rPr>
              <a:t>Kesadaran Ihsan</a:t>
            </a:r>
            <a:endParaRPr lang="en-US" sz="1400" dirty="0"/>
          </a:p>
        </p:txBody>
      </p:sp>
      <p:sp>
        <p:nvSpPr>
          <p:cNvPr id="15" name="Text 13"/>
          <p:cNvSpPr/>
          <p:nvPr/>
        </p:nvSpPr>
        <p:spPr>
          <a:xfrm>
            <a:off x="685800" y="3977640"/>
            <a:ext cx="7863840" cy="502920"/>
          </a:xfrm>
          <a:prstGeom prst="rect">
            <a:avLst/>
          </a:prstGeom>
          <a:noFill/>
          <a:ln/>
        </p:spPr>
        <p:txBody>
          <a:bodyPr wrap="square" lIns="0" tIns="0" rIns="0" bIns="0" rtlCol="0" anchor="ctr"/>
          <a:lstStyle/>
          <a:p>
            <a:pPr marL="0" indent="0">
              <a:buNone/>
            </a:pPr>
            <a:r>
              <a:rPr lang="en-US" sz="1200" dirty="0">
                <a:solidFill>
                  <a:srgbClr val="333333"/>
                </a:solidFill>
                <a:latin typeface="Calibri" pitchFamily="34" charset="0"/>
                <a:ea typeface="Calibri" pitchFamily="34" charset="-122"/>
                <a:cs typeface="Calibri" pitchFamily="34" charset="-120"/>
              </a:rPr>
              <a:t>Menjaga sumber kutipan, bahasa komentar, dan pembagian tugas meskipun tidak ada yang melihat. Menghindari riya karena nilai amal tidak ditentukan oleh respons media sosial.</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06  •  UPAYA PENERAPAN DALAM KEHIDUPAN</a:t>
            </a:r>
            <a:endParaRPr lang="en-US" sz="1800" dirty="0"/>
          </a:p>
        </p:txBody>
      </p:sp>
      <p:sp>
        <p:nvSpPr>
          <p:cNvPr id="4" name="Shape 2"/>
          <p:cNvSpPr/>
          <p:nvPr/>
        </p:nvSpPr>
        <p:spPr>
          <a:xfrm>
            <a:off x="365760" y="1097280"/>
            <a:ext cx="4160520" cy="1645920"/>
          </a:xfrm>
          <a:prstGeom prst="roundRect">
            <a:avLst>
              <a:gd name="adj" fmla="val 5556"/>
            </a:avLst>
          </a:prstGeom>
          <a:solidFill>
            <a:srgbClr val="FFFFFF"/>
          </a:solidFill>
          <a:ln/>
          <a:effectLst>
            <a:outerShdw blurRad="101600" dist="38100" dir="8100000" algn="bl" rotWithShape="0">
              <a:srgbClr val="000000">
                <a:alpha val="12000"/>
              </a:srgbClr>
            </a:outerShdw>
          </a:effectLst>
        </p:spPr>
      </p:sp>
      <p:sp>
        <p:nvSpPr>
          <p:cNvPr id="5" name="Shape 3"/>
          <p:cNvSpPr/>
          <p:nvPr/>
        </p:nvSpPr>
        <p:spPr>
          <a:xfrm>
            <a:off x="594360" y="1600200"/>
            <a:ext cx="548640" cy="548640"/>
          </a:xfrm>
          <a:prstGeom prst="ellipse">
            <a:avLst/>
          </a:prstGeom>
          <a:solidFill>
            <a:srgbClr val="E8F5E9"/>
          </a:solidFill>
          <a:ln/>
        </p:spPr>
      </p:sp>
      <p:pic>
        <p:nvPicPr>
          <p:cNvPr id="6" name="Image 0" descr="preencoded.png"/>
          <p:cNvPicPr>
            <a:picLocks noChangeAspect="1"/>
          </p:cNvPicPr>
          <p:nvPr/>
        </p:nvPicPr>
        <p:blipFill>
          <a:blip r:embed="rId3"/>
          <a:stretch>
            <a:fillRect/>
          </a:stretch>
        </p:blipFill>
        <p:spPr>
          <a:xfrm>
            <a:off x="704088" y="1709928"/>
            <a:ext cx="320040" cy="320040"/>
          </a:xfrm>
          <a:prstGeom prst="rect">
            <a:avLst/>
          </a:prstGeom>
        </p:spPr>
      </p:pic>
      <p:sp>
        <p:nvSpPr>
          <p:cNvPr id="7" name="Text 4"/>
          <p:cNvSpPr/>
          <p:nvPr/>
        </p:nvSpPr>
        <p:spPr>
          <a:xfrm>
            <a:off x="1325880" y="1371600"/>
            <a:ext cx="3017520" cy="320040"/>
          </a:xfrm>
          <a:prstGeom prst="rect">
            <a:avLst/>
          </a:prstGeom>
          <a:noFill/>
          <a:ln/>
        </p:spPr>
        <p:txBody>
          <a:bodyPr wrap="square" lIns="0" tIns="0" rIns="0" bIns="0" rtlCol="0" anchor="ctr"/>
          <a:lstStyle/>
          <a:p>
            <a:pPr marL="0" indent="0">
              <a:buNone/>
            </a:pPr>
            <a:r>
              <a:rPr lang="en-US" sz="1500" b="1" dirty="0">
                <a:solidFill>
                  <a:srgbClr val="1A1A1A"/>
                </a:solidFill>
                <a:latin typeface="Calibri" pitchFamily="34" charset="0"/>
                <a:ea typeface="Calibri" pitchFamily="34" charset="-122"/>
                <a:cs typeface="Calibri" pitchFamily="34" charset="-120"/>
              </a:rPr>
              <a:t>Muhasabah Rutin</a:t>
            </a:r>
            <a:endParaRPr lang="en-US" sz="1500" dirty="0"/>
          </a:p>
        </p:txBody>
      </p:sp>
      <p:sp>
        <p:nvSpPr>
          <p:cNvPr id="8" name="Text 5"/>
          <p:cNvSpPr/>
          <p:nvPr/>
        </p:nvSpPr>
        <p:spPr>
          <a:xfrm>
            <a:off x="1325880" y="1783080"/>
            <a:ext cx="3017520" cy="7315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Tiga pertanyaan: keyakinan apa yang menuntun, kewajiban apa yang perlu, kualitas batin apa yang dijaga.</a:t>
            </a:r>
            <a:endParaRPr lang="en-US" sz="1300" dirty="0"/>
          </a:p>
        </p:txBody>
      </p:sp>
      <p:sp>
        <p:nvSpPr>
          <p:cNvPr id="9" name="Shape 6"/>
          <p:cNvSpPr/>
          <p:nvPr/>
        </p:nvSpPr>
        <p:spPr>
          <a:xfrm>
            <a:off x="4754880" y="1097280"/>
            <a:ext cx="4160520" cy="1645920"/>
          </a:xfrm>
          <a:prstGeom prst="roundRect">
            <a:avLst>
              <a:gd name="adj" fmla="val 5556"/>
            </a:avLst>
          </a:prstGeom>
          <a:solidFill>
            <a:srgbClr val="FFFFFF"/>
          </a:solidFill>
          <a:ln/>
          <a:effectLst>
            <a:outerShdw blurRad="101600" dist="38100" dir="8100000" algn="bl" rotWithShape="0">
              <a:srgbClr val="000000">
                <a:alpha val="12000"/>
              </a:srgbClr>
            </a:outerShdw>
          </a:effectLst>
        </p:spPr>
      </p:sp>
      <p:sp>
        <p:nvSpPr>
          <p:cNvPr id="10" name="Shape 7"/>
          <p:cNvSpPr/>
          <p:nvPr/>
        </p:nvSpPr>
        <p:spPr>
          <a:xfrm>
            <a:off x="4983480" y="1600200"/>
            <a:ext cx="548640" cy="548640"/>
          </a:xfrm>
          <a:prstGeom prst="ellipse">
            <a:avLst/>
          </a:prstGeom>
          <a:solidFill>
            <a:srgbClr val="E8F5E9"/>
          </a:solidFill>
          <a:ln/>
        </p:spPr>
      </p:sp>
      <p:pic>
        <p:nvPicPr>
          <p:cNvPr id="11" name="Image 1" descr="preencoded.png"/>
          <p:cNvPicPr>
            <a:picLocks noChangeAspect="1"/>
          </p:cNvPicPr>
          <p:nvPr/>
        </p:nvPicPr>
        <p:blipFill>
          <a:blip r:embed="rId4"/>
          <a:stretch>
            <a:fillRect/>
          </a:stretch>
        </p:blipFill>
        <p:spPr>
          <a:xfrm>
            <a:off x="5093208" y="1709928"/>
            <a:ext cx="320040" cy="320040"/>
          </a:xfrm>
          <a:prstGeom prst="rect">
            <a:avLst/>
          </a:prstGeom>
        </p:spPr>
      </p:pic>
      <p:sp>
        <p:nvSpPr>
          <p:cNvPr id="12" name="Text 8"/>
          <p:cNvSpPr/>
          <p:nvPr/>
        </p:nvSpPr>
        <p:spPr>
          <a:xfrm>
            <a:off x="5715000" y="1371600"/>
            <a:ext cx="3017520" cy="320040"/>
          </a:xfrm>
          <a:prstGeom prst="rect">
            <a:avLst/>
          </a:prstGeom>
          <a:noFill/>
          <a:ln/>
        </p:spPr>
        <p:txBody>
          <a:bodyPr wrap="square" lIns="0" tIns="0" rIns="0" bIns="0" rtlCol="0" anchor="ctr"/>
          <a:lstStyle/>
          <a:p>
            <a:pPr marL="0" indent="0">
              <a:buNone/>
            </a:pPr>
            <a:r>
              <a:rPr lang="en-US" sz="1500" b="1" dirty="0">
                <a:solidFill>
                  <a:srgbClr val="1A1A1A"/>
                </a:solidFill>
                <a:latin typeface="Calibri" pitchFamily="34" charset="0"/>
                <a:ea typeface="Calibri" pitchFamily="34" charset="-122"/>
                <a:cs typeface="Calibri" pitchFamily="34" charset="-120"/>
              </a:rPr>
              <a:t>Ruang Akademik</a:t>
            </a:r>
            <a:endParaRPr lang="en-US" sz="1500" dirty="0"/>
          </a:p>
        </p:txBody>
      </p:sp>
      <p:sp>
        <p:nvSpPr>
          <p:cNvPr id="13" name="Text 9"/>
          <p:cNvSpPr/>
          <p:nvPr/>
        </p:nvSpPr>
        <p:spPr>
          <a:xfrm>
            <a:off x="5715000" y="1783080"/>
            <a:ext cx="3017520" cy="7315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Mencantumkan sumber, mengerjakan bagian sendiri, hadir tepat waktu, jujur kepada kelompok.</a:t>
            </a:r>
            <a:endParaRPr lang="en-US" sz="1300" dirty="0"/>
          </a:p>
        </p:txBody>
      </p:sp>
      <p:sp>
        <p:nvSpPr>
          <p:cNvPr id="14" name="Shape 10"/>
          <p:cNvSpPr/>
          <p:nvPr/>
        </p:nvSpPr>
        <p:spPr>
          <a:xfrm>
            <a:off x="365760" y="2926080"/>
            <a:ext cx="4160520" cy="1645920"/>
          </a:xfrm>
          <a:prstGeom prst="roundRect">
            <a:avLst>
              <a:gd name="adj" fmla="val 5556"/>
            </a:avLst>
          </a:prstGeom>
          <a:solidFill>
            <a:srgbClr val="FFFFFF"/>
          </a:solidFill>
          <a:ln/>
          <a:effectLst>
            <a:outerShdw blurRad="101600" dist="38100" dir="8100000" algn="bl" rotWithShape="0">
              <a:srgbClr val="000000">
                <a:alpha val="12000"/>
              </a:srgbClr>
            </a:outerShdw>
          </a:effectLst>
        </p:spPr>
      </p:sp>
      <p:sp>
        <p:nvSpPr>
          <p:cNvPr id="15" name="Shape 11"/>
          <p:cNvSpPr/>
          <p:nvPr/>
        </p:nvSpPr>
        <p:spPr>
          <a:xfrm>
            <a:off x="594360" y="3429000"/>
            <a:ext cx="548640" cy="548640"/>
          </a:xfrm>
          <a:prstGeom prst="ellipse">
            <a:avLst/>
          </a:prstGeom>
          <a:solidFill>
            <a:srgbClr val="E8F5E9"/>
          </a:solidFill>
          <a:ln/>
        </p:spPr>
      </p:sp>
      <p:pic>
        <p:nvPicPr>
          <p:cNvPr id="16" name="Image 2" descr="preencoded.png"/>
          <p:cNvPicPr>
            <a:picLocks noChangeAspect="1"/>
          </p:cNvPicPr>
          <p:nvPr/>
        </p:nvPicPr>
        <p:blipFill>
          <a:blip r:embed="rId5"/>
          <a:stretch>
            <a:fillRect/>
          </a:stretch>
        </p:blipFill>
        <p:spPr>
          <a:xfrm>
            <a:off x="704088" y="3538728"/>
            <a:ext cx="320040" cy="320040"/>
          </a:xfrm>
          <a:prstGeom prst="rect">
            <a:avLst/>
          </a:prstGeom>
        </p:spPr>
      </p:pic>
      <p:sp>
        <p:nvSpPr>
          <p:cNvPr id="17" name="Text 12"/>
          <p:cNvSpPr/>
          <p:nvPr/>
        </p:nvSpPr>
        <p:spPr>
          <a:xfrm>
            <a:off x="1325880" y="3200400"/>
            <a:ext cx="3017520" cy="320040"/>
          </a:xfrm>
          <a:prstGeom prst="rect">
            <a:avLst/>
          </a:prstGeom>
          <a:noFill/>
          <a:ln/>
        </p:spPr>
        <p:txBody>
          <a:bodyPr wrap="square" lIns="0" tIns="0" rIns="0" bIns="0" rtlCol="0" anchor="ctr"/>
          <a:lstStyle/>
          <a:p>
            <a:pPr marL="0" indent="0">
              <a:buNone/>
            </a:pPr>
            <a:r>
              <a:rPr lang="en-US" sz="1500" b="1" dirty="0">
                <a:solidFill>
                  <a:srgbClr val="1A1A1A"/>
                </a:solidFill>
                <a:latin typeface="Calibri" pitchFamily="34" charset="0"/>
                <a:ea typeface="Calibri" pitchFamily="34" charset="-122"/>
                <a:cs typeface="Calibri" pitchFamily="34" charset="-120"/>
              </a:rPr>
              <a:t>Ruang Digital</a:t>
            </a:r>
            <a:endParaRPr lang="en-US" sz="1500" dirty="0"/>
          </a:p>
        </p:txBody>
      </p:sp>
      <p:sp>
        <p:nvSpPr>
          <p:cNvPr id="18" name="Text 13"/>
          <p:cNvSpPr/>
          <p:nvPr/>
        </p:nvSpPr>
        <p:spPr>
          <a:xfrm>
            <a:off x="1325880" y="3611880"/>
            <a:ext cx="3017520" cy="7315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Periksa kebenaran, manfaat, bahasa, dan dampak sebelum mengunggah atau membagikan.</a:t>
            </a:r>
            <a:endParaRPr lang="en-US" sz="1300" dirty="0"/>
          </a:p>
        </p:txBody>
      </p:sp>
      <p:sp>
        <p:nvSpPr>
          <p:cNvPr id="19" name="Shape 14"/>
          <p:cNvSpPr/>
          <p:nvPr/>
        </p:nvSpPr>
        <p:spPr>
          <a:xfrm>
            <a:off x="4754880" y="2926080"/>
            <a:ext cx="4160520" cy="1645920"/>
          </a:xfrm>
          <a:prstGeom prst="roundRect">
            <a:avLst>
              <a:gd name="adj" fmla="val 5556"/>
            </a:avLst>
          </a:prstGeom>
          <a:solidFill>
            <a:srgbClr val="FFFFFF"/>
          </a:solidFill>
          <a:ln/>
          <a:effectLst>
            <a:outerShdw blurRad="101600" dist="38100" dir="8100000" algn="bl" rotWithShape="0">
              <a:srgbClr val="000000">
                <a:alpha val="12000"/>
              </a:srgbClr>
            </a:outerShdw>
          </a:effectLst>
        </p:spPr>
      </p:sp>
      <p:sp>
        <p:nvSpPr>
          <p:cNvPr id="20" name="Shape 15"/>
          <p:cNvSpPr/>
          <p:nvPr/>
        </p:nvSpPr>
        <p:spPr>
          <a:xfrm>
            <a:off x="4983480" y="3429000"/>
            <a:ext cx="548640" cy="548640"/>
          </a:xfrm>
          <a:prstGeom prst="ellipse">
            <a:avLst/>
          </a:prstGeom>
          <a:solidFill>
            <a:srgbClr val="E8F5E9"/>
          </a:solidFill>
          <a:ln/>
        </p:spPr>
      </p:sp>
      <p:pic>
        <p:nvPicPr>
          <p:cNvPr id="21" name="Image 3" descr="preencoded.png"/>
          <p:cNvPicPr>
            <a:picLocks noChangeAspect="1"/>
          </p:cNvPicPr>
          <p:nvPr/>
        </p:nvPicPr>
        <p:blipFill>
          <a:blip r:embed="rId6"/>
          <a:stretch>
            <a:fillRect/>
          </a:stretch>
        </p:blipFill>
        <p:spPr>
          <a:xfrm>
            <a:off x="5093208" y="3538728"/>
            <a:ext cx="320040" cy="320040"/>
          </a:xfrm>
          <a:prstGeom prst="rect">
            <a:avLst/>
          </a:prstGeom>
        </p:spPr>
      </p:pic>
      <p:sp>
        <p:nvSpPr>
          <p:cNvPr id="22" name="Text 16"/>
          <p:cNvSpPr/>
          <p:nvPr/>
        </p:nvSpPr>
        <p:spPr>
          <a:xfrm>
            <a:off x="5715000" y="3200400"/>
            <a:ext cx="3017520" cy="320040"/>
          </a:xfrm>
          <a:prstGeom prst="rect">
            <a:avLst/>
          </a:prstGeom>
          <a:noFill/>
          <a:ln/>
        </p:spPr>
        <p:txBody>
          <a:bodyPr wrap="square" lIns="0" tIns="0" rIns="0" bIns="0" rtlCol="0" anchor="ctr"/>
          <a:lstStyle/>
          <a:p>
            <a:pPr marL="0" indent="0">
              <a:buNone/>
            </a:pPr>
            <a:r>
              <a:rPr lang="en-US" sz="1500" b="1" dirty="0">
                <a:solidFill>
                  <a:srgbClr val="1A1A1A"/>
                </a:solidFill>
                <a:latin typeface="Calibri" pitchFamily="34" charset="0"/>
                <a:ea typeface="Calibri" pitchFamily="34" charset="-122"/>
                <a:cs typeface="Calibri" pitchFamily="34" charset="-120"/>
              </a:rPr>
              <a:t>Lingkungan Pendukung</a:t>
            </a:r>
            <a:endParaRPr lang="en-US" sz="1500" dirty="0"/>
          </a:p>
        </p:txBody>
      </p:sp>
      <p:sp>
        <p:nvSpPr>
          <p:cNvPr id="23" name="Text 17"/>
          <p:cNvSpPr/>
          <p:nvPr/>
        </p:nvSpPr>
        <p:spPr>
          <a:xfrm>
            <a:off x="5715000" y="3611880"/>
            <a:ext cx="3017520" cy="7315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Diskusi kasus etika, pendampingan ibadah, kegiatan pelayanan, keteladanan pendidik.</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07  •  KESIMPULAN</a:t>
            </a:r>
            <a:endParaRPr lang="en-US" sz="2000" dirty="0"/>
          </a:p>
        </p:txBody>
      </p:sp>
      <p:sp>
        <p:nvSpPr>
          <p:cNvPr id="4" name="Shape 2"/>
          <p:cNvSpPr/>
          <p:nvPr/>
        </p:nvSpPr>
        <p:spPr>
          <a:xfrm>
            <a:off x="365760" y="1097280"/>
            <a:ext cx="8412480" cy="1371600"/>
          </a:xfrm>
          <a:prstGeom prst="roundRect">
            <a:avLst>
              <a:gd name="adj" fmla="val 6667"/>
            </a:avLst>
          </a:prstGeom>
          <a:solidFill>
            <a:srgbClr val="E8F5E9"/>
          </a:solidFill>
          <a:ln/>
        </p:spPr>
      </p:sp>
      <p:sp>
        <p:nvSpPr>
          <p:cNvPr id="5" name="Text 3"/>
          <p:cNvSpPr/>
          <p:nvPr/>
        </p:nvSpPr>
        <p:spPr>
          <a:xfrm>
            <a:off x="640080" y="1280160"/>
            <a:ext cx="7863840" cy="105156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Iman menata keyakinan dan tujuan. Islam mengubah keyakinan menjadi ketaatan yang teratur. Ihsan menjaga niat serta mutu setiap perbuatan. Ketiganya membentuk jalan menuju insan kamil.</a:t>
            </a:r>
            <a:endParaRPr lang="en-US" sz="1500" dirty="0"/>
          </a:p>
        </p:txBody>
      </p:sp>
      <p:sp>
        <p:nvSpPr>
          <p:cNvPr id="6" name="Shape 4"/>
          <p:cNvSpPr/>
          <p:nvPr/>
        </p:nvSpPr>
        <p:spPr>
          <a:xfrm>
            <a:off x="365760" y="2697480"/>
            <a:ext cx="8412480" cy="594360"/>
          </a:xfrm>
          <a:prstGeom prst="roundRect">
            <a:avLst>
              <a:gd name="adj" fmla="val 12308"/>
            </a:avLst>
          </a:prstGeom>
          <a:solidFill>
            <a:srgbClr val="FFFFFF"/>
          </a:solidFill>
          <a:ln/>
          <a:effectLst>
            <a:outerShdw blurRad="101600" dist="38100" dir="8100000" algn="bl" rotWithShape="0">
              <a:srgbClr val="000000">
                <a:alpha val="12000"/>
              </a:srgbClr>
            </a:outerShdw>
          </a:effectLst>
        </p:spPr>
      </p:sp>
      <p:sp>
        <p:nvSpPr>
          <p:cNvPr id="7" name="Shape 5"/>
          <p:cNvSpPr/>
          <p:nvPr/>
        </p:nvSpPr>
        <p:spPr>
          <a:xfrm>
            <a:off x="548640" y="2816352"/>
            <a:ext cx="365760" cy="365760"/>
          </a:xfrm>
          <a:prstGeom prst="ellipse">
            <a:avLst/>
          </a:prstGeom>
          <a:solidFill>
            <a:srgbClr val="C9A227"/>
          </a:solidFill>
          <a:ln/>
        </p:spPr>
      </p:sp>
      <p:sp>
        <p:nvSpPr>
          <p:cNvPr id="8" name="Text 6"/>
          <p:cNvSpPr/>
          <p:nvPr/>
        </p:nvSpPr>
        <p:spPr>
          <a:xfrm>
            <a:off x="548640" y="2852928"/>
            <a:ext cx="36576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9" name="Text 7"/>
          <p:cNvSpPr/>
          <p:nvPr/>
        </p:nvSpPr>
        <p:spPr>
          <a:xfrm>
            <a:off x="1097280" y="2788920"/>
            <a:ext cx="7406640" cy="45720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Proses menuju insan kamil berlangsung bertahap — manusia tetap memiliki kelemahan.</a:t>
            </a:r>
            <a:endParaRPr lang="en-US" sz="1300" dirty="0"/>
          </a:p>
        </p:txBody>
      </p:sp>
      <p:sp>
        <p:nvSpPr>
          <p:cNvPr id="10" name="Shape 8"/>
          <p:cNvSpPr/>
          <p:nvPr/>
        </p:nvSpPr>
        <p:spPr>
          <a:xfrm>
            <a:off x="365760" y="3383280"/>
            <a:ext cx="8412480" cy="594360"/>
          </a:xfrm>
          <a:prstGeom prst="roundRect">
            <a:avLst>
              <a:gd name="adj" fmla="val 12308"/>
            </a:avLst>
          </a:prstGeom>
          <a:solidFill>
            <a:srgbClr val="FFFFFF"/>
          </a:solidFill>
          <a:ln/>
          <a:effectLst>
            <a:outerShdw blurRad="101600" dist="38100" dir="8100000" algn="bl" rotWithShape="0">
              <a:srgbClr val="000000">
                <a:alpha val="12000"/>
              </a:srgbClr>
            </a:outerShdw>
          </a:effectLst>
        </p:spPr>
      </p:sp>
      <p:sp>
        <p:nvSpPr>
          <p:cNvPr id="11" name="Shape 9"/>
          <p:cNvSpPr/>
          <p:nvPr/>
        </p:nvSpPr>
        <p:spPr>
          <a:xfrm>
            <a:off x="548640" y="3502152"/>
            <a:ext cx="365760" cy="365760"/>
          </a:xfrm>
          <a:prstGeom prst="ellipse">
            <a:avLst/>
          </a:prstGeom>
          <a:solidFill>
            <a:srgbClr val="C9A227"/>
          </a:solidFill>
          <a:ln/>
        </p:spPr>
      </p:sp>
      <p:sp>
        <p:nvSpPr>
          <p:cNvPr id="12" name="Text 10"/>
          <p:cNvSpPr/>
          <p:nvPr/>
        </p:nvSpPr>
        <p:spPr>
          <a:xfrm>
            <a:off x="548640" y="3538728"/>
            <a:ext cx="36576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3474720"/>
            <a:ext cx="7406640" cy="45720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Ukuran kemajuan: kesediaan belajar, bertobat, memperbaiki kebiasaan, menjaga amanah.</a:t>
            </a:r>
            <a:endParaRPr lang="en-US" sz="1300" dirty="0"/>
          </a:p>
        </p:txBody>
      </p:sp>
      <p:sp>
        <p:nvSpPr>
          <p:cNvPr id="14" name="Shape 12"/>
          <p:cNvSpPr/>
          <p:nvPr/>
        </p:nvSpPr>
        <p:spPr>
          <a:xfrm>
            <a:off x="365760" y="4069080"/>
            <a:ext cx="8412480" cy="594360"/>
          </a:xfrm>
          <a:prstGeom prst="roundRect">
            <a:avLst>
              <a:gd name="adj" fmla="val 12308"/>
            </a:avLst>
          </a:prstGeom>
          <a:solidFill>
            <a:srgbClr val="FFFFFF"/>
          </a:solidFill>
          <a:ln/>
          <a:effectLst>
            <a:outerShdw blurRad="101600" dist="38100" dir="8100000" algn="bl" rotWithShape="0">
              <a:srgbClr val="000000">
                <a:alpha val="12000"/>
              </a:srgbClr>
            </a:outerShdw>
          </a:effectLst>
        </p:spPr>
      </p:sp>
      <p:sp>
        <p:nvSpPr>
          <p:cNvPr id="15" name="Shape 13"/>
          <p:cNvSpPr/>
          <p:nvPr/>
        </p:nvSpPr>
        <p:spPr>
          <a:xfrm>
            <a:off x="548640" y="4187952"/>
            <a:ext cx="365760" cy="365760"/>
          </a:xfrm>
          <a:prstGeom prst="ellipse">
            <a:avLst/>
          </a:prstGeom>
          <a:solidFill>
            <a:srgbClr val="C9A227"/>
          </a:solidFill>
          <a:ln/>
        </p:spPr>
      </p:sp>
      <p:sp>
        <p:nvSpPr>
          <p:cNvPr id="16" name="Text 14"/>
          <p:cNvSpPr/>
          <p:nvPr/>
        </p:nvSpPr>
        <p:spPr>
          <a:xfrm>
            <a:off x="548640" y="4224528"/>
            <a:ext cx="36576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p:nvPr/>
        </p:nvSpPr>
        <p:spPr>
          <a:xfrm>
            <a:off x="1097280" y="4160520"/>
            <a:ext cx="7406640" cy="45720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Hafalan konsep belum cukup tanpa latihan, refleksi, keteladanan, dan penerapan nyata.</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BF7F0"/>
        </a:solidFill>
        <a:effectLst/>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B3D2E"/>
          </a:solidFill>
          <a:ln/>
        </p:spPr>
      </p:sp>
      <p:sp>
        <p:nvSpPr>
          <p:cNvPr id="3" name="Text 1"/>
          <p:cNvSpPr/>
          <p:nvPr/>
        </p:nvSpPr>
        <p:spPr>
          <a:xfrm>
            <a:off x="457200" y="228600"/>
            <a:ext cx="8229600" cy="411480"/>
          </a:xfrm>
          <a:prstGeom prst="rect">
            <a:avLst/>
          </a:prstGeom>
          <a:noFill/>
          <a:ln/>
        </p:spPr>
        <p:txBody>
          <a:bodyPr wrap="square" lIns="0" tIns="0" rIns="0" bIns="0" rtlCol="0" anchor="ctr"/>
          <a:lstStyle/>
          <a:p>
            <a:pPr marL="0" indent="0">
              <a:buNone/>
            </a:pPr>
            <a:r>
              <a:rPr lang="en-US" sz="2000" b="1" dirty="0">
                <a:solidFill>
                  <a:srgbClr val="FFFFFF"/>
                </a:solidFill>
                <a:latin typeface="Georgia" pitchFamily="34" charset="0"/>
                <a:ea typeface="Georgia" pitchFamily="34" charset="-122"/>
                <a:cs typeface="Georgia" pitchFamily="34" charset="-120"/>
              </a:rPr>
              <a:t>07  •  SARAN</a:t>
            </a:r>
            <a:endParaRPr lang="en-US" sz="2000" dirty="0"/>
          </a:p>
        </p:txBody>
      </p:sp>
      <p:sp>
        <p:nvSpPr>
          <p:cNvPr id="4" name="Shape 2"/>
          <p:cNvSpPr/>
          <p:nvPr/>
        </p:nvSpPr>
        <p:spPr>
          <a:xfrm>
            <a:off x="365760" y="1097280"/>
            <a:ext cx="8412480" cy="822960"/>
          </a:xfrm>
          <a:prstGeom prst="roundRect">
            <a:avLst>
              <a:gd name="adj" fmla="val 8889"/>
            </a:avLst>
          </a:prstGeom>
          <a:solidFill>
            <a:srgbClr val="FFFFFF"/>
          </a:solidFill>
          <a:ln/>
          <a:effectLst>
            <a:outerShdw blurRad="101600" dist="38100" dir="8100000" algn="bl" rotWithShape="0">
              <a:srgbClr val="000000">
                <a:alpha val="12000"/>
              </a:srgbClr>
            </a:outerShdw>
          </a:effectLst>
        </p:spPr>
      </p:sp>
      <p:sp>
        <p:nvSpPr>
          <p:cNvPr id="5" name="Shape 3"/>
          <p:cNvSpPr/>
          <p:nvPr/>
        </p:nvSpPr>
        <p:spPr>
          <a:xfrm>
            <a:off x="502920" y="1280160"/>
            <a:ext cx="1828800" cy="457200"/>
          </a:xfrm>
          <a:prstGeom prst="roundRect">
            <a:avLst>
              <a:gd name="adj" fmla="val 16000"/>
            </a:avLst>
          </a:prstGeom>
          <a:solidFill>
            <a:srgbClr val="E8F5E9"/>
          </a:solidFill>
          <a:ln/>
        </p:spPr>
      </p:sp>
      <p:sp>
        <p:nvSpPr>
          <p:cNvPr id="6" name="Text 4"/>
          <p:cNvSpPr/>
          <p:nvPr/>
        </p:nvSpPr>
        <p:spPr>
          <a:xfrm>
            <a:off x="502920" y="1353312"/>
            <a:ext cx="1828800" cy="320040"/>
          </a:xfrm>
          <a:prstGeom prst="rect">
            <a:avLst/>
          </a:prstGeom>
          <a:noFill/>
          <a:ln/>
        </p:spPr>
        <p:txBody>
          <a:bodyPr wrap="square" lIns="0" tIns="0" rIns="0" bIns="0" rtlCol="0" anchor="ctr"/>
          <a:lstStyle/>
          <a:p>
            <a:pPr marL="0" indent="0" algn="ctr">
              <a:buNone/>
            </a:pPr>
            <a:r>
              <a:rPr lang="en-US" sz="1200" b="1" dirty="0">
                <a:solidFill>
                  <a:srgbClr val="0D6B4F"/>
                </a:solidFill>
                <a:latin typeface="Calibri" pitchFamily="34" charset="0"/>
                <a:ea typeface="Calibri" pitchFamily="34" charset="-122"/>
                <a:cs typeface="Calibri" pitchFamily="34" charset="-120"/>
              </a:rPr>
              <a:t>Mahasiswa</a:t>
            </a:r>
            <a:endParaRPr lang="en-US" sz="1200" dirty="0"/>
          </a:p>
        </p:txBody>
      </p:sp>
      <p:sp>
        <p:nvSpPr>
          <p:cNvPr id="7" name="Text 5"/>
          <p:cNvSpPr/>
          <p:nvPr/>
        </p:nvSpPr>
        <p:spPr>
          <a:xfrm>
            <a:off x="2560320" y="1280160"/>
            <a:ext cx="5943600" cy="5029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Mulai dari satu kebiasaan dekat: salat tepat waktu, jujur saat tugas, atau menahan diri sebelum berkomentar di media sosial.</a:t>
            </a:r>
            <a:endParaRPr lang="en-US" sz="1300" dirty="0"/>
          </a:p>
        </p:txBody>
      </p:sp>
      <p:sp>
        <p:nvSpPr>
          <p:cNvPr id="8" name="Shape 6"/>
          <p:cNvSpPr/>
          <p:nvPr/>
        </p:nvSpPr>
        <p:spPr>
          <a:xfrm>
            <a:off x="365760" y="2011680"/>
            <a:ext cx="8412480" cy="822960"/>
          </a:xfrm>
          <a:prstGeom prst="roundRect">
            <a:avLst>
              <a:gd name="adj" fmla="val 8889"/>
            </a:avLst>
          </a:prstGeom>
          <a:solidFill>
            <a:srgbClr val="FFFFFF"/>
          </a:solidFill>
          <a:ln/>
          <a:effectLst>
            <a:outerShdw blurRad="101600" dist="38100" dir="8100000" algn="bl" rotWithShape="0">
              <a:srgbClr val="000000">
                <a:alpha val="12000"/>
              </a:srgbClr>
            </a:outerShdw>
          </a:effectLst>
        </p:spPr>
      </p:sp>
      <p:sp>
        <p:nvSpPr>
          <p:cNvPr id="9" name="Shape 7"/>
          <p:cNvSpPr/>
          <p:nvPr/>
        </p:nvSpPr>
        <p:spPr>
          <a:xfrm>
            <a:off x="502920" y="2194560"/>
            <a:ext cx="1828800" cy="457200"/>
          </a:xfrm>
          <a:prstGeom prst="roundRect">
            <a:avLst>
              <a:gd name="adj" fmla="val 16000"/>
            </a:avLst>
          </a:prstGeom>
          <a:solidFill>
            <a:srgbClr val="E8F5E9"/>
          </a:solidFill>
          <a:ln/>
        </p:spPr>
      </p:sp>
      <p:sp>
        <p:nvSpPr>
          <p:cNvPr id="10" name="Text 8"/>
          <p:cNvSpPr/>
          <p:nvPr/>
        </p:nvSpPr>
        <p:spPr>
          <a:xfrm>
            <a:off x="502920" y="2267712"/>
            <a:ext cx="1828800" cy="320040"/>
          </a:xfrm>
          <a:prstGeom prst="rect">
            <a:avLst/>
          </a:prstGeom>
          <a:noFill/>
          <a:ln/>
        </p:spPr>
        <p:txBody>
          <a:bodyPr wrap="square" lIns="0" tIns="0" rIns="0" bIns="0" rtlCol="0" anchor="ctr"/>
          <a:lstStyle/>
          <a:p>
            <a:pPr marL="0" indent="0" algn="ctr">
              <a:buNone/>
            </a:pPr>
            <a:r>
              <a:rPr lang="en-US" sz="1200" b="1" dirty="0">
                <a:solidFill>
                  <a:srgbClr val="0D6B4F"/>
                </a:solidFill>
                <a:latin typeface="Calibri" pitchFamily="34" charset="0"/>
                <a:ea typeface="Calibri" pitchFamily="34" charset="-122"/>
                <a:cs typeface="Calibri" pitchFamily="34" charset="-120"/>
              </a:rPr>
              <a:t>Dosen &amp; Kampus</a:t>
            </a:r>
            <a:endParaRPr lang="en-US" sz="1200" dirty="0"/>
          </a:p>
        </p:txBody>
      </p:sp>
      <p:sp>
        <p:nvSpPr>
          <p:cNvPr id="11" name="Text 9"/>
          <p:cNvSpPr/>
          <p:nvPr/>
        </p:nvSpPr>
        <p:spPr>
          <a:xfrm>
            <a:off x="2560320" y="2194560"/>
            <a:ext cx="5943600" cy="5029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Hadirkan pembelajaran agama yang membahas kasus nyata, ruang diskusi aman, serta keteladanan yang konsisten.</a:t>
            </a:r>
            <a:endParaRPr lang="en-US" sz="1300" dirty="0"/>
          </a:p>
        </p:txBody>
      </p:sp>
      <p:sp>
        <p:nvSpPr>
          <p:cNvPr id="12" name="Shape 10"/>
          <p:cNvSpPr/>
          <p:nvPr/>
        </p:nvSpPr>
        <p:spPr>
          <a:xfrm>
            <a:off x="365760" y="2926080"/>
            <a:ext cx="8412480" cy="822960"/>
          </a:xfrm>
          <a:prstGeom prst="roundRect">
            <a:avLst>
              <a:gd name="adj" fmla="val 8889"/>
            </a:avLst>
          </a:prstGeom>
          <a:solidFill>
            <a:srgbClr val="FFFFFF"/>
          </a:solidFill>
          <a:ln/>
          <a:effectLst>
            <a:outerShdw blurRad="101600" dist="38100" dir="8100000" algn="bl" rotWithShape="0">
              <a:srgbClr val="000000">
                <a:alpha val="12000"/>
              </a:srgbClr>
            </a:outerShdw>
          </a:effectLst>
        </p:spPr>
      </p:sp>
      <p:sp>
        <p:nvSpPr>
          <p:cNvPr id="13" name="Shape 11"/>
          <p:cNvSpPr/>
          <p:nvPr/>
        </p:nvSpPr>
        <p:spPr>
          <a:xfrm>
            <a:off x="502920" y="3108960"/>
            <a:ext cx="1828800" cy="457200"/>
          </a:xfrm>
          <a:prstGeom prst="roundRect">
            <a:avLst>
              <a:gd name="adj" fmla="val 16000"/>
            </a:avLst>
          </a:prstGeom>
          <a:solidFill>
            <a:srgbClr val="E8F5E9"/>
          </a:solidFill>
          <a:ln/>
        </p:spPr>
      </p:sp>
      <p:sp>
        <p:nvSpPr>
          <p:cNvPr id="14" name="Text 12"/>
          <p:cNvSpPr/>
          <p:nvPr/>
        </p:nvSpPr>
        <p:spPr>
          <a:xfrm>
            <a:off x="502920" y="3182112"/>
            <a:ext cx="1828800" cy="320040"/>
          </a:xfrm>
          <a:prstGeom prst="rect">
            <a:avLst/>
          </a:prstGeom>
          <a:noFill/>
          <a:ln/>
        </p:spPr>
        <p:txBody>
          <a:bodyPr wrap="square" lIns="0" tIns="0" rIns="0" bIns="0" rtlCol="0" anchor="ctr"/>
          <a:lstStyle/>
          <a:p>
            <a:pPr marL="0" indent="0" algn="ctr">
              <a:buNone/>
            </a:pPr>
            <a:r>
              <a:rPr lang="en-US" sz="1200" b="1" dirty="0">
                <a:solidFill>
                  <a:srgbClr val="0D6B4F"/>
                </a:solidFill>
                <a:latin typeface="Calibri" pitchFamily="34" charset="0"/>
                <a:ea typeface="Calibri" pitchFamily="34" charset="-122"/>
                <a:cs typeface="Calibri" pitchFamily="34" charset="-120"/>
              </a:rPr>
              <a:t>Organisasi</a:t>
            </a:r>
            <a:endParaRPr lang="en-US" sz="1200" dirty="0"/>
          </a:p>
        </p:txBody>
      </p:sp>
      <p:sp>
        <p:nvSpPr>
          <p:cNvPr id="15" name="Text 13"/>
          <p:cNvSpPr/>
          <p:nvPr/>
        </p:nvSpPr>
        <p:spPr>
          <a:xfrm>
            <a:off x="2560320" y="3108960"/>
            <a:ext cx="5943600" cy="5029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Jadikan kegiatan organisasi dan pengabdian masyarakat sebagai tempat melatih amanah, empati, kepemimpinan, dan kerja sama.</a:t>
            </a:r>
            <a:endParaRPr lang="en-US" sz="1300" dirty="0"/>
          </a:p>
        </p:txBody>
      </p:sp>
      <p:sp>
        <p:nvSpPr>
          <p:cNvPr id="16" name="Shape 14"/>
          <p:cNvSpPr/>
          <p:nvPr/>
        </p:nvSpPr>
        <p:spPr>
          <a:xfrm>
            <a:off x="365760" y="3840480"/>
            <a:ext cx="8412480" cy="822960"/>
          </a:xfrm>
          <a:prstGeom prst="roundRect">
            <a:avLst>
              <a:gd name="adj" fmla="val 8889"/>
            </a:avLst>
          </a:prstGeom>
          <a:solidFill>
            <a:srgbClr val="FFFFFF"/>
          </a:solidFill>
          <a:ln/>
          <a:effectLst>
            <a:outerShdw blurRad="101600" dist="38100" dir="8100000" algn="bl" rotWithShape="0">
              <a:srgbClr val="000000">
                <a:alpha val="12000"/>
              </a:srgbClr>
            </a:outerShdw>
          </a:effectLst>
        </p:spPr>
      </p:sp>
      <p:sp>
        <p:nvSpPr>
          <p:cNvPr id="17" name="Shape 15"/>
          <p:cNvSpPr/>
          <p:nvPr/>
        </p:nvSpPr>
        <p:spPr>
          <a:xfrm>
            <a:off x="502920" y="4023360"/>
            <a:ext cx="1828800" cy="457200"/>
          </a:xfrm>
          <a:prstGeom prst="roundRect">
            <a:avLst>
              <a:gd name="adj" fmla="val 16000"/>
            </a:avLst>
          </a:prstGeom>
          <a:solidFill>
            <a:srgbClr val="E8F5E9"/>
          </a:solidFill>
          <a:ln/>
        </p:spPr>
      </p:sp>
      <p:sp>
        <p:nvSpPr>
          <p:cNvPr id="18" name="Text 16"/>
          <p:cNvSpPr/>
          <p:nvPr/>
        </p:nvSpPr>
        <p:spPr>
          <a:xfrm>
            <a:off x="502920" y="4096512"/>
            <a:ext cx="1828800" cy="320040"/>
          </a:xfrm>
          <a:prstGeom prst="rect">
            <a:avLst/>
          </a:prstGeom>
          <a:noFill/>
          <a:ln/>
        </p:spPr>
        <p:txBody>
          <a:bodyPr wrap="square" lIns="0" tIns="0" rIns="0" bIns="0" rtlCol="0" anchor="ctr"/>
          <a:lstStyle/>
          <a:p>
            <a:pPr marL="0" indent="0" algn="ctr">
              <a:buNone/>
            </a:pPr>
            <a:r>
              <a:rPr lang="en-US" sz="1200" b="1" dirty="0">
                <a:solidFill>
                  <a:srgbClr val="0D6B4F"/>
                </a:solidFill>
                <a:latin typeface="Calibri" pitchFamily="34" charset="0"/>
                <a:ea typeface="Calibri" pitchFamily="34" charset="-122"/>
                <a:cs typeface="Calibri" pitchFamily="34" charset="-120"/>
              </a:rPr>
              <a:t>Evaluasi</a:t>
            </a:r>
            <a:endParaRPr lang="en-US" sz="1200" dirty="0"/>
          </a:p>
        </p:txBody>
      </p:sp>
      <p:sp>
        <p:nvSpPr>
          <p:cNvPr id="19" name="Text 17"/>
          <p:cNvSpPr/>
          <p:nvPr/>
        </p:nvSpPr>
        <p:spPr>
          <a:xfrm>
            <a:off x="2560320" y="4023360"/>
            <a:ext cx="5943600" cy="502920"/>
          </a:xfrm>
          <a:prstGeom prst="rect">
            <a:avLst/>
          </a:prstGeom>
          <a:noFill/>
          <a:ln/>
        </p:spPr>
        <p:txBody>
          <a:bodyPr wrap="square" lIns="0" tIns="0" rIns="0" bIns="0" rtlCol="0" anchor="ctr"/>
          <a:lstStyle/>
          <a:p>
            <a:pPr marL="0" indent="0">
              <a:buNone/>
            </a:pPr>
            <a:r>
              <a:rPr lang="en-US" sz="1300" dirty="0">
                <a:solidFill>
                  <a:srgbClr val="333333"/>
                </a:solidFill>
                <a:latin typeface="Calibri" pitchFamily="34" charset="0"/>
                <a:ea typeface="Calibri" pitchFamily="34" charset="-122"/>
                <a:cs typeface="Calibri" pitchFamily="34" charset="-120"/>
              </a:rPr>
              <a:t>Lakukan secara berkala agar perkembangan karakter dilihat sebagai proses yang memerlukan kesabaran dan perbaikan terus-menerus.</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0B3D2E"/>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C9A227"/>
          </a:solidFill>
          <a:ln/>
        </p:spPr>
      </p:sp>
      <p:sp>
        <p:nvSpPr>
          <p:cNvPr id="3" name="Text 1"/>
          <p:cNvSpPr/>
          <p:nvPr/>
        </p:nvSpPr>
        <p:spPr>
          <a:xfrm>
            <a:off x="457200" y="1645920"/>
            <a:ext cx="8229600" cy="731520"/>
          </a:xfrm>
          <a:prstGeom prst="rect">
            <a:avLst/>
          </a:prstGeom>
          <a:noFill/>
          <a:ln/>
        </p:spPr>
        <p:txBody>
          <a:bodyPr wrap="square" lIns="0" tIns="0" rIns="0" bIns="0" rtlCol="0" anchor="ctr"/>
          <a:lstStyle/>
          <a:p>
            <a:pPr marL="0" indent="0" algn="ctr">
              <a:buNone/>
            </a:pPr>
            <a:r>
              <a:rPr lang="en-US" sz="4000" b="1" dirty="0">
                <a:solidFill>
                  <a:srgbClr val="FFFFFF"/>
                </a:solidFill>
                <a:latin typeface="Georgia" pitchFamily="34" charset="0"/>
                <a:ea typeface="Georgia" pitchFamily="34" charset="-122"/>
                <a:cs typeface="Georgia" pitchFamily="34" charset="-120"/>
              </a:rPr>
              <a:t>Terima Kasih</a:t>
            </a:r>
            <a:endParaRPr lang="en-US" sz="4000" dirty="0"/>
          </a:p>
        </p:txBody>
      </p:sp>
      <p:sp>
        <p:nvSpPr>
          <p:cNvPr id="4" name="Shape 2"/>
          <p:cNvSpPr/>
          <p:nvPr/>
        </p:nvSpPr>
        <p:spPr>
          <a:xfrm>
            <a:off x="3657600" y="2514600"/>
            <a:ext cx="1828800" cy="45720"/>
          </a:xfrm>
          <a:prstGeom prst="rect">
            <a:avLst/>
          </a:prstGeom>
          <a:solidFill>
            <a:srgbClr val="C9A227"/>
          </a:solidFill>
          <a:ln/>
        </p:spPr>
      </p:sp>
      <p:sp>
        <p:nvSpPr>
          <p:cNvPr id="5" name="Text 3"/>
          <p:cNvSpPr/>
          <p:nvPr/>
        </p:nvSpPr>
        <p:spPr>
          <a:xfrm>
            <a:off x="914400" y="2834640"/>
            <a:ext cx="7315200" cy="822960"/>
          </a:xfrm>
          <a:prstGeom prst="rect">
            <a:avLst/>
          </a:prstGeom>
          <a:noFill/>
          <a:ln/>
        </p:spPr>
        <p:txBody>
          <a:bodyPr wrap="square" lIns="0" tIns="0" rIns="0" bIns="0" rtlCol="0" anchor="ctr"/>
          <a:lstStyle/>
          <a:p>
            <a:pPr marL="0" indent="0" algn="ctr">
              <a:buNone/>
            </a:pPr>
            <a:r>
              <a:rPr lang="en-US" sz="1600" dirty="0">
                <a:solidFill>
                  <a:srgbClr val="E8D48B"/>
                </a:solidFill>
                <a:latin typeface="Calibri" pitchFamily="34" charset="0"/>
                <a:ea typeface="Calibri" pitchFamily="34" charset="-122"/>
                <a:cs typeface="Calibri" pitchFamily="34" charset="-120"/>
              </a:rPr>
              <a:t>Semoga makalah ini menambah pemahaman</a:t>
            </a:r>
            <a:endParaRPr lang="en-US" sz="1600" dirty="0"/>
          </a:p>
          <a:p>
            <a:pPr marL="0" indent="0" algn="ctr">
              <a:buNone/>
            </a:pPr>
            <a:r>
              <a:rPr lang="en-US" sz="1600" dirty="0">
                <a:solidFill>
                  <a:srgbClr val="E8D48B"/>
                </a:solidFill>
                <a:latin typeface="Calibri" pitchFamily="34" charset="0"/>
                <a:ea typeface="Calibri" pitchFamily="34" charset="-122"/>
                <a:cs typeface="Calibri" pitchFamily="34" charset="-120"/>
              </a:rPr>
              <a:t>dan mendorong keselarasan antara keyakinan, ibadah, dan perilaku.</a:t>
            </a:r>
            <a:endParaRPr lang="en-US" sz="1600" dirty="0"/>
          </a:p>
        </p:txBody>
      </p:sp>
      <p:sp>
        <p:nvSpPr>
          <p:cNvPr id="6" name="Text 4"/>
          <p:cNvSpPr/>
          <p:nvPr/>
        </p:nvSpPr>
        <p:spPr>
          <a:xfrm>
            <a:off x="457200" y="4114800"/>
            <a:ext cx="8229600" cy="365760"/>
          </a:xfrm>
          <a:prstGeom prst="rect">
            <a:avLst/>
          </a:prstGeom>
          <a:noFill/>
          <a:ln/>
        </p:spPr>
        <p:txBody>
          <a:bodyPr wrap="square" lIns="0" tIns="0" rIns="0" bIns="0" rtlCol="0" anchor="ctr"/>
          <a:lstStyle/>
          <a:p>
            <a:pPr marL="0" indent="0" algn="ctr">
              <a:buNone/>
            </a:pPr>
            <a:r>
              <a:rPr lang="en-US" sz="1300" dirty="0">
                <a:solidFill>
                  <a:srgbClr val="6B6B6B"/>
                </a:solidFill>
                <a:latin typeface="Calibri" pitchFamily="34" charset="0"/>
                <a:ea typeface="Calibri" pitchFamily="34" charset="-122"/>
                <a:cs typeface="Calibri" pitchFamily="34" charset="-120"/>
              </a:rPr>
              <a:t>Kelompok Agama Islam 1  •  Universitas Airlangga  •  2026</a:t>
            </a:r>
            <a:endParaRPr lang="en-US" sz="1300" dirty="0"/>
          </a:p>
        </p:txBody>
      </p:sp>
      <p:sp>
        <p:nvSpPr>
          <p:cNvPr id="7" name="Shape 5"/>
          <p:cNvSpPr/>
          <p:nvPr/>
        </p:nvSpPr>
        <p:spPr>
          <a:xfrm>
            <a:off x="0" y="4800600"/>
            <a:ext cx="9144000" cy="342900"/>
          </a:xfrm>
          <a:prstGeom prst="rect">
            <a:avLst/>
          </a:prstGeom>
          <a:solidFill>
            <a:srgbClr val="1A5C45"/>
          </a:solidFill>
          <a:ln/>
        </p:spPr>
      </p:sp>
      <p:sp>
        <p:nvSpPr>
          <p:cNvPr id="8" name="Text 6"/>
          <p:cNvSpPr/>
          <p:nvPr/>
        </p:nvSpPr>
        <p:spPr>
          <a:xfrm>
            <a:off x="457200" y="4864608"/>
            <a:ext cx="8229600" cy="228600"/>
          </a:xfrm>
          <a:prstGeom prst="rect">
            <a:avLst/>
          </a:prstGeom>
          <a:noFill/>
          <a:ln/>
        </p:spPr>
        <p:txBody>
          <a:bodyPr wrap="square" lIns="0" tIns="0" rIns="0" bIns="0" rtlCol="0" anchor="ctr"/>
          <a:lstStyle/>
          <a:p>
            <a:pPr marL="0" indent="0" algn="ctr">
              <a:buNone/>
            </a:pPr>
            <a:r>
              <a:rPr lang="en-US" sz="1200" dirty="0">
                <a:solidFill>
                  <a:srgbClr val="FBF7F0"/>
                </a:solidFill>
                <a:latin typeface="Calibri" pitchFamily="34" charset="0"/>
                <a:ea typeface="Calibri" pitchFamily="34" charset="-122"/>
                <a:cs typeface="Calibri" pitchFamily="34" charset="-120"/>
              </a:rPr>
              <a:t>Kritik dan saran sangat diharapkan untuk perbaikan</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1020</Words>
  <Application>Microsoft Office PowerPoint</Application>
  <PresentationFormat>On-screen Show (16:9)</PresentationFormat>
  <Paragraphs>157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Mengintegrasikan Iman, Islam, dan Ihsan dalam Membentuk Insan Kamil</dc:title>
  <dc:subject>Mata Kuliah Agama Islam 1 - Universitas Airlangga</dc:subject>
  <dc:creator>Kelompok Agama Islam 1</dc:creator>
  <cp:lastModifiedBy>MH HUHA</cp:lastModifiedBy>
  <cp:revision>3</cp:revision>
  <dcterms:created xsi:type="dcterms:W3CDTF">2026-09-14T04:48:11Z</dcterms:created>
  <dcterms:modified xsi:type="dcterms:W3CDTF">2026-09-17T06:21:47Z</dcterms:modified>
</cp:coreProperties>
</file>