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1695" cy="6858000"/>
  <p:notesSz cx="6858000" cy="12191695"/>
  <p:embeddedFontLst>
    <p:embeddedFont>
      <p:font typeface="Noto Sans Bold"/>
      <p:regular r:id="rId201314"/>
    </p:embeddedFont>
    <p:embeddedFont>
      <p:font typeface="Noto Sans"/>
      <p:regular r:id="rId201315"/>
    </p:embeddedFont>
    <p:embeddedFont>
      <p:font typeface="Noto Sans Medium"/>
      <p:regular r:id="rId201316"/>
    </p:embeddedFont>
    <p:embeddedFont>
      <p:font typeface="Sora Medium"/>
      <p:regular r:id="rId201317"/>
    </p:embeddedFont>
    <p:embeddedFont>
      <p:font typeface="Sora"/>
      <p:regular r:id="rId201318"/>
    </p:embeddedFont>
    <p:embeddedFont>
      <p:font typeface="Sora Bold"/>
      <p:regular r:id="rId2013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Relationship Id="rId201320" Target="fonts/201320.fntdata" Type="http://schemas.openxmlformats.org/officeDocument/2006/relationships/font"/><Relationship Id="rId201321" Target="fonts/201321.fntdata" Type="http://schemas.openxmlformats.org/officeDocument/2006/relationships/font"/><Relationship Id="rId201322" Target="fonts/201322.fntdata" Type="http://schemas.openxmlformats.org/officeDocument/2006/relationships/font"/><Relationship Id="rId201323" Target="fonts/201323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jpe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70C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svg"/><Relationship Id="rId4" Type="http://schemas.openxmlformats.org/officeDocument/2006/relationships/image" Target="../media/image-2-4.png"/><Relationship Id="rId5" Type="http://schemas.openxmlformats.org/officeDocument/2006/relationships/image" Target="../media/image-2-5.svg"/><Relationship Id="rId6" Type="http://schemas.openxmlformats.org/officeDocument/2006/relationships/image" Target="../media/image-2-2.png"/><Relationship Id="rId7" Type="http://schemas.openxmlformats.org/officeDocument/2006/relationships/image" Target="../media/image-2-3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250083"/>
            <a:ext cx="6296860" cy="177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 Teori-Teori Belajar dan Penerapannya dalam Pembelajaran PAI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4305498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Pendidikan Agama Islam di Era Digital — Tinjauan Teoritis dan Praktis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49176"/>
            <a:ext cx="6296860" cy="581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Latar Belakang</a:t>
            </a:r>
            <a:endParaRPr lang="en-US" sz="36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405334"/>
            <a:ext cx="6296860" cy="141396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74502" y="1616770"/>
            <a:ext cx="5772402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Perubahan Abad ke-21</a:t>
            </a:r>
            <a:endParaRPr lang="en-US" sz="1800" dirty="0"/>
          </a:p>
        </p:txBody>
      </p:sp>
      <p:sp>
        <p:nvSpPr>
          <p:cNvPr id="6" name="Text 2"/>
          <p:cNvSpPr/>
          <p:nvPr/>
        </p:nvSpPr>
        <p:spPr>
          <a:xfrm>
            <a:off x="974502" y="2017316"/>
            <a:ext cx="5772402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Perkembangan ilmu pengetahuan dan teknologi telah membawa perubahan besar dalam dunia pendidikan.</a:t>
            </a:r>
            <a:endParaRPr lang="en-US" sz="14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002459"/>
            <a:ext cx="6296860" cy="170924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974502" y="3213894"/>
            <a:ext cx="5772402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Pengaruh Teknologi Digital</a:t>
            </a:r>
            <a:endParaRPr lang="en-US" sz="1800" dirty="0"/>
          </a:p>
        </p:txBody>
      </p:sp>
      <p:sp>
        <p:nvSpPr>
          <p:cNvPr id="9" name="Text 4"/>
          <p:cNvSpPr/>
          <p:nvPr/>
        </p:nvSpPr>
        <p:spPr>
          <a:xfrm>
            <a:off x="974502" y="3614440"/>
            <a:ext cx="5772402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Teknologi digital memudahkan peserta didik memperoleh informasi dan memengaruhi gaya belajar, motivasi, dan keterlibatan mereka.</a:t>
            </a:r>
            <a:endParaRPr lang="en-US" sz="14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894858"/>
            <a:ext cx="6296860" cy="141396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74502" y="5106293"/>
            <a:ext cx="5772402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Peluang untuk PAI</a:t>
            </a:r>
            <a:endParaRPr lang="en-US" sz="1800" dirty="0"/>
          </a:p>
        </p:txBody>
      </p:sp>
      <p:sp>
        <p:nvSpPr>
          <p:cNvPr id="12" name="Text 6"/>
          <p:cNvSpPr/>
          <p:nvPr/>
        </p:nvSpPr>
        <p:spPr>
          <a:xfrm>
            <a:off x="974502" y="5506839"/>
            <a:ext cx="5772402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Blended learning, platform daring, dan media interaktif dapat meningkatkan pemahaman peserta didik terhadap materi PAI.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781076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Karakteristik Peserta Didik Generasi Digital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749748"/>
            <a:ext cx="472468" cy="4724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3458468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Dekat dengan Teknologi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61475" y="3867150"/>
            <a:ext cx="3465426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Tumbuh di lingkungan yang dekat dengan teknologi dengan karakteristik belajar yang berbeda dari generasi sebelumnya.</a:t>
            </a:r>
            <a:endParaRPr lang="en-US" sz="14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3135" y="2749748"/>
            <a:ext cx="472468" cy="4724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63135" y="3458468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Visual &amp; Kontekstual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4363135" y="3867150"/>
            <a:ext cx="3465426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Lebih tertarik pada media visual, pembelajaran berbasis teknologi, dan materi yang berkaitan dengan kehidupan sehari-hari.</a:t>
            </a:r>
            <a:endParaRPr lang="en-US" sz="14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64794" y="2749748"/>
            <a:ext cx="472468" cy="472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64794" y="3458468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Literasi &amp; Kreativitas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8064794" y="3867150"/>
            <a:ext cx="346542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Dituntut memiliki literasi digital, kreativitas, dan kemampuan berpikir kritis.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473002"/>
            <a:ext cx="6903269" cy="391189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32251" y="780554"/>
            <a:ext cx="3504219" cy="177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Tantangan Pembelajaran PAI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8032251" y="2741513"/>
            <a:ext cx="3504219" cy="3458766"/>
          </a:xfrm>
          <a:prstGeom prst="rect">
            <a:avLst/>
          </a:prstGeom>
          <a:noFill/>
          <a:ln/>
        </p:spPr>
        <p:txBody>
          <a:bodyPr wrap="square" lIns="0" tIns="75608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Tujuan PAI tidak hanya memberikan pemahaman ajaran agama, tetapi juga membentuk 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E0D6DE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karakter, moral, dan spiritual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peserta didik.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Pelaksanaan pembelajaran PAI masih sering menggunakan metode konvensional seperti ceramah dan hafalan.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Diperlukan strategi pembelajaran yang lebih 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E0D6DE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aktif, interaktif, dan kontekstual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.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18542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Behaviorisme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1687215"/>
            <a:ext cx="1518108" cy="287139"/>
          </a:xfrm>
          <a:prstGeom prst="roundRect">
            <a:avLst>
              <a:gd name="adj" fmla="val 7899"/>
            </a:avLst>
          </a:prstGeom>
          <a:solidFill>
            <a:srgbClr val="00184D"/>
          </a:solidFill>
          <a:ln/>
        </p:spPr>
      </p:sp>
      <p:sp>
        <p:nvSpPr>
          <p:cNvPr id="4" name="Text 2"/>
          <p:cNvSpPr/>
          <p:nvPr/>
        </p:nvSpPr>
        <p:spPr>
          <a:xfrm>
            <a:off x="774879" y="1743869"/>
            <a:ext cx="1900884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TEORI BELAJAR #1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661475" y="2375991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Konsep Utama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661475" y="2860278"/>
            <a:ext cx="5203794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Teori belajar yang memandang proses belajar sebagai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E0D6DE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perubahan perilaku yang dapat diamati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. Perubahan terjadi melalui hubungan antara stimulus yang diberikan dengan respons yang ditunjukkan peserta didik.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61475" y="4282579"/>
            <a:ext cx="5203794" cy="1644253"/>
          </a:xfrm>
          <a:prstGeom prst="roundRect">
            <a:avLst>
              <a:gd name="adj" fmla="val 1724"/>
            </a:avLst>
          </a:prstGeom>
          <a:solidFill>
            <a:srgbClr val="002880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482" y="4575671"/>
            <a:ext cx="236234" cy="18901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75723" y="4499868"/>
            <a:ext cx="4400539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Penerapan dalam PAI: pemberian penguatan positif (reward) saat peserta didik berhasil menghafal ayat atau menunjukkan perilaku islami.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6332776" y="2399605"/>
            <a:ext cx="2507394" cy="2071985"/>
          </a:xfrm>
          <a:prstGeom prst="roundRect">
            <a:avLst>
              <a:gd name="adj" fmla="val 1368"/>
            </a:avLst>
          </a:prstGeom>
          <a:solidFill>
            <a:srgbClr val="26262B"/>
          </a:solidFill>
          <a:ln/>
        </p:spPr>
      </p:sp>
      <p:sp>
        <p:nvSpPr>
          <p:cNvPr id="11" name="Text 8"/>
          <p:cNvSpPr/>
          <p:nvPr/>
        </p:nvSpPr>
        <p:spPr>
          <a:xfrm>
            <a:off x="6521783" y="2588617"/>
            <a:ext cx="212938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Ivan Pavlov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6521783" y="3072904"/>
            <a:ext cx="212938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Pengondisian klasik — respons terbentuk melalui asosiasi stimulus berulang.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9029176" y="2399605"/>
            <a:ext cx="2507394" cy="2071985"/>
          </a:xfrm>
          <a:prstGeom prst="roundRect">
            <a:avLst>
              <a:gd name="adj" fmla="val 1368"/>
            </a:avLst>
          </a:prstGeom>
          <a:solidFill>
            <a:srgbClr val="26262B"/>
          </a:solidFill>
          <a:ln/>
        </p:spPr>
      </p:sp>
      <p:sp>
        <p:nvSpPr>
          <p:cNvPr id="14" name="Text 11"/>
          <p:cNvSpPr/>
          <p:nvPr/>
        </p:nvSpPr>
        <p:spPr>
          <a:xfrm>
            <a:off x="9218183" y="2588617"/>
            <a:ext cx="212938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John B. Watson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9218183" y="3072904"/>
            <a:ext cx="2129380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Fokus pada perilaku yang dapat diukur dan diamati secara objektif.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783431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Kognitivisme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5233360" y="1657548"/>
            <a:ext cx="1518108" cy="287139"/>
          </a:xfrm>
          <a:prstGeom prst="roundRect">
            <a:avLst>
              <a:gd name="adj" fmla="val 7899"/>
            </a:avLst>
          </a:prstGeom>
          <a:solidFill>
            <a:srgbClr val="00184D"/>
          </a:solidFill>
          <a:ln/>
        </p:spPr>
      </p:sp>
      <p:sp>
        <p:nvSpPr>
          <p:cNvPr id="5" name="Text 2"/>
          <p:cNvSpPr/>
          <p:nvPr/>
        </p:nvSpPr>
        <p:spPr>
          <a:xfrm>
            <a:off x="5346765" y="1714202"/>
            <a:ext cx="1900884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TEORI BELAJAR #2</a:t>
            </a:r>
            <a:endParaRPr lang="en-US" sz="11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3360" y="2157313"/>
            <a:ext cx="945035" cy="139154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367402" y="2346325"/>
            <a:ext cx="516281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Jean Piaget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6367402" y="2755007"/>
            <a:ext cx="516281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Asimilasi, akomodasi, dan ekuilibrasi dalam perkembangan kognitif.</a:t>
            </a:r>
            <a:endParaRPr lang="en-US" sz="14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3360" y="3548856"/>
            <a:ext cx="945035" cy="113407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367402" y="3737868"/>
            <a:ext cx="516281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Jerome Bruner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6367402" y="4146550"/>
            <a:ext cx="51628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Discovery learning — belajar melalui penemuan aktif.</a:t>
            </a:r>
            <a:endParaRPr lang="en-US" sz="14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3360" y="4682927"/>
            <a:ext cx="945035" cy="139154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367402" y="4871938"/>
            <a:ext cx="516281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David Ausubel</a:t>
            </a:r>
            <a:endParaRPr lang="en-US" sz="1850" dirty="0"/>
          </a:p>
        </p:txBody>
      </p:sp>
      <p:sp>
        <p:nvSpPr>
          <p:cNvPr id="14" name="Text 8"/>
          <p:cNvSpPr/>
          <p:nvPr/>
        </p:nvSpPr>
        <p:spPr>
          <a:xfrm>
            <a:off x="6367402" y="5280620"/>
            <a:ext cx="516281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Pembelajaran bermakna — menghubungkan informasi baru dengan pengetahuan yang sudah ada.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25091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Penerapan Kognitivisme dalam PAI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910060"/>
            <a:ext cx="6903269" cy="391189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032251" y="1788220"/>
            <a:ext cx="3504219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Pemahaman Mendalam, Bukan Hafalan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8032251" y="2567781"/>
            <a:ext cx="3504219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Kognitivisme mendorong peserta didik memahami materi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E0D6DE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fikih, akidah, dan sejarah Islam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secara mendalam, bukan sekadar menghafalnya.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8032251" y="3966468"/>
            <a:ext cx="350421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Media Visual Digital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8032251" y="4450755"/>
            <a:ext cx="3504219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Penggunaan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E0D6DE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video animasi, infografis, dan media visual digital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membantu peserta didik memahami materi dengan lebih mudah dan menyenangkan.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00431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Konstruktivisme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2972991"/>
            <a:ext cx="1518108" cy="287139"/>
          </a:xfrm>
          <a:prstGeom prst="roundRect">
            <a:avLst>
              <a:gd name="adj" fmla="val 7899"/>
            </a:avLst>
          </a:prstGeom>
          <a:solidFill>
            <a:srgbClr val="00184D"/>
          </a:solidFill>
          <a:ln/>
        </p:spPr>
      </p:sp>
      <p:sp>
        <p:nvSpPr>
          <p:cNvPr id="4" name="Text 2"/>
          <p:cNvSpPr/>
          <p:nvPr/>
        </p:nvSpPr>
        <p:spPr>
          <a:xfrm>
            <a:off x="774879" y="3029645"/>
            <a:ext cx="1900884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TEORI BELAJAR #3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61475" y="3472755"/>
            <a:ext cx="425241" cy="425252"/>
          </a:xfrm>
          <a:prstGeom prst="roundRect">
            <a:avLst>
              <a:gd name="adj" fmla="val 6667"/>
            </a:avLst>
          </a:prstGeom>
          <a:solidFill>
            <a:srgbClr val="26262B"/>
          </a:solidFill>
          <a:ln/>
        </p:spPr>
      </p:sp>
      <p:sp>
        <p:nvSpPr>
          <p:cNvPr id="6" name="Text 4"/>
          <p:cNvSpPr/>
          <p:nvPr/>
        </p:nvSpPr>
        <p:spPr>
          <a:xfrm>
            <a:off x="1275723" y="3537645"/>
            <a:ext cx="470195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Pengetahuan Dibangun Aktif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1275723" y="3946327"/>
            <a:ext cx="4701958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Pengetahuan dibangun secara aktif oleh peserta didik melalui pengalaman dan interaksi dengan lingkungan — bukan diterima secara pasif.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213915" y="3472755"/>
            <a:ext cx="425241" cy="425252"/>
          </a:xfrm>
          <a:prstGeom prst="roundRect">
            <a:avLst>
              <a:gd name="adj" fmla="val 6667"/>
            </a:avLst>
          </a:prstGeom>
          <a:solidFill>
            <a:srgbClr val="26262B"/>
          </a:solidFill>
          <a:ln/>
        </p:spPr>
      </p:sp>
      <p:sp>
        <p:nvSpPr>
          <p:cNvPr id="9" name="Text 7"/>
          <p:cNvSpPr/>
          <p:nvPr/>
        </p:nvSpPr>
        <p:spPr>
          <a:xfrm>
            <a:off x="6828163" y="3537645"/>
            <a:ext cx="470205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Jean Piaget &amp; Lev Vygotsky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6828163" y="3946327"/>
            <a:ext cx="4702057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Piaget menekankan perkembangan kognitif melalui pengalaman; Vygotsky menekankan interaksi sosial dan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scaffolding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sebagai kunci belajar.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15727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Penerapan Konstruktivisme dalam PAI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184400"/>
            <a:ext cx="3083344" cy="190569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4326334"/>
            <a:ext cx="53162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Pembelajaran Kontekstual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61475" y="4735016"/>
            <a:ext cx="531620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Diskusi kelompok, pembelajaran berbasis masalah, dan studi kasus keislaman membantu peserta didik menghubungkan materi dengan pengalaman sehari-hari.</a:t>
            </a:r>
            <a:endParaRPr lang="en-US" sz="14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3915" y="2184400"/>
            <a:ext cx="3083443" cy="190569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213915" y="4326334"/>
            <a:ext cx="53163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Era Digital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6213915" y="4735016"/>
            <a:ext cx="531630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Pembelajaran daring, forum diskusi virtual,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collaborative learning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, dan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project based learning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memperkuat konstruksi pengetahuan secara aktif.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80815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Humanisme dan Social Learning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2249487"/>
            <a:ext cx="1891260" cy="287139"/>
          </a:xfrm>
          <a:prstGeom prst="roundRect">
            <a:avLst>
              <a:gd name="adj" fmla="val 7899"/>
            </a:avLst>
          </a:prstGeom>
          <a:solidFill>
            <a:srgbClr val="00184D"/>
          </a:solidFill>
          <a:ln/>
        </p:spPr>
      </p:sp>
      <p:sp>
        <p:nvSpPr>
          <p:cNvPr id="4" name="Text 2"/>
          <p:cNvSpPr/>
          <p:nvPr/>
        </p:nvSpPr>
        <p:spPr>
          <a:xfrm>
            <a:off x="774879" y="2306141"/>
            <a:ext cx="2274037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TEORI BELAJAR #4 &amp; #5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25350" y="2749252"/>
            <a:ext cx="5476043" cy="2827933"/>
          </a:xfrm>
          <a:prstGeom prst="roundRect">
            <a:avLst>
              <a:gd name="adj" fmla="val 1003"/>
            </a:avLst>
          </a:prstGeom>
          <a:solidFill>
            <a:srgbClr val="97B8FF"/>
          </a:solidFill>
          <a:ln/>
        </p:spPr>
      </p:sp>
      <p:sp>
        <p:nvSpPr>
          <p:cNvPr id="6" name="Text 4"/>
          <p:cNvSpPr/>
          <p:nvPr/>
        </p:nvSpPr>
        <p:spPr>
          <a:xfrm>
            <a:off x="714357" y="2938264"/>
            <a:ext cx="509802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Humanisme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14357" y="3422551"/>
            <a:ext cx="5098029" cy="19845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Menekankan pengembangan potensi manusia secara menyeluruh — karakter, nilai, dan spiritualitas. Belajar berpusat pada kebutuhan dan pertumbuhan diri peserta didik.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Tokoh: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Abraham Maslow (hierarki kebutuhan) dan Carl Rogers (pembelajaran berpusat pada siswa).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332776" y="2938264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Social Learning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6332776" y="3422551"/>
            <a:ext cx="5203794" cy="19845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Belajar terjadi melalui 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b="1" dirty="0">
                <a:solidFill>
                  <a:srgbClr val="E0D6DE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pengamatan, peniruan, dan interaksi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dengan orang lain di lingkungan sosial. Perilaku islami dapat dipelajari melalui keteladanan guru dan teman sebaya.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E0D6DE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Tokoh: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Albert Bandura — teori observational learning dan self-efficacy.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2805"/>
            <a:ext cx="10868745" cy="461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Kesimpulan</a:t>
            </a:r>
            <a:endParaRPr lang="en-US" sz="29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4903" y="1224955"/>
            <a:ext cx="9761789" cy="353387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931494" y="3896210"/>
            <a:ext cx="3997079" cy="305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Kombinasi Membentuk Karakter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1931494" y="2831066"/>
            <a:ext cx="4632380" cy="305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Media &amp; Teknologi sebagai Jembatan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1931494" y="1755052"/>
            <a:ext cx="3759160" cy="305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Teori Menentukan Pendekatan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661475" y="4888607"/>
            <a:ext cx="3545989" cy="1436489"/>
          </a:xfrm>
          <a:prstGeom prst="roundRect">
            <a:avLst>
              <a:gd name="adj" fmla="val 1542"/>
            </a:avLst>
          </a:prstGeom>
          <a:solidFill>
            <a:srgbClr val="26262B"/>
          </a:solidFill>
          <a:ln/>
        </p:spPr>
      </p:sp>
      <p:sp>
        <p:nvSpPr>
          <p:cNvPr id="8" name="Text 5"/>
          <p:cNvSpPr/>
          <p:nvPr/>
        </p:nvSpPr>
        <p:spPr>
          <a:xfrm>
            <a:off x="809109" y="5036245"/>
            <a:ext cx="3250722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Peran Teori Belajar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809109" y="5336084"/>
            <a:ext cx="3250722" cy="6310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Teori belajar memiliki peran penting dalam menentukan pendekatan pembelajaran PAI yang sesuai.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322754" y="4888607"/>
            <a:ext cx="3546089" cy="1436489"/>
          </a:xfrm>
          <a:prstGeom prst="roundRect">
            <a:avLst>
              <a:gd name="adj" fmla="val 1542"/>
            </a:avLst>
          </a:prstGeom>
          <a:solidFill>
            <a:srgbClr val="26262B"/>
          </a:solidFill>
          <a:ln/>
        </p:spPr>
      </p:sp>
      <p:sp>
        <p:nvSpPr>
          <p:cNvPr id="11" name="Text 8"/>
          <p:cNvSpPr/>
          <p:nvPr/>
        </p:nvSpPr>
        <p:spPr>
          <a:xfrm>
            <a:off x="4470387" y="5036245"/>
            <a:ext cx="3250821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Fleksibilitas Media Digital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4470387" y="5336084"/>
            <a:ext cx="3250821" cy="6310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Berbagai teori dapat diterapkan melalui video, pembelajaran daring, forum diskusi, dan kegiatan kolaboratif.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7984132" y="4888607"/>
            <a:ext cx="3545989" cy="1436489"/>
          </a:xfrm>
          <a:prstGeom prst="roundRect">
            <a:avLst>
              <a:gd name="adj" fmla="val 1542"/>
            </a:avLst>
          </a:prstGeom>
          <a:solidFill>
            <a:srgbClr val="26262B"/>
          </a:solidFill>
          <a:ln/>
        </p:spPr>
      </p:sp>
      <p:sp>
        <p:nvSpPr>
          <p:cNvPr id="14" name="Text 11"/>
          <p:cNvSpPr/>
          <p:nvPr/>
        </p:nvSpPr>
        <p:spPr>
          <a:xfrm>
            <a:off x="8131765" y="5036245"/>
            <a:ext cx="3250722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Integrasi Holistik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8131765" y="5336084"/>
            <a:ext cx="3250722" cy="841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1150" dirty="0">
                <a:solidFill>
                  <a:srgbClr val="E0D6D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Menggabungkan teori sesuai kebutuhan peserta didik meningkatkan pemahaman materi dan membentuk karakter serta nilai spiritual.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2026-08-24T13:33:35Z</dcterms:created>
  <dcterms:modified xsi:type="dcterms:W3CDTF">2026-08-24T13:33:35Z</dcterms:modified>
</cp:coreProperties>
</file>