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ontserrat" charset="1" panose="00000500000000000000"/>
      <p:regular r:id="rId15"/>
    </p:embeddedFont>
    <p:embeddedFont>
      <p:font typeface="Alegreya Sans" charset="1" panose="00000500000000000000"/>
      <p:regular r:id="rId16"/>
    </p:embeddedFont>
    <p:embeddedFont>
      <p:font typeface="Montserrat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12419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173925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410757" y="9293013"/>
            <a:ext cx="1554536" cy="746177"/>
          </a:xfrm>
          <a:custGeom>
            <a:avLst/>
            <a:gdLst/>
            <a:ahLst/>
            <a:cxnLst/>
            <a:rect r="r" b="b" t="t" l="l"/>
            <a:pathLst>
              <a:path h="746177" w="1554536">
                <a:moveTo>
                  <a:pt x="0" y="0"/>
                </a:moveTo>
                <a:lnTo>
                  <a:pt x="1554536" y="0"/>
                </a:lnTo>
                <a:lnTo>
                  <a:pt x="1554536" y="746177"/>
                </a:lnTo>
                <a:lnTo>
                  <a:pt x="0" y="7461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8702550"/>
            <a:ext cx="1106847" cy="531286"/>
          </a:xfrm>
          <a:custGeom>
            <a:avLst/>
            <a:gdLst/>
            <a:ahLst/>
            <a:cxnLst/>
            <a:rect r="r" b="b" t="t" l="l"/>
            <a:pathLst>
              <a:path h="531286" w="1106847">
                <a:moveTo>
                  <a:pt x="0" y="0"/>
                </a:moveTo>
                <a:lnTo>
                  <a:pt x="1106847" y="0"/>
                </a:lnTo>
                <a:lnTo>
                  <a:pt x="1106847" y="531286"/>
                </a:lnTo>
                <a:lnTo>
                  <a:pt x="0" y="5312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33" y="0"/>
            <a:ext cx="1798035" cy="1350773"/>
          </a:xfrm>
          <a:custGeom>
            <a:avLst/>
            <a:gdLst/>
            <a:ahLst/>
            <a:cxnLst/>
            <a:rect r="r" b="b" t="t" l="l"/>
            <a:pathLst>
              <a:path h="1350773" w="1798035">
                <a:moveTo>
                  <a:pt x="0" y="0"/>
                </a:moveTo>
                <a:lnTo>
                  <a:pt x="1798035" y="0"/>
                </a:lnTo>
                <a:lnTo>
                  <a:pt x="1798035" y="1350773"/>
                </a:lnTo>
                <a:lnTo>
                  <a:pt x="0" y="13507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6489965" y="0"/>
            <a:ext cx="1798035" cy="1350773"/>
          </a:xfrm>
          <a:custGeom>
            <a:avLst/>
            <a:gdLst/>
            <a:ahLst/>
            <a:cxnLst/>
            <a:rect r="r" b="b" t="t" l="l"/>
            <a:pathLst>
              <a:path h="1350773" w="1798035">
                <a:moveTo>
                  <a:pt x="1798035" y="0"/>
                </a:moveTo>
                <a:lnTo>
                  <a:pt x="0" y="0"/>
                </a:lnTo>
                <a:lnTo>
                  <a:pt x="0" y="1350773"/>
                </a:lnTo>
                <a:lnTo>
                  <a:pt x="1798035" y="1350773"/>
                </a:lnTo>
                <a:lnTo>
                  <a:pt x="179803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35006" y="8702550"/>
            <a:ext cx="930265" cy="963551"/>
          </a:xfrm>
          <a:custGeom>
            <a:avLst/>
            <a:gdLst/>
            <a:ahLst/>
            <a:cxnLst/>
            <a:rect r="r" b="b" t="t" l="l"/>
            <a:pathLst>
              <a:path h="963551" w="930265">
                <a:moveTo>
                  <a:pt x="0" y="0"/>
                </a:moveTo>
                <a:lnTo>
                  <a:pt x="930265" y="0"/>
                </a:lnTo>
                <a:lnTo>
                  <a:pt x="930265" y="963551"/>
                </a:lnTo>
                <a:lnTo>
                  <a:pt x="0" y="9635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17041" y="9258300"/>
            <a:ext cx="1447126" cy="740218"/>
          </a:xfrm>
          <a:custGeom>
            <a:avLst/>
            <a:gdLst/>
            <a:ahLst/>
            <a:cxnLst/>
            <a:rect r="r" b="b" t="t" l="l"/>
            <a:pathLst>
              <a:path h="740218" w="1447126">
                <a:moveTo>
                  <a:pt x="0" y="0"/>
                </a:moveTo>
                <a:lnTo>
                  <a:pt x="1447126" y="0"/>
                </a:lnTo>
                <a:lnTo>
                  <a:pt x="1447126" y="740218"/>
                </a:lnTo>
                <a:lnTo>
                  <a:pt x="0" y="740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98035" y="1879431"/>
            <a:ext cx="14691931" cy="2395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05"/>
              </a:lnSpc>
            </a:pPr>
            <a:r>
              <a:rPr lang="en-US" sz="6024">
                <a:solidFill>
                  <a:srgbClr val="467100"/>
                </a:solidFill>
                <a:latin typeface="Montserrat"/>
                <a:ea typeface="Montserrat"/>
                <a:cs typeface="Montserrat"/>
                <a:sym typeface="Montserrat"/>
              </a:rPr>
              <a:t>KOMPARASI KURIKULUM MERDEKA &amp; KURIKULUM MADRASAH SERTA IMPLIKASINYA TERHADAP PAI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645171" y="6735617"/>
            <a:ext cx="6997658" cy="1966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5"/>
              </a:lnSpc>
            </a:pPr>
            <a:r>
              <a:rPr lang="en-US" sz="532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Nasywa Jihan Aulia 06040125238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52525"/>
            <a:ext cx="9778370" cy="966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99"/>
              </a:lnSpc>
            </a:pPr>
            <a:r>
              <a:rPr lang="en-US" sz="7184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Latar belakang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950561"/>
            <a:ext cx="12109590" cy="6673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1314" indent="-340657" lvl="1">
              <a:lnSpc>
                <a:spcPts val="4417"/>
              </a:lnSpc>
              <a:buFont typeface="Arial"/>
              <a:buChar char="•"/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Krisis Pembelajaran (Learning Loss):</a:t>
            </a:r>
          </a:p>
          <a:p>
            <a:pPr algn="l">
              <a:lnSpc>
                <a:spcPts val="4417"/>
              </a:lnSpc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 ​Perlu transformasi kurikulum yang adaptif, fleksibel, dan terfokus pada materi esensial.</a:t>
            </a:r>
          </a:p>
          <a:p>
            <a:pPr algn="l" marL="681314" indent="-340657" lvl="1">
              <a:lnSpc>
                <a:spcPts val="4417"/>
              </a:lnSpc>
              <a:buFont typeface="Arial"/>
              <a:buChar char="•"/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Landasan Kebijakan:</a:t>
            </a:r>
          </a:p>
          <a:p>
            <a:pPr algn="l">
              <a:lnSpc>
                <a:spcPts val="4417"/>
              </a:lnSpc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A. </a:t>
            </a: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​Kemendikbudristek: Menghadirkan Kurikulum Merdeka.</a:t>
            </a:r>
          </a:p>
          <a:p>
            <a:pPr algn="l">
              <a:lnSpc>
                <a:spcPts val="4417"/>
              </a:lnSpc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B. Kemenag: Menerbitkan KMA No. 347 Tahun 2022 (Adopsi Kurikulum Merdeka di Madrasah).</a:t>
            </a:r>
          </a:p>
          <a:p>
            <a:pPr algn="l" marL="681314" indent="-340657" lvl="1">
              <a:lnSpc>
                <a:spcPts val="4417"/>
              </a:lnSpc>
              <a:buFont typeface="Arial"/>
              <a:buChar char="•"/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Orientasi Baru PAI:</a:t>
            </a:r>
          </a:p>
          <a:p>
            <a:pPr algn="l">
              <a:lnSpc>
                <a:spcPts val="4417"/>
              </a:lnSpc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A. </a:t>
            </a: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Bergeser dari hafalan kognitif kaku ke pembentukan karakter (character building).</a:t>
            </a:r>
          </a:p>
          <a:p>
            <a:pPr algn="l">
              <a:lnSpc>
                <a:spcPts val="4417"/>
              </a:lnSpc>
            </a:pPr>
            <a:r>
              <a:rPr lang="en-US" sz="3155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B. Menjawab tantangan modernitas &amp; menanamkan</a:t>
            </a:r>
          </a:p>
          <a:p>
            <a:pPr algn="l">
              <a:lnSpc>
                <a:spcPts val="4417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134547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38290" y="8518082"/>
            <a:ext cx="1447126" cy="740218"/>
          </a:xfrm>
          <a:custGeom>
            <a:avLst/>
            <a:gdLst/>
            <a:ahLst/>
            <a:cxnLst/>
            <a:rect r="r" b="b" t="t" l="l"/>
            <a:pathLst>
              <a:path h="740218" w="1447126">
                <a:moveTo>
                  <a:pt x="0" y="0"/>
                </a:moveTo>
                <a:lnTo>
                  <a:pt x="1447126" y="0"/>
                </a:lnTo>
                <a:lnTo>
                  <a:pt x="1447126" y="740218"/>
                </a:lnTo>
                <a:lnTo>
                  <a:pt x="0" y="740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64464" y="658108"/>
            <a:ext cx="11794836" cy="189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399"/>
              </a:lnSpc>
            </a:pPr>
            <a:r>
              <a:rPr lang="en-US" sz="7184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Karakteristik kurikulum merdeka vs Madrasah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64889" y="2700038"/>
            <a:ext cx="15194411" cy="1265699"/>
            <a:chOff x="0" y="0"/>
            <a:chExt cx="4001820" cy="33335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01820" cy="333353"/>
            </a:xfrm>
            <a:custGeom>
              <a:avLst/>
              <a:gdLst/>
              <a:ahLst/>
              <a:cxnLst/>
              <a:rect r="r" b="b" t="t" l="l"/>
              <a:pathLst>
                <a:path h="333353" w="4001820">
                  <a:moveTo>
                    <a:pt x="25986" y="0"/>
                  </a:moveTo>
                  <a:lnTo>
                    <a:pt x="3975835" y="0"/>
                  </a:lnTo>
                  <a:cubicBezTo>
                    <a:pt x="3990186" y="0"/>
                    <a:pt x="4001820" y="11634"/>
                    <a:pt x="4001820" y="25986"/>
                  </a:cubicBezTo>
                  <a:lnTo>
                    <a:pt x="4001820" y="307367"/>
                  </a:lnTo>
                  <a:cubicBezTo>
                    <a:pt x="4001820" y="321718"/>
                    <a:pt x="3990186" y="333353"/>
                    <a:pt x="3975835" y="333353"/>
                  </a:cubicBezTo>
                  <a:lnTo>
                    <a:pt x="25986" y="333353"/>
                  </a:lnTo>
                  <a:cubicBezTo>
                    <a:pt x="19094" y="333353"/>
                    <a:pt x="12484" y="330615"/>
                    <a:pt x="7611" y="325742"/>
                  </a:cubicBezTo>
                  <a:cubicBezTo>
                    <a:pt x="2738" y="320868"/>
                    <a:pt x="0" y="314259"/>
                    <a:pt x="0" y="307367"/>
                  </a:cubicBezTo>
                  <a:lnTo>
                    <a:pt x="0" y="25986"/>
                  </a:lnTo>
                  <a:cubicBezTo>
                    <a:pt x="0" y="11634"/>
                    <a:pt x="11634" y="0"/>
                    <a:pt x="25986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001820" cy="371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248538" y="2894178"/>
            <a:ext cx="7413556" cy="723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FFFFFF"/>
                </a:solidFill>
                <a:latin typeface="Alegreya Sans"/>
                <a:ea typeface="Alegreya Sans"/>
                <a:cs typeface="Alegreya Sans"/>
                <a:sym typeface="Alegreya Sans"/>
              </a:rPr>
              <a:t> Kurikulum merdeka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3124753" y="3239103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933" y="0"/>
            <a:ext cx="2056955" cy="1545288"/>
          </a:xfrm>
          <a:custGeom>
            <a:avLst/>
            <a:gdLst/>
            <a:ahLst/>
            <a:cxnLst/>
            <a:rect r="r" b="b" t="t" l="l"/>
            <a:pathLst>
              <a:path h="1545288" w="2056955">
                <a:moveTo>
                  <a:pt x="0" y="0"/>
                </a:moveTo>
                <a:lnTo>
                  <a:pt x="2056956" y="0"/>
                </a:lnTo>
                <a:lnTo>
                  <a:pt x="2056956" y="1545288"/>
                </a:lnTo>
                <a:lnTo>
                  <a:pt x="0" y="1545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33364" y="9289083"/>
            <a:ext cx="1554536" cy="746177"/>
          </a:xfrm>
          <a:custGeom>
            <a:avLst/>
            <a:gdLst/>
            <a:ahLst/>
            <a:cxnLst/>
            <a:rect r="r" b="b" t="t" l="l"/>
            <a:pathLst>
              <a:path h="746177" w="1554536">
                <a:moveTo>
                  <a:pt x="0" y="0"/>
                </a:moveTo>
                <a:lnTo>
                  <a:pt x="1554536" y="0"/>
                </a:lnTo>
                <a:lnTo>
                  <a:pt x="1554536" y="746177"/>
                </a:lnTo>
                <a:lnTo>
                  <a:pt x="0" y="7461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064889" y="4107924"/>
            <a:ext cx="15194411" cy="1265699"/>
            <a:chOff x="0" y="0"/>
            <a:chExt cx="4001820" cy="3333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01820" cy="333353"/>
            </a:xfrm>
            <a:custGeom>
              <a:avLst/>
              <a:gdLst/>
              <a:ahLst/>
              <a:cxnLst/>
              <a:rect r="r" b="b" t="t" l="l"/>
              <a:pathLst>
                <a:path h="333353" w="4001820">
                  <a:moveTo>
                    <a:pt x="25986" y="0"/>
                  </a:moveTo>
                  <a:lnTo>
                    <a:pt x="3975835" y="0"/>
                  </a:lnTo>
                  <a:cubicBezTo>
                    <a:pt x="3990186" y="0"/>
                    <a:pt x="4001820" y="11634"/>
                    <a:pt x="4001820" y="25986"/>
                  </a:cubicBezTo>
                  <a:lnTo>
                    <a:pt x="4001820" y="307367"/>
                  </a:lnTo>
                  <a:cubicBezTo>
                    <a:pt x="4001820" y="321718"/>
                    <a:pt x="3990186" y="333353"/>
                    <a:pt x="3975835" y="333353"/>
                  </a:cubicBezTo>
                  <a:lnTo>
                    <a:pt x="25986" y="333353"/>
                  </a:lnTo>
                  <a:cubicBezTo>
                    <a:pt x="19094" y="333353"/>
                    <a:pt x="12484" y="330615"/>
                    <a:pt x="7611" y="325742"/>
                  </a:cubicBezTo>
                  <a:cubicBezTo>
                    <a:pt x="2738" y="320868"/>
                    <a:pt x="0" y="314259"/>
                    <a:pt x="0" y="307367"/>
                  </a:cubicBezTo>
                  <a:lnTo>
                    <a:pt x="0" y="25986"/>
                  </a:lnTo>
                  <a:cubicBezTo>
                    <a:pt x="0" y="11634"/>
                    <a:pt x="11634" y="0"/>
                    <a:pt x="259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001820" cy="371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064889" y="5517185"/>
            <a:ext cx="15194411" cy="1265699"/>
            <a:chOff x="0" y="0"/>
            <a:chExt cx="4001820" cy="33335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01820" cy="333353"/>
            </a:xfrm>
            <a:custGeom>
              <a:avLst/>
              <a:gdLst/>
              <a:ahLst/>
              <a:cxnLst/>
              <a:rect r="r" b="b" t="t" l="l"/>
              <a:pathLst>
                <a:path h="333353" w="4001820">
                  <a:moveTo>
                    <a:pt x="25986" y="0"/>
                  </a:moveTo>
                  <a:lnTo>
                    <a:pt x="3975835" y="0"/>
                  </a:lnTo>
                  <a:cubicBezTo>
                    <a:pt x="3990186" y="0"/>
                    <a:pt x="4001820" y="11634"/>
                    <a:pt x="4001820" y="25986"/>
                  </a:cubicBezTo>
                  <a:lnTo>
                    <a:pt x="4001820" y="307367"/>
                  </a:lnTo>
                  <a:cubicBezTo>
                    <a:pt x="4001820" y="321718"/>
                    <a:pt x="3990186" y="333353"/>
                    <a:pt x="3975835" y="333353"/>
                  </a:cubicBezTo>
                  <a:lnTo>
                    <a:pt x="25986" y="333353"/>
                  </a:lnTo>
                  <a:cubicBezTo>
                    <a:pt x="19094" y="333353"/>
                    <a:pt x="12484" y="330615"/>
                    <a:pt x="7611" y="325742"/>
                  </a:cubicBezTo>
                  <a:cubicBezTo>
                    <a:pt x="2738" y="320868"/>
                    <a:pt x="0" y="314259"/>
                    <a:pt x="0" y="307367"/>
                  </a:cubicBezTo>
                  <a:lnTo>
                    <a:pt x="0" y="25986"/>
                  </a:lnTo>
                  <a:cubicBezTo>
                    <a:pt x="0" y="11634"/>
                    <a:pt x="11634" y="0"/>
                    <a:pt x="25986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001820" cy="371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64889" y="6925758"/>
            <a:ext cx="15194411" cy="1265699"/>
            <a:chOff x="0" y="0"/>
            <a:chExt cx="4001820" cy="33335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01820" cy="333353"/>
            </a:xfrm>
            <a:custGeom>
              <a:avLst/>
              <a:gdLst/>
              <a:ahLst/>
              <a:cxnLst/>
              <a:rect r="r" b="b" t="t" l="l"/>
              <a:pathLst>
                <a:path h="333353" w="4001820">
                  <a:moveTo>
                    <a:pt x="25986" y="0"/>
                  </a:moveTo>
                  <a:lnTo>
                    <a:pt x="3975835" y="0"/>
                  </a:lnTo>
                  <a:cubicBezTo>
                    <a:pt x="3990186" y="0"/>
                    <a:pt x="4001820" y="11634"/>
                    <a:pt x="4001820" y="25986"/>
                  </a:cubicBezTo>
                  <a:lnTo>
                    <a:pt x="4001820" y="307367"/>
                  </a:lnTo>
                  <a:cubicBezTo>
                    <a:pt x="4001820" y="321718"/>
                    <a:pt x="3990186" y="333353"/>
                    <a:pt x="3975835" y="333353"/>
                  </a:cubicBezTo>
                  <a:lnTo>
                    <a:pt x="25986" y="333353"/>
                  </a:lnTo>
                  <a:cubicBezTo>
                    <a:pt x="19094" y="333353"/>
                    <a:pt x="12484" y="330615"/>
                    <a:pt x="7611" y="325742"/>
                  </a:cubicBezTo>
                  <a:cubicBezTo>
                    <a:pt x="2738" y="320868"/>
                    <a:pt x="0" y="314259"/>
                    <a:pt x="0" y="307367"/>
                  </a:cubicBezTo>
                  <a:lnTo>
                    <a:pt x="0" y="25986"/>
                  </a:lnTo>
                  <a:cubicBezTo>
                    <a:pt x="0" y="11634"/>
                    <a:pt x="11634" y="0"/>
                    <a:pt x="259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001820" cy="371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64889" y="8334332"/>
            <a:ext cx="15194411" cy="1265699"/>
            <a:chOff x="0" y="0"/>
            <a:chExt cx="4001820" cy="33335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001820" cy="333353"/>
            </a:xfrm>
            <a:custGeom>
              <a:avLst/>
              <a:gdLst/>
              <a:ahLst/>
              <a:cxnLst/>
              <a:rect r="r" b="b" t="t" l="l"/>
              <a:pathLst>
                <a:path h="333353" w="4001820">
                  <a:moveTo>
                    <a:pt x="25986" y="0"/>
                  </a:moveTo>
                  <a:lnTo>
                    <a:pt x="3975835" y="0"/>
                  </a:lnTo>
                  <a:cubicBezTo>
                    <a:pt x="3990186" y="0"/>
                    <a:pt x="4001820" y="11634"/>
                    <a:pt x="4001820" y="25986"/>
                  </a:cubicBezTo>
                  <a:lnTo>
                    <a:pt x="4001820" y="307367"/>
                  </a:lnTo>
                  <a:cubicBezTo>
                    <a:pt x="4001820" y="321718"/>
                    <a:pt x="3990186" y="333353"/>
                    <a:pt x="3975835" y="333353"/>
                  </a:cubicBezTo>
                  <a:lnTo>
                    <a:pt x="25986" y="333353"/>
                  </a:lnTo>
                  <a:cubicBezTo>
                    <a:pt x="19094" y="333353"/>
                    <a:pt x="12484" y="330615"/>
                    <a:pt x="7611" y="325742"/>
                  </a:cubicBezTo>
                  <a:cubicBezTo>
                    <a:pt x="2738" y="320868"/>
                    <a:pt x="0" y="314259"/>
                    <a:pt x="0" y="307367"/>
                  </a:cubicBezTo>
                  <a:lnTo>
                    <a:pt x="0" y="25986"/>
                  </a:lnTo>
                  <a:cubicBezTo>
                    <a:pt x="0" y="11634"/>
                    <a:pt x="11634" y="0"/>
                    <a:pt x="259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001820" cy="371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9662094" y="2894957"/>
            <a:ext cx="7413556" cy="723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FFFFFF"/>
                </a:solidFill>
                <a:latin typeface="Alegreya Sans"/>
                <a:ea typeface="Alegreya Sans"/>
                <a:cs typeface="Alegreya Sans"/>
                <a:sym typeface="Alegreya Sans"/>
              </a:rPr>
              <a:t> Kurikulum madrasah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48538" y="4047647"/>
            <a:ext cx="74135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 Profil Pelajar Pancasila &amp; pemulihan capaian belajar.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48538" y="5458128"/>
            <a:ext cx="74135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Projek Penguatan Profil Pelajar Pancasila (P5).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48538" y="6866701"/>
            <a:ext cx="74135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Teaching at the Right Level (TaRL) &amp; Project-Based Learning.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48538" y="8580785"/>
            <a:ext cx="7413556" cy="649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Alokasi JP per tahun; fokus materi esensial.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662094" y="4049554"/>
            <a:ext cx="74135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Penguatan keislaman + kebangsaan secara terpadu.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662094" y="5457784"/>
            <a:ext cx="74135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P5 + profil pelajar rahmatal lil alamin </a:t>
            </a:r>
          </a:p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(P</a:t>
            </a: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2RA)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129344" y="6866014"/>
            <a:ext cx="64790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Pembelajaran berbasis proyek + penguatan tradisi pesantren / kitab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129344" y="8274244"/>
            <a:ext cx="6479056" cy="1240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3372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Alokasi JP per tahun + otonomi muatan lokal keagamaan.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773020"/>
            <a:ext cx="13460644" cy="189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9"/>
              </a:lnSpc>
            </a:pPr>
            <a:r>
              <a:rPr lang="en-US" sz="7184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STRUKTUR MATA PELAJARAN KEAGAMAAN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955443"/>
            <a:ext cx="11203848" cy="1953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​Sekolah Umum (Kurikulum Merdeka):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​PAI sebagai satu mata pelajaran wajib yang terintegrasi.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​Mengintegrasikan nilai keagamaan langsung ke dalam aksi P5.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134547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2218" y="8518082"/>
            <a:ext cx="1447126" cy="740218"/>
          </a:xfrm>
          <a:custGeom>
            <a:avLst/>
            <a:gdLst/>
            <a:ahLst/>
            <a:cxnLst/>
            <a:rect r="r" b="b" t="t" l="l"/>
            <a:pathLst>
              <a:path h="740218" w="1447126">
                <a:moveTo>
                  <a:pt x="0" y="0"/>
                </a:moveTo>
                <a:lnTo>
                  <a:pt x="1447126" y="0"/>
                </a:lnTo>
                <a:lnTo>
                  <a:pt x="1447126" y="740218"/>
                </a:lnTo>
                <a:lnTo>
                  <a:pt x="0" y="740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5821878"/>
            <a:ext cx="12401044" cy="2587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Madrasah (KMA 347/2022):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​PAI diurai secara spesifik menjadi 5 mata pelajaran terpisah: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​Al-Qur'an Hadis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​Akidah Akhlak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58256" y="7089649"/>
            <a:ext cx="12401044" cy="1319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Sejarah Kebudayaan Islam (SKI)</a:t>
            </a:r>
          </a:p>
          <a:p>
            <a:pPr algn="l">
              <a:lnSpc>
                <a:spcPts val="5011"/>
              </a:lnSpc>
            </a:pPr>
            <a:r>
              <a:rPr lang="en-US" sz="3579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​Bahasa Arab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33" y="0"/>
            <a:ext cx="1725581" cy="1296342"/>
          </a:xfrm>
          <a:custGeom>
            <a:avLst/>
            <a:gdLst/>
            <a:ahLst/>
            <a:cxnLst/>
            <a:rect r="r" b="b" t="t" l="l"/>
            <a:pathLst>
              <a:path h="1296342" w="1725581">
                <a:moveTo>
                  <a:pt x="0" y="0"/>
                </a:moveTo>
                <a:lnTo>
                  <a:pt x="1725581" y="0"/>
                </a:lnTo>
                <a:lnTo>
                  <a:pt x="1725581" y="1296342"/>
                </a:lnTo>
                <a:lnTo>
                  <a:pt x="0" y="12963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562419" y="0"/>
            <a:ext cx="1725581" cy="1296342"/>
          </a:xfrm>
          <a:custGeom>
            <a:avLst/>
            <a:gdLst/>
            <a:ahLst/>
            <a:cxnLst/>
            <a:rect r="r" b="b" t="t" l="l"/>
            <a:pathLst>
              <a:path h="1296342" w="1725581">
                <a:moveTo>
                  <a:pt x="1725581" y="0"/>
                </a:moveTo>
                <a:lnTo>
                  <a:pt x="0" y="0"/>
                </a:lnTo>
                <a:lnTo>
                  <a:pt x="0" y="1296342"/>
                </a:lnTo>
                <a:lnTo>
                  <a:pt x="1725581" y="1296342"/>
                </a:lnTo>
                <a:lnTo>
                  <a:pt x="172558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64869" y="1179599"/>
            <a:ext cx="11758261" cy="1907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7"/>
              </a:lnSpc>
            </a:pPr>
            <a:r>
              <a:rPr lang="en-US" sz="7191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POSISI PAI DI SEKOLAH UMUM VS MADRASAH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733514" y="3617070"/>
            <a:ext cx="5878540" cy="4851073"/>
            <a:chOff x="0" y="0"/>
            <a:chExt cx="2051011" cy="16925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51011" cy="1692530"/>
            </a:xfrm>
            <a:custGeom>
              <a:avLst/>
              <a:gdLst/>
              <a:ahLst/>
              <a:cxnLst/>
              <a:rect r="r" b="b" t="t" l="l"/>
              <a:pathLst>
                <a:path h="1692530" w="2051011">
                  <a:moveTo>
                    <a:pt x="27657" y="0"/>
                  </a:moveTo>
                  <a:lnTo>
                    <a:pt x="2023354" y="0"/>
                  </a:lnTo>
                  <a:cubicBezTo>
                    <a:pt x="2038629" y="0"/>
                    <a:pt x="2051011" y="12382"/>
                    <a:pt x="2051011" y="27657"/>
                  </a:cubicBezTo>
                  <a:lnTo>
                    <a:pt x="2051011" y="1664873"/>
                  </a:lnTo>
                  <a:cubicBezTo>
                    <a:pt x="2051011" y="1672208"/>
                    <a:pt x="2048097" y="1679243"/>
                    <a:pt x="2042910" y="1684429"/>
                  </a:cubicBezTo>
                  <a:cubicBezTo>
                    <a:pt x="2037724" y="1689616"/>
                    <a:pt x="2030689" y="1692530"/>
                    <a:pt x="2023354" y="1692530"/>
                  </a:cubicBezTo>
                  <a:lnTo>
                    <a:pt x="27657" y="1692530"/>
                  </a:lnTo>
                  <a:cubicBezTo>
                    <a:pt x="12382" y="1692530"/>
                    <a:pt x="0" y="1680148"/>
                    <a:pt x="0" y="1664873"/>
                  </a:cubicBezTo>
                  <a:lnTo>
                    <a:pt x="0" y="27657"/>
                  </a:lnTo>
                  <a:cubicBezTo>
                    <a:pt x="0" y="20322"/>
                    <a:pt x="2914" y="13287"/>
                    <a:pt x="8100" y="8100"/>
                  </a:cubicBezTo>
                  <a:cubicBezTo>
                    <a:pt x="13287" y="2914"/>
                    <a:pt x="20322" y="0"/>
                    <a:pt x="27657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051011" cy="1721105"/>
            </a:xfrm>
            <a:prstGeom prst="rect">
              <a:avLst/>
            </a:prstGeom>
          </p:spPr>
          <p:txBody>
            <a:bodyPr anchor="ctr" rtlCol="false" tIns="66560" lIns="66560" bIns="66560" rIns="66560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832018" y="3617070"/>
            <a:ext cx="6642265" cy="4908162"/>
            <a:chOff x="0" y="0"/>
            <a:chExt cx="2317473" cy="17124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317473" cy="1712448"/>
            </a:xfrm>
            <a:custGeom>
              <a:avLst/>
              <a:gdLst/>
              <a:ahLst/>
              <a:cxnLst/>
              <a:rect r="r" b="b" t="t" l="l"/>
              <a:pathLst>
                <a:path h="1712448" w="2317473">
                  <a:moveTo>
                    <a:pt x="24477" y="0"/>
                  </a:moveTo>
                  <a:lnTo>
                    <a:pt x="2292997" y="0"/>
                  </a:lnTo>
                  <a:cubicBezTo>
                    <a:pt x="2306515" y="0"/>
                    <a:pt x="2317473" y="10959"/>
                    <a:pt x="2317473" y="24477"/>
                  </a:cubicBezTo>
                  <a:lnTo>
                    <a:pt x="2317473" y="1687971"/>
                  </a:lnTo>
                  <a:cubicBezTo>
                    <a:pt x="2317473" y="1701489"/>
                    <a:pt x="2306515" y="1712448"/>
                    <a:pt x="2292997" y="1712448"/>
                  </a:cubicBezTo>
                  <a:lnTo>
                    <a:pt x="24477" y="1712448"/>
                  </a:lnTo>
                  <a:cubicBezTo>
                    <a:pt x="10959" y="1712448"/>
                    <a:pt x="0" y="1701489"/>
                    <a:pt x="0" y="1687971"/>
                  </a:cubicBezTo>
                  <a:lnTo>
                    <a:pt x="0" y="24477"/>
                  </a:lnTo>
                  <a:cubicBezTo>
                    <a:pt x="0" y="10959"/>
                    <a:pt x="10959" y="0"/>
                    <a:pt x="24477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317473" cy="1741023"/>
            </a:xfrm>
            <a:prstGeom prst="rect">
              <a:avLst/>
            </a:prstGeom>
          </p:spPr>
          <p:txBody>
            <a:bodyPr anchor="ctr" rtlCol="false" tIns="66560" lIns="66560" bIns="66560" rIns="66560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834632" y="3917381"/>
            <a:ext cx="5676304" cy="4174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7"/>
              </a:lnSpc>
            </a:pPr>
            <a:r>
              <a:rPr lang="en-US" sz="3296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PAI di Sekolah Umum:</a:t>
            </a:r>
          </a:p>
          <a:p>
            <a:pPr algn="l" marL="711766" indent="-355883" lvl="1">
              <a:lnSpc>
                <a:spcPts val="4087"/>
              </a:lnSpc>
              <a:buFont typeface="Arial"/>
              <a:buChar char="•"/>
            </a:pPr>
            <a:r>
              <a:rPr lang="en-US" sz="3296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Fungsi: Integrasi character building &amp; penyelarasan nilai Pancasila.</a:t>
            </a:r>
          </a:p>
          <a:p>
            <a:pPr algn="l" marL="711766" indent="-355883" lvl="1">
              <a:lnSpc>
                <a:spcPts val="4087"/>
              </a:lnSpc>
              <a:buFont typeface="Arial"/>
              <a:buChar char="•"/>
            </a:pPr>
            <a:r>
              <a:rPr lang="en-US" sz="3296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Praktik: Ditransformasikan lewat aksi nyata P5 (gotong royong, kepedulian sosial, ekologi).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035737" y="3695035"/>
            <a:ext cx="6234826" cy="4618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3"/>
              </a:lnSpc>
            </a:pPr>
            <a:r>
              <a:rPr lang="en-US" sz="2938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PAI di Madrasah:</a:t>
            </a:r>
          </a:p>
          <a:p>
            <a:pPr algn="l" marL="634465" indent="-317232" lvl="1">
              <a:lnSpc>
                <a:spcPts val="3643"/>
              </a:lnSpc>
              <a:buFont typeface="Arial"/>
              <a:buChar char="•"/>
            </a:pPr>
            <a:r>
              <a:rPr lang="en-US" sz="2938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Fungsi: Inti (core) dari seluruh kurikulum madrasah.</a:t>
            </a:r>
          </a:p>
          <a:p>
            <a:pPr algn="l" marL="634465" indent="-317232" lvl="1">
              <a:lnSpc>
                <a:spcPts val="3643"/>
              </a:lnSpc>
              <a:buFont typeface="Arial"/>
              <a:buChar char="•"/>
            </a:pPr>
            <a:r>
              <a:rPr lang="en-US" sz="2938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Tujuan 1 (Tafaqquh Fiddin): Penguasaan ilmu agama mendalam &amp; terstruktur.</a:t>
            </a:r>
          </a:p>
          <a:p>
            <a:pPr algn="l" marL="634465" indent="-317232" lvl="1">
              <a:lnSpc>
                <a:spcPts val="3643"/>
              </a:lnSpc>
              <a:buFont typeface="Arial"/>
              <a:buChar char="•"/>
            </a:pPr>
            <a:r>
              <a:rPr lang="en-US" sz="2938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Tujuan 2 (Moderasi Beragama): Membentuk karakter tawasuth (tengah-tengah), toleran (tasamuh), dan inklusif.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80831" y="1143000"/>
            <a:ext cx="16060564" cy="1844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9"/>
              </a:lnSpc>
            </a:pPr>
            <a:r>
              <a:rPr lang="en-US" sz="6921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IMPLIKASI BAGI PENGEMBANGAN KURIKULUM PAI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24753" y="3105753"/>
            <a:ext cx="13891544" cy="5617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70"/>
              </a:lnSpc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1. ​Redesain Bahan Ajar Kontekstual:</a:t>
            </a:r>
          </a:p>
          <a:p>
            <a:pPr algn="l" marL="766468" indent="-383234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Bergeser dari tekstual/hafalan ke pemecahan masalah (problem solving).</a:t>
            </a:r>
          </a:p>
          <a:p>
            <a:pPr algn="l" marL="766468" indent="-383234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Membahas isu modern: Etika Digital, Kelestarian Lingkungan (Green Deen), &amp; Toleransi.</a:t>
            </a:r>
          </a:p>
          <a:p>
            <a:pPr algn="l">
              <a:lnSpc>
                <a:spcPts val="4970"/>
              </a:lnSpc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​2. Integrasi Harmonis P5 &amp; P2RA:</a:t>
            </a:r>
          </a:p>
          <a:p>
            <a:pPr algn="l" marL="766468" indent="-383234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Menggabungkan nilai kebangsaan dan keagamaan dalam proyek kolaboratif.</a:t>
            </a:r>
          </a:p>
          <a:p>
            <a:pPr algn="l" marL="766468" indent="-383234" lvl="1">
              <a:lnSpc>
                <a:spcPts val="4970"/>
              </a:lnSpc>
              <a:buFont typeface="Arial"/>
              <a:buChar char="•"/>
            </a:pPr>
            <a:r>
              <a:rPr lang="en-US" sz="3550">
                <a:solidFill>
                  <a:srgbClr val="467100"/>
                </a:solidFill>
                <a:latin typeface="Alegreya Sans"/>
                <a:ea typeface="Alegreya Sans"/>
                <a:cs typeface="Alegreya Sans"/>
                <a:sym typeface="Alegreya Sans"/>
              </a:rPr>
              <a:t>Menanamkan prinsip: "Soleh secara agama sekaligus bijak sebagai warga negara."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3124753" y="3239103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33" y="0"/>
            <a:ext cx="1672898" cy="1256764"/>
          </a:xfrm>
          <a:custGeom>
            <a:avLst/>
            <a:gdLst/>
            <a:ahLst/>
            <a:cxnLst/>
            <a:rect r="r" b="b" t="t" l="l"/>
            <a:pathLst>
              <a:path h="1256764" w="1672898">
                <a:moveTo>
                  <a:pt x="0" y="0"/>
                </a:moveTo>
                <a:lnTo>
                  <a:pt x="1672898" y="0"/>
                </a:lnTo>
                <a:lnTo>
                  <a:pt x="1672898" y="1256764"/>
                </a:lnTo>
                <a:lnTo>
                  <a:pt x="0" y="1256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152525"/>
            <a:ext cx="12393786" cy="189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9"/>
              </a:lnSpc>
            </a:pPr>
            <a:r>
              <a:rPr lang="en-US" sz="7184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IMPLIKASI METODOLOGI &amp; PEMBELAJARAN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34547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55943" y="8518082"/>
            <a:ext cx="1447126" cy="740218"/>
          </a:xfrm>
          <a:custGeom>
            <a:avLst/>
            <a:gdLst/>
            <a:ahLst/>
            <a:cxnLst/>
            <a:rect r="r" b="b" t="t" l="l"/>
            <a:pathLst>
              <a:path h="740218" w="1447126">
                <a:moveTo>
                  <a:pt x="0" y="0"/>
                </a:moveTo>
                <a:lnTo>
                  <a:pt x="1447126" y="0"/>
                </a:lnTo>
                <a:lnTo>
                  <a:pt x="1447126" y="740218"/>
                </a:lnTo>
                <a:lnTo>
                  <a:pt x="0" y="740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96362" y="3457005"/>
            <a:ext cx="13038185" cy="6363635"/>
            <a:chOff x="0" y="0"/>
            <a:chExt cx="3433925" cy="16760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33925" cy="1676019"/>
            </a:xfrm>
            <a:custGeom>
              <a:avLst/>
              <a:gdLst/>
              <a:ahLst/>
              <a:cxnLst/>
              <a:rect r="r" b="b" t="t" l="l"/>
              <a:pathLst>
                <a:path h="1676019" w="3433925">
                  <a:moveTo>
                    <a:pt x="30283" y="0"/>
                  </a:moveTo>
                  <a:lnTo>
                    <a:pt x="3403642" y="0"/>
                  </a:lnTo>
                  <a:cubicBezTo>
                    <a:pt x="3420367" y="0"/>
                    <a:pt x="3433925" y="13558"/>
                    <a:pt x="3433925" y="30283"/>
                  </a:cubicBezTo>
                  <a:lnTo>
                    <a:pt x="3433925" y="1645736"/>
                  </a:lnTo>
                  <a:cubicBezTo>
                    <a:pt x="3433925" y="1653768"/>
                    <a:pt x="3430735" y="1661470"/>
                    <a:pt x="3425056" y="1667149"/>
                  </a:cubicBezTo>
                  <a:cubicBezTo>
                    <a:pt x="3419376" y="1672829"/>
                    <a:pt x="3411674" y="1676019"/>
                    <a:pt x="3403642" y="1676019"/>
                  </a:cubicBezTo>
                  <a:lnTo>
                    <a:pt x="30283" y="1676019"/>
                  </a:lnTo>
                  <a:cubicBezTo>
                    <a:pt x="13558" y="1676019"/>
                    <a:pt x="0" y="1662461"/>
                    <a:pt x="0" y="1645736"/>
                  </a:cubicBezTo>
                  <a:lnTo>
                    <a:pt x="0" y="30283"/>
                  </a:lnTo>
                  <a:cubicBezTo>
                    <a:pt x="0" y="13558"/>
                    <a:pt x="13558" y="0"/>
                    <a:pt x="3028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433925" cy="1714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62463" y="3534302"/>
            <a:ext cx="12317043" cy="605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1. Inovasi &amp; Pembelajaran Terdiferensiasi (Differentiated Learning):</a:t>
            </a:r>
          </a:p>
          <a:p>
            <a:pPr algn="l" marL="820320" indent="-410160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Guru diberi keleluasaan merancang metode mengajar.</a:t>
            </a:r>
          </a:p>
          <a:p>
            <a:pPr algn="l" marL="820320" indent="-410160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Menyesuaikan gaya belajar, pemahaman awal, dan latar belakang siswa.</a:t>
            </a:r>
          </a:p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​2. Penguatan Moderasi Beragama:</a:t>
            </a:r>
          </a:p>
          <a:p>
            <a:pPr algn="l" marL="820320" indent="-410160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Mencegah paham radikal dan cara pandang yang kaku.</a:t>
            </a:r>
          </a:p>
          <a:p>
            <a:pPr algn="l" marL="820320" indent="-410160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Melatih siswa bersikap terbuka terhadap perbedaan (khilafiyah) dan merawat pluralitas.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33" y="0"/>
            <a:ext cx="1764393" cy="1325500"/>
          </a:xfrm>
          <a:custGeom>
            <a:avLst/>
            <a:gdLst/>
            <a:ahLst/>
            <a:cxnLst/>
            <a:rect r="r" b="b" t="t" l="l"/>
            <a:pathLst>
              <a:path h="1325500" w="1764393">
                <a:moveTo>
                  <a:pt x="0" y="0"/>
                </a:moveTo>
                <a:lnTo>
                  <a:pt x="1764393" y="0"/>
                </a:lnTo>
                <a:lnTo>
                  <a:pt x="1764393" y="1325500"/>
                </a:lnTo>
                <a:lnTo>
                  <a:pt x="0" y="132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516239" y="0"/>
            <a:ext cx="1771761" cy="1331035"/>
          </a:xfrm>
          <a:custGeom>
            <a:avLst/>
            <a:gdLst/>
            <a:ahLst/>
            <a:cxnLst/>
            <a:rect r="r" b="b" t="t" l="l"/>
            <a:pathLst>
              <a:path h="1331035" w="1771761">
                <a:moveTo>
                  <a:pt x="1771761" y="0"/>
                </a:moveTo>
                <a:lnTo>
                  <a:pt x="0" y="0"/>
                </a:lnTo>
                <a:lnTo>
                  <a:pt x="0" y="1331035"/>
                </a:lnTo>
                <a:lnTo>
                  <a:pt x="1771761" y="1331035"/>
                </a:lnTo>
                <a:lnTo>
                  <a:pt x="1771761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43034" y="1099811"/>
            <a:ext cx="9601138" cy="1006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4"/>
              </a:lnSpc>
            </a:pPr>
            <a:r>
              <a:rPr lang="en-US" sz="7470" b="true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Kesimpulan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565656" y="2161597"/>
            <a:ext cx="5025493" cy="2994777"/>
            <a:chOff x="0" y="0"/>
            <a:chExt cx="1960905" cy="11685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60905" cy="1168537"/>
            </a:xfrm>
            <a:custGeom>
              <a:avLst/>
              <a:gdLst/>
              <a:ahLst/>
              <a:cxnLst/>
              <a:rect r="r" b="b" t="t" l="l"/>
              <a:pathLst>
                <a:path h="1168537" w="1960905">
                  <a:moveTo>
                    <a:pt x="32351" y="0"/>
                  </a:moveTo>
                  <a:lnTo>
                    <a:pt x="1928554" y="0"/>
                  </a:lnTo>
                  <a:cubicBezTo>
                    <a:pt x="1937134" y="0"/>
                    <a:pt x="1945363" y="3408"/>
                    <a:pt x="1951430" y="9475"/>
                  </a:cubicBezTo>
                  <a:cubicBezTo>
                    <a:pt x="1957497" y="15542"/>
                    <a:pt x="1960905" y="23771"/>
                    <a:pt x="1960905" y="32351"/>
                  </a:cubicBezTo>
                  <a:lnTo>
                    <a:pt x="1960905" y="1136186"/>
                  </a:lnTo>
                  <a:cubicBezTo>
                    <a:pt x="1960905" y="1154053"/>
                    <a:pt x="1946421" y="1168537"/>
                    <a:pt x="1928554" y="1168537"/>
                  </a:cubicBezTo>
                  <a:lnTo>
                    <a:pt x="32351" y="1168537"/>
                  </a:lnTo>
                  <a:cubicBezTo>
                    <a:pt x="14484" y="1168537"/>
                    <a:pt x="0" y="1154053"/>
                    <a:pt x="0" y="1136186"/>
                  </a:cubicBezTo>
                  <a:lnTo>
                    <a:pt x="0" y="32351"/>
                  </a:lnTo>
                  <a:cubicBezTo>
                    <a:pt x="0" y="14484"/>
                    <a:pt x="14484" y="0"/>
                    <a:pt x="32351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960905" cy="1197112"/>
            </a:xfrm>
            <a:prstGeom prst="rect">
              <a:avLst/>
            </a:prstGeom>
          </p:spPr>
          <p:txBody>
            <a:bodyPr anchor="ctr" rtlCol="false" tIns="59516" lIns="59516" bIns="59516" rIns="59516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60881" y="2204247"/>
            <a:ext cx="4730268" cy="2852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7"/>
              </a:lnSpc>
            </a:pPr>
            <a:r>
              <a:rPr lang="en-US" sz="2578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Akar Sama, Identitas Berbeda: Kurikulum Merdeka &amp; Madrasah sama-sama fleksibel, namun Madrasah memperkuat identitas keislaman lewat P2RA &amp; spesifikasi mata pelajaran PAI.n isu-isu kontemporer.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-3402610" y="5553038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5"/>
                </a:lnTo>
                <a:lnTo>
                  <a:pt x="0" y="55178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591150" y="3658985"/>
            <a:ext cx="5025493" cy="2994777"/>
            <a:chOff x="0" y="0"/>
            <a:chExt cx="1960905" cy="11685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60905" cy="1168537"/>
            </a:xfrm>
            <a:custGeom>
              <a:avLst/>
              <a:gdLst/>
              <a:ahLst/>
              <a:cxnLst/>
              <a:rect r="r" b="b" t="t" l="l"/>
              <a:pathLst>
                <a:path h="1168537" w="1960905">
                  <a:moveTo>
                    <a:pt x="32351" y="0"/>
                  </a:moveTo>
                  <a:lnTo>
                    <a:pt x="1928554" y="0"/>
                  </a:lnTo>
                  <a:cubicBezTo>
                    <a:pt x="1937134" y="0"/>
                    <a:pt x="1945363" y="3408"/>
                    <a:pt x="1951430" y="9475"/>
                  </a:cubicBezTo>
                  <a:cubicBezTo>
                    <a:pt x="1957497" y="15542"/>
                    <a:pt x="1960905" y="23771"/>
                    <a:pt x="1960905" y="32351"/>
                  </a:cubicBezTo>
                  <a:lnTo>
                    <a:pt x="1960905" y="1136186"/>
                  </a:lnTo>
                  <a:cubicBezTo>
                    <a:pt x="1960905" y="1154053"/>
                    <a:pt x="1946421" y="1168537"/>
                    <a:pt x="1928554" y="1168537"/>
                  </a:cubicBezTo>
                  <a:lnTo>
                    <a:pt x="32351" y="1168537"/>
                  </a:lnTo>
                  <a:cubicBezTo>
                    <a:pt x="14484" y="1168537"/>
                    <a:pt x="0" y="1154053"/>
                    <a:pt x="0" y="1136186"/>
                  </a:cubicBezTo>
                  <a:lnTo>
                    <a:pt x="0" y="32351"/>
                  </a:lnTo>
                  <a:cubicBezTo>
                    <a:pt x="0" y="14484"/>
                    <a:pt x="14484" y="0"/>
                    <a:pt x="32351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960905" cy="1197112"/>
            </a:xfrm>
            <a:prstGeom prst="rect">
              <a:avLst/>
            </a:prstGeom>
          </p:spPr>
          <p:txBody>
            <a:bodyPr anchor="ctr" rtlCol="false" tIns="59516" lIns="59516" bIns="59516" rIns="59516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616643" y="5553038"/>
            <a:ext cx="5025493" cy="2994777"/>
            <a:chOff x="0" y="0"/>
            <a:chExt cx="1960905" cy="11685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60905" cy="1168537"/>
            </a:xfrm>
            <a:custGeom>
              <a:avLst/>
              <a:gdLst/>
              <a:ahLst/>
              <a:cxnLst/>
              <a:rect r="r" b="b" t="t" l="l"/>
              <a:pathLst>
                <a:path h="1168537" w="1960905">
                  <a:moveTo>
                    <a:pt x="32351" y="0"/>
                  </a:moveTo>
                  <a:lnTo>
                    <a:pt x="1928554" y="0"/>
                  </a:lnTo>
                  <a:cubicBezTo>
                    <a:pt x="1937134" y="0"/>
                    <a:pt x="1945363" y="3408"/>
                    <a:pt x="1951430" y="9475"/>
                  </a:cubicBezTo>
                  <a:cubicBezTo>
                    <a:pt x="1957497" y="15542"/>
                    <a:pt x="1960905" y="23771"/>
                    <a:pt x="1960905" y="32351"/>
                  </a:cubicBezTo>
                  <a:lnTo>
                    <a:pt x="1960905" y="1136186"/>
                  </a:lnTo>
                  <a:cubicBezTo>
                    <a:pt x="1960905" y="1154053"/>
                    <a:pt x="1946421" y="1168537"/>
                    <a:pt x="1928554" y="1168537"/>
                  </a:cubicBezTo>
                  <a:lnTo>
                    <a:pt x="32351" y="1168537"/>
                  </a:lnTo>
                  <a:cubicBezTo>
                    <a:pt x="14484" y="1168537"/>
                    <a:pt x="0" y="1154053"/>
                    <a:pt x="0" y="1136186"/>
                  </a:cubicBezTo>
                  <a:lnTo>
                    <a:pt x="0" y="32351"/>
                  </a:lnTo>
                  <a:cubicBezTo>
                    <a:pt x="0" y="14484"/>
                    <a:pt x="14484" y="0"/>
                    <a:pt x="32351" y="0"/>
                  </a:cubicBezTo>
                  <a:close/>
                </a:path>
              </a:pathLst>
            </a:custGeom>
            <a:solidFill>
              <a:srgbClr val="4E7F1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960905" cy="1197112"/>
            </a:xfrm>
            <a:prstGeom prst="rect">
              <a:avLst/>
            </a:prstGeom>
          </p:spPr>
          <p:txBody>
            <a:bodyPr anchor="ctr" rtlCol="false" tIns="59516" lIns="59516" bIns="59516" rIns="59516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5811487" y="3674710"/>
            <a:ext cx="4523837" cy="2735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1"/>
              </a:lnSpc>
            </a:pPr>
            <a:r>
              <a:rPr lang="en-US" sz="2864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Penguatan Peran PAI: PAI bertransformasi dari sekadar hafalan kognitif menjadi wadah pembentukan karakter, tafaqquh fiddin, dan moderasi beragama.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758717" y="5644673"/>
            <a:ext cx="4741346" cy="2735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1"/>
              </a:lnSpc>
            </a:pPr>
            <a:r>
              <a:rPr lang="en-US" sz="2864">
                <a:solidFill>
                  <a:srgbClr val="F7FFE9"/>
                </a:solidFill>
                <a:latin typeface="Alegreya Sans"/>
                <a:ea typeface="Alegreya Sans"/>
                <a:cs typeface="Alegreya Sans"/>
                <a:sym typeface="Alegreya Sans"/>
              </a:rPr>
              <a:t>Arah Masa Depan: Pengembangan PAI harus makin kontekstual, terdiferensiasi, dan mampu mengintegrasikan nilai-nilai agama dengan isu-isu kontemporer.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F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282283" y="5964753"/>
            <a:ext cx="22647747" cy="5517815"/>
          </a:xfrm>
          <a:custGeom>
            <a:avLst/>
            <a:gdLst/>
            <a:ahLst/>
            <a:cxnLst/>
            <a:rect r="r" b="b" t="t" l="l"/>
            <a:pathLst>
              <a:path h="5517815" w="22647747">
                <a:moveTo>
                  <a:pt x="0" y="0"/>
                </a:moveTo>
                <a:lnTo>
                  <a:pt x="22647747" y="0"/>
                </a:lnTo>
                <a:lnTo>
                  <a:pt x="22647747" y="5517814"/>
                </a:lnTo>
                <a:lnTo>
                  <a:pt x="0" y="55178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12419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173925" y="2671205"/>
            <a:ext cx="6249506" cy="6587095"/>
          </a:xfrm>
          <a:custGeom>
            <a:avLst/>
            <a:gdLst/>
            <a:ahLst/>
            <a:cxnLst/>
            <a:rect r="r" b="b" t="t" l="l"/>
            <a:pathLst>
              <a:path h="6587095" w="6249506">
                <a:moveTo>
                  <a:pt x="0" y="0"/>
                </a:moveTo>
                <a:lnTo>
                  <a:pt x="6249506" y="0"/>
                </a:lnTo>
                <a:lnTo>
                  <a:pt x="6249506" y="6587095"/>
                </a:lnTo>
                <a:lnTo>
                  <a:pt x="0" y="6587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375374" y="9258300"/>
            <a:ext cx="1554536" cy="746177"/>
          </a:xfrm>
          <a:custGeom>
            <a:avLst/>
            <a:gdLst/>
            <a:ahLst/>
            <a:cxnLst/>
            <a:rect r="r" b="b" t="t" l="l"/>
            <a:pathLst>
              <a:path h="746177" w="1554536">
                <a:moveTo>
                  <a:pt x="0" y="0"/>
                </a:moveTo>
                <a:lnTo>
                  <a:pt x="1554536" y="0"/>
                </a:lnTo>
                <a:lnTo>
                  <a:pt x="1554536" y="746177"/>
                </a:lnTo>
                <a:lnTo>
                  <a:pt x="0" y="7461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8438148"/>
            <a:ext cx="1554536" cy="746177"/>
          </a:xfrm>
          <a:custGeom>
            <a:avLst/>
            <a:gdLst/>
            <a:ahLst/>
            <a:cxnLst/>
            <a:rect r="r" b="b" t="t" l="l"/>
            <a:pathLst>
              <a:path h="746177" w="1554536">
                <a:moveTo>
                  <a:pt x="0" y="0"/>
                </a:moveTo>
                <a:lnTo>
                  <a:pt x="1554536" y="0"/>
                </a:lnTo>
                <a:lnTo>
                  <a:pt x="1554536" y="746178"/>
                </a:lnTo>
                <a:lnTo>
                  <a:pt x="0" y="7461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33" y="0"/>
            <a:ext cx="1710260" cy="1284833"/>
          </a:xfrm>
          <a:custGeom>
            <a:avLst/>
            <a:gdLst/>
            <a:ahLst/>
            <a:cxnLst/>
            <a:rect r="r" b="b" t="t" l="l"/>
            <a:pathLst>
              <a:path h="1284833" w="1710260">
                <a:moveTo>
                  <a:pt x="0" y="0"/>
                </a:moveTo>
                <a:lnTo>
                  <a:pt x="1710261" y="0"/>
                </a:lnTo>
                <a:lnTo>
                  <a:pt x="1710261" y="1284833"/>
                </a:lnTo>
                <a:lnTo>
                  <a:pt x="0" y="12848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6577740" y="0"/>
            <a:ext cx="1710260" cy="1284833"/>
          </a:xfrm>
          <a:custGeom>
            <a:avLst/>
            <a:gdLst/>
            <a:ahLst/>
            <a:cxnLst/>
            <a:rect r="r" b="b" t="t" l="l"/>
            <a:pathLst>
              <a:path h="1284833" w="1710260">
                <a:moveTo>
                  <a:pt x="1710260" y="0"/>
                </a:moveTo>
                <a:lnTo>
                  <a:pt x="0" y="0"/>
                </a:lnTo>
                <a:lnTo>
                  <a:pt x="0" y="1284833"/>
                </a:lnTo>
                <a:lnTo>
                  <a:pt x="1710260" y="1284833"/>
                </a:lnTo>
                <a:lnTo>
                  <a:pt x="171026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221717" y="8702550"/>
            <a:ext cx="930265" cy="963551"/>
          </a:xfrm>
          <a:custGeom>
            <a:avLst/>
            <a:gdLst/>
            <a:ahLst/>
            <a:cxnLst/>
            <a:rect r="r" b="b" t="t" l="l"/>
            <a:pathLst>
              <a:path h="963551" w="930265">
                <a:moveTo>
                  <a:pt x="0" y="0"/>
                </a:moveTo>
                <a:lnTo>
                  <a:pt x="930265" y="0"/>
                </a:lnTo>
                <a:lnTo>
                  <a:pt x="930265" y="963551"/>
                </a:lnTo>
                <a:lnTo>
                  <a:pt x="0" y="9635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17041" y="9258300"/>
            <a:ext cx="1447126" cy="740218"/>
          </a:xfrm>
          <a:custGeom>
            <a:avLst/>
            <a:gdLst/>
            <a:ahLst/>
            <a:cxnLst/>
            <a:rect r="r" b="b" t="t" l="l"/>
            <a:pathLst>
              <a:path h="740218" w="1447126">
                <a:moveTo>
                  <a:pt x="0" y="0"/>
                </a:moveTo>
                <a:lnTo>
                  <a:pt x="1447126" y="0"/>
                </a:lnTo>
                <a:lnTo>
                  <a:pt x="1447126" y="740218"/>
                </a:lnTo>
                <a:lnTo>
                  <a:pt x="0" y="740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725919" y="3176680"/>
            <a:ext cx="8836162" cy="2798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15"/>
              </a:lnSpc>
            </a:pPr>
            <a:r>
              <a:rPr lang="en-US" b="true" sz="10500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TERIMA</a:t>
            </a:r>
          </a:p>
          <a:p>
            <a:pPr algn="ctr">
              <a:lnSpc>
                <a:spcPts val="10815"/>
              </a:lnSpc>
            </a:pPr>
            <a:r>
              <a:rPr lang="en-US" b="true" sz="10500">
                <a:solidFill>
                  <a:srgbClr val="4671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DAHWkV16EJU</dc:identifier>
  <dcterms:modified xsi:type="dcterms:W3CDTF">2011-08-01T06:04:30Z</dcterms:modified>
  <cp:revision>1</cp:revision>
  <dc:title>Hijau Ilustrasi Modern Sederhana Rangkuman Kurikulum Merdeka Presentasi Pendidikan</dc:title>
</cp:coreProperties>
</file>