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embeddedFontLst>
    <p:embeddedFont>
      <p:font typeface="DM Sans"/>
      <p:regular r:id="rId201314"/>
    </p:embeddedFont>
    <p:embeddedFont>
      <p:font typeface="DM Sans Bold"/>
      <p:regular r:id="rId201315"/>
    </p:embeddedFont>
    <p:embeddedFont>
      <p:font typeface="PT Serif Bold"/>
      <p:regular r:id="rId201316"/>
    </p:embeddedFont>
    <p:embeddedFont>
      <p:font typeface="PT Serif"/>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AFA"/>
          </a:solidFill>
          <a:ln/>
        </p:spPr>
      </p:sp>
      <p:sp>
        <p:nvSpPr>
          <p:cNvPr id="3" name="Shape 1"/>
          <p:cNvSpPr/>
          <p:nvPr/>
        </p:nvSpPr>
        <p:spPr>
          <a:xfrm>
            <a:off x="0" y="0"/>
            <a:ext cx="12191695" cy="68580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slideLayout" Target="../slideLayouts/slideLayout2.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image" Target="../media/image-8-3.jpeg"/><Relationship Id="rId4" Type="http://schemas.openxmlformats.org/officeDocument/2006/relationships/slideLayout" Target="../slideLayouts/slideLayout2.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jpeg"/><Relationship Id="rId3" Type="http://schemas.openxmlformats.org/officeDocument/2006/relationships/image" Target="../media/image-9-3.jpeg"/><Relationship Id="rId4" Type="http://schemas.openxmlformats.org/officeDocument/2006/relationships/slideLayout" Target="../slideLayouts/slideLayout2.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822549"/>
            <a:ext cx="6296860" cy="2170906"/>
          </a:xfrm>
          <a:prstGeom prst="rect">
            <a:avLst/>
          </a:prstGeom>
          <a:noFill/>
          <a:ln/>
        </p:spPr>
        <p:txBody>
          <a:bodyPr wrap="square" lIns="0" tIns="0" rIns="0" bIns="0" rtlCol="0" anchor="t">
            <a:normAutofit/>
          </a:bodyPr>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Analisis Tahapan &amp; Karakteristik Peserta Didik Berdasarkan Usia dan Aspek Perkembangan</a:t>
            </a:r>
            <a:endParaRPr lang="en-US" sz="3400" dirty="0"/>
          </a:p>
        </p:txBody>
      </p:sp>
      <p:sp>
        <p:nvSpPr>
          <p:cNvPr id="4" name="Text 1"/>
          <p:cNvSpPr/>
          <p:nvPr/>
        </p:nvSpPr>
        <p:spPr>
          <a:xfrm>
            <a:off x="5233360" y="4241502"/>
            <a:ext cx="6296860"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Makalah ini disusun untuk memenuhi tugas mata kuliah Psikologi Pendidikan Islam. Penulis: Muhammad Amirul Mukminin — Program Studi Pendidikan Agama Islam, UIN Sunan Ampel Surabaya (2026). Dosen pengampu: Dr. H. Syaifuddin, M.Pd.I.</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1624509"/>
            <a:ext cx="6296860" cy="542727"/>
          </a:xfrm>
          <a:prstGeom prst="rect">
            <a:avLst/>
          </a:prstGeom>
          <a:noFill/>
          <a:ln/>
        </p:spPr>
        <p:txBody>
          <a:bodyPr wrap="none" lIns="0" tIns="0" rIns="0" bIns="0" rtlCol="0" anchor="t"/>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Kesimpulan &amp; Rekomendasi</a:t>
            </a:r>
            <a:endParaRPr lang="en-US" sz="3400" dirty="0"/>
          </a:p>
        </p:txBody>
      </p:sp>
      <p:sp>
        <p:nvSpPr>
          <p:cNvPr id="4" name="Shape 1"/>
          <p:cNvSpPr/>
          <p:nvPr/>
        </p:nvSpPr>
        <p:spPr>
          <a:xfrm>
            <a:off x="661475" y="2415282"/>
            <a:ext cx="3065783" cy="2818110"/>
          </a:xfrm>
          <a:prstGeom prst="roundRect">
            <a:avLst>
              <a:gd name="adj" fmla="val 880"/>
            </a:avLst>
          </a:prstGeom>
          <a:solidFill>
            <a:srgbClr val="F2EEEE"/>
          </a:solidFill>
          <a:ln/>
        </p:spPr>
      </p:sp>
      <p:sp>
        <p:nvSpPr>
          <p:cNvPr id="5" name="Text 2"/>
          <p:cNvSpPr/>
          <p:nvPr/>
        </p:nvSpPr>
        <p:spPr>
          <a:xfrm>
            <a:off x="826769" y="2580580"/>
            <a:ext cx="2735194"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Kesimpulan</a:t>
            </a:r>
            <a:endParaRPr lang="en-US" sz="1700" dirty="0"/>
          </a:p>
        </p:txBody>
      </p:sp>
      <p:sp>
        <p:nvSpPr>
          <p:cNvPr id="6" name="Text 3"/>
          <p:cNvSpPr/>
          <p:nvPr/>
        </p:nvSpPr>
        <p:spPr>
          <a:xfrm>
            <a:off x="826769" y="2951162"/>
            <a:ext cx="2735194" cy="2116931"/>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Perkembangan peserta didik bersifat bertahap dan multidimensional; pendidikan efektif menyesuaikan metode dan materi dengan karakteristik usia serta mengintegrasikan nilai Islam untuk membentuk akhlak dan identitas.</a:t>
            </a:r>
            <a:endParaRPr lang="en-US" sz="1300" dirty="0"/>
          </a:p>
        </p:txBody>
      </p:sp>
      <p:sp>
        <p:nvSpPr>
          <p:cNvPr id="7" name="Shape 4"/>
          <p:cNvSpPr/>
          <p:nvPr/>
        </p:nvSpPr>
        <p:spPr>
          <a:xfrm>
            <a:off x="3892552" y="2415282"/>
            <a:ext cx="3065783" cy="2818110"/>
          </a:xfrm>
          <a:prstGeom prst="roundRect">
            <a:avLst>
              <a:gd name="adj" fmla="val 880"/>
            </a:avLst>
          </a:prstGeom>
          <a:solidFill>
            <a:srgbClr val="F2EEEE"/>
          </a:solidFill>
          <a:ln/>
        </p:spPr>
      </p:sp>
      <p:sp>
        <p:nvSpPr>
          <p:cNvPr id="8" name="Text 5"/>
          <p:cNvSpPr/>
          <p:nvPr/>
        </p:nvSpPr>
        <p:spPr>
          <a:xfrm>
            <a:off x="4057846" y="2580580"/>
            <a:ext cx="2735194"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Rekomendasi</a:t>
            </a:r>
            <a:endParaRPr lang="en-US" sz="1700" dirty="0"/>
          </a:p>
        </p:txBody>
      </p:sp>
      <p:sp>
        <p:nvSpPr>
          <p:cNvPr id="9" name="Text 6"/>
          <p:cNvSpPr/>
          <p:nvPr/>
        </p:nvSpPr>
        <p:spPr>
          <a:xfrm>
            <a:off x="4057846" y="2951162"/>
            <a:ext cx="2735194" cy="185231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Guru/pendidik: pelajari tahapan perkembangan, terapkan metode sesuai usia, tekanankan pembiasaan nilai agama, dan berikan ruang bagi diskusi serta pengalaman praktis sesuai tahap perkembangan.</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968401"/>
            <a:ext cx="6296860" cy="1085453"/>
          </a:xfrm>
          <a:prstGeom prst="rect">
            <a:avLst/>
          </a:prstGeom>
          <a:noFill/>
          <a:ln/>
        </p:spPr>
        <p:txBody>
          <a:bodyPr wrap="square" lIns="0" tIns="0" rIns="0" bIns="0" rtlCol="0" anchor="t">
            <a:normAutofit/>
          </a:bodyPr>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Kata Pengantar &amp; Tujuan Penulisan</a:t>
            </a:r>
            <a:endParaRPr lang="en-US" sz="3400" dirty="0"/>
          </a:p>
        </p:txBody>
      </p:sp>
      <p:sp>
        <p:nvSpPr>
          <p:cNvPr id="4" name="Text 1"/>
          <p:cNvSpPr/>
          <p:nvPr/>
        </p:nvSpPr>
        <p:spPr>
          <a:xfrm>
            <a:off x="5233360" y="3301901"/>
            <a:ext cx="6296860"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Alhamdulillāh, makalah ini bertujuan memahami tahapan dan karakteristik peserta didik berdasarkan usia serta aspek perkembangannya dalam perspektif Pendidikan Islam. Penulis berharap kritik dan saran demi perbaikan. Tujuan khusus: mendefinisikan peserta didik dan perkembangannya; menguraikan tahapan usia; menjabarkan karakteristik tiap tahap; menguraikan aspek perkembangan; serta menganalisisnya dari perspektif Pendidikan Islam.</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697038"/>
            <a:ext cx="6296860" cy="1628180"/>
          </a:xfrm>
          <a:prstGeom prst="rect">
            <a:avLst/>
          </a:prstGeom>
          <a:noFill/>
          <a:ln/>
        </p:spPr>
        <p:txBody>
          <a:bodyPr wrap="square" lIns="0" tIns="0" rIns="0" bIns="0" rtlCol="0" anchor="t">
            <a:normAutofit/>
          </a:bodyPr>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Pendahuluan — Mengapa Memahami Perkembangan Penting?</a:t>
            </a:r>
            <a:endParaRPr lang="en-US" sz="3400" dirty="0"/>
          </a:p>
        </p:txBody>
      </p:sp>
      <p:sp>
        <p:nvSpPr>
          <p:cNvPr id="4" name="Text 1"/>
          <p:cNvSpPr/>
          <p:nvPr/>
        </p:nvSpPr>
        <p:spPr>
          <a:xfrm>
            <a:off x="5233360" y="3573264"/>
            <a:ext cx="6296860"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Peserta didik adalah pusat proses pendidikan; keberhasilan pembelajaran tergantung pada penyesuaian materi dan metode dengan karakteristik perkembangan mereka. Perbedaan usia memengaruhi kemampuan berpikir, bahasa, interaksi sosial, pengendalian emosi, dan pemahaman nilai agama. Oleh karena itu, pendidik wajib memahami tahapan perkembangan agar pembelajaran relevan dan efektif.</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1564779"/>
            <a:ext cx="6296860" cy="1085453"/>
          </a:xfrm>
          <a:prstGeom prst="rect">
            <a:avLst/>
          </a:prstGeom>
          <a:noFill/>
          <a:ln/>
        </p:spPr>
        <p:txBody>
          <a:bodyPr wrap="square" lIns="0" tIns="0" rIns="0" bIns="0" rtlCol="0" anchor="t">
            <a:normAutofit/>
          </a:bodyPr>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Definisi: Peserta Didik &amp; Perkembangannya</a:t>
            </a:r>
            <a:endParaRPr lang="en-US" sz="3400" dirty="0"/>
          </a:p>
        </p:txBody>
      </p:sp>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475" y="2898279"/>
            <a:ext cx="413434" cy="413445"/>
          </a:xfrm>
          <a:prstGeom prst="rect">
            <a:avLst/>
          </a:prstGeom>
        </p:spPr>
      </p:pic>
      <p:sp>
        <p:nvSpPr>
          <p:cNvPr id="5" name="Text 1"/>
          <p:cNvSpPr/>
          <p:nvPr/>
        </p:nvSpPr>
        <p:spPr>
          <a:xfrm>
            <a:off x="1281577" y="2898279"/>
            <a:ext cx="5676758"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Peserta Didik</a:t>
            </a:r>
            <a:endParaRPr lang="en-US" sz="1700" dirty="0"/>
          </a:p>
        </p:txBody>
      </p:sp>
      <p:sp>
        <p:nvSpPr>
          <p:cNvPr id="6" name="Text 2"/>
          <p:cNvSpPr/>
          <p:nvPr/>
        </p:nvSpPr>
        <p:spPr>
          <a:xfrm>
            <a:off x="1281577" y="3268861"/>
            <a:ext cx="567675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Individu dalam proses pertumbuhan yang memiliki potensi dan kebutuhan berbeda; dalam pendidikan Islam dipandang menyeluruh—biologis, psikologis, dan spiritual.</a:t>
            </a:r>
            <a:endParaRPr lang="en-US" sz="130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4393406"/>
            <a:ext cx="413434" cy="413445"/>
          </a:xfrm>
          <a:prstGeom prst="rect">
            <a:avLst/>
          </a:prstGeom>
        </p:spPr>
      </p:pic>
      <p:sp>
        <p:nvSpPr>
          <p:cNvPr id="8" name="Text 3"/>
          <p:cNvSpPr/>
          <p:nvPr/>
        </p:nvSpPr>
        <p:spPr>
          <a:xfrm>
            <a:off x="1281577" y="4393406"/>
            <a:ext cx="5676758"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Perkembangan</a:t>
            </a:r>
            <a:endParaRPr lang="en-US" sz="1700" dirty="0"/>
          </a:p>
        </p:txBody>
      </p:sp>
      <p:sp>
        <p:nvSpPr>
          <p:cNvPr id="9" name="Text 4"/>
          <p:cNvSpPr/>
          <p:nvPr/>
        </p:nvSpPr>
        <p:spPr>
          <a:xfrm>
            <a:off x="1281577" y="4763988"/>
            <a:ext cx="567675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Perubahan bertahap pada aspek fisik, kognitif, bahasa, sosial, emosional, moral, dan spiritual yang dipengaruhi pengalaman dan lingkungan.</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1411188"/>
            <a:ext cx="10868745" cy="542727"/>
          </a:xfrm>
          <a:prstGeom prst="rect">
            <a:avLst/>
          </a:prstGeom>
          <a:noFill/>
          <a:ln/>
        </p:spPr>
        <p:txBody>
          <a:bodyPr wrap="none" lIns="0" tIns="0" rIns="0" bIns="0" rtlCol="0" anchor="t"/>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Empat Tahapan Perkembangan Berdasarkan Usia</a:t>
            </a:r>
            <a:endParaRPr lang="en-US" sz="3400" dirty="0"/>
          </a:p>
        </p:txBody>
      </p:sp>
      <p:sp>
        <p:nvSpPr>
          <p:cNvPr id="3" name="Shape 1"/>
          <p:cNvSpPr/>
          <p:nvPr/>
        </p:nvSpPr>
        <p:spPr>
          <a:xfrm>
            <a:off x="661475" y="2284611"/>
            <a:ext cx="3512653" cy="2031008"/>
          </a:xfrm>
          <a:prstGeom prst="roundRect">
            <a:avLst>
              <a:gd name="adj" fmla="val 1221"/>
            </a:avLst>
          </a:prstGeom>
          <a:solidFill>
            <a:srgbClr val="F2EEEE"/>
          </a:solidFill>
          <a:ln/>
        </p:spPr>
      </p:sp>
      <p:sp>
        <p:nvSpPr>
          <p:cNvPr id="4" name="Text 2"/>
          <p:cNvSpPr/>
          <p:nvPr/>
        </p:nvSpPr>
        <p:spPr>
          <a:xfrm>
            <a:off x="826769" y="2449909"/>
            <a:ext cx="3182064"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Masa Bayi &amp; Batita (0–2 th)</a:t>
            </a:r>
            <a:endParaRPr lang="en-US" sz="1700" dirty="0"/>
          </a:p>
        </p:txBody>
      </p:sp>
      <p:sp>
        <p:nvSpPr>
          <p:cNvPr id="5" name="Text 3"/>
          <p:cNvSpPr/>
          <p:nvPr/>
        </p:nvSpPr>
        <p:spPr>
          <a:xfrm>
            <a:off x="826769" y="2820491"/>
            <a:ext cx="3182064"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Perkembangan motorik awal, bahasa pra-verbal, keterikatan pada pengasuh; pendidikan berbasis pengasuhan dan stimulasi.</a:t>
            </a:r>
            <a:endParaRPr lang="en-US" sz="1300" dirty="0"/>
          </a:p>
        </p:txBody>
      </p:sp>
      <p:sp>
        <p:nvSpPr>
          <p:cNvPr id="6" name="Shape 4"/>
          <p:cNvSpPr/>
          <p:nvPr/>
        </p:nvSpPr>
        <p:spPr>
          <a:xfrm>
            <a:off x="4339422" y="2284611"/>
            <a:ext cx="3512752" cy="2031008"/>
          </a:xfrm>
          <a:prstGeom prst="roundRect">
            <a:avLst>
              <a:gd name="adj" fmla="val 1221"/>
            </a:avLst>
          </a:prstGeom>
          <a:solidFill>
            <a:srgbClr val="F2EEEE"/>
          </a:solidFill>
          <a:ln/>
        </p:spPr>
      </p:sp>
      <p:sp>
        <p:nvSpPr>
          <p:cNvPr id="7" name="Text 5"/>
          <p:cNvSpPr/>
          <p:nvPr/>
        </p:nvSpPr>
        <p:spPr>
          <a:xfrm>
            <a:off x="4504716" y="2449909"/>
            <a:ext cx="3182163"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Kanak-Kanak Awal (2–6 th)</a:t>
            </a:r>
            <a:endParaRPr lang="en-US" sz="1700" dirty="0"/>
          </a:p>
        </p:txBody>
      </p:sp>
      <p:sp>
        <p:nvSpPr>
          <p:cNvPr id="8" name="Text 6"/>
          <p:cNvSpPr/>
          <p:nvPr/>
        </p:nvSpPr>
        <p:spPr>
          <a:xfrm>
            <a:off x="4504716" y="2820491"/>
            <a:ext cx="3182163"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Perkembangan bahasa, inisiatif, kemandirian awal, permainan eksploratif; butuh arahan dan batasan jelas.</a:t>
            </a:r>
            <a:endParaRPr lang="en-US" sz="1300" dirty="0"/>
          </a:p>
        </p:txBody>
      </p:sp>
      <p:sp>
        <p:nvSpPr>
          <p:cNvPr id="9" name="Shape 7"/>
          <p:cNvSpPr/>
          <p:nvPr/>
        </p:nvSpPr>
        <p:spPr>
          <a:xfrm>
            <a:off x="8017468" y="2284611"/>
            <a:ext cx="3512653" cy="2031008"/>
          </a:xfrm>
          <a:prstGeom prst="roundRect">
            <a:avLst>
              <a:gd name="adj" fmla="val 1221"/>
            </a:avLst>
          </a:prstGeom>
          <a:solidFill>
            <a:srgbClr val="F2EEEE"/>
          </a:solidFill>
          <a:ln/>
        </p:spPr>
      </p:sp>
      <p:sp>
        <p:nvSpPr>
          <p:cNvPr id="10" name="Text 8"/>
          <p:cNvSpPr/>
          <p:nvPr/>
        </p:nvSpPr>
        <p:spPr>
          <a:xfrm>
            <a:off x="8182762" y="2449909"/>
            <a:ext cx="3182064" cy="542727"/>
          </a:xfrm>
          <a:prstGeom prst="rect">
            <a:avLst/>
          </a:prstGeom>
          <a:noFill/>
          <a:ln/>
        </p:spPr>
        <p:txBody>
          <a:bodyPr wrap="square" lIns="0" tIns="0" rIns="0" bIns="0" rtlCol="0" anchor="t">
            <a:normAutofit/>
          </a:bodyPr>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Kanak-Kanak Pertengahan &amp; Akhir (6–awal pubertas)</a:t>
            </a:r>
            <a:endParaRPr lang="en-US" sz="1700" dirty="0"/>
          </a:p>
        </p:txBody>
      </p:sp>
      <p:sp>
        <p:nvSpPr>
          <p:cNvPr id="11" name="Text 9"/>
          <p:cNvSpPr/>
          <p:nvPr/>
        </p:nvSpPr>
        <p:spPr>
          <a:xfrm>
            <a:off x="8182762" y="3091855"/>
            <a:ext cx="3182064"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Masuk sekolah, kemampuan akademik meningkat, interaksi teman sebaya penting, pembentukan konsep diri melalui pengalaman.</a:t>
            </a:r>
            <a:endParaRPr lang="en-US" sz="1300" dirty="0"/>
          </a:p>
        </p:txBody>
      </p:sp>
      <p:sp>
        <p:nvSpPr>
          <p:cNvPr id="12" name="Shape 10"/>
          <p:cNvSpPr/>
          <p:nvPr/>
        </p:nvSpPr>
        <p:spPr>
          <a:xfrm>
            <a:off x="661475" y="4480917"/>
            <a:ext cx="10868646" cy="965795"/>
          </a:xfrm>
          <a:prstGeom prst="roundRect">
            <a:avLst>
              <a:gd name="adj" fmla="val 2569"/>
            </a:avLst>
          </a:prstGeom>
          <a:solidFill>
            <a:srgbClr val="F2EEEE"/>
          </a:solidFill>
          <a:ln/>
        </p:spPr>
      </p:sp>
      <p:sp>
        <p:nvSpPr>
          <p:cNvPr id="13" name="Text 11"/>
          <p:cNvSpPr/>
          <p:nvPr/>
        </p:nvSpPr>
        <p:spPr>
          <a:xfrm>
            <a:off x="826769" y="4646216"/>
            <a:ext cx="10538057"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Masa Remaja (pubertas–~18 th)</a:t>
            </a:r>
            <a:endParaRPr lang="en-US" sz="1700" dirty="0"/>
          </a:p>
        </p:txBody>
      </p:sp>
      <p:sp>
        <p:nvSpPr>
          <p:cNvPr id="14" name="Text 12"/>
          <p:cNvSpPr/>
          <p:nvPr/>
        </p:nvSpPr>
        <p:spPr>
          <a:xfrm>
            <a:off x="826769" y="5016798"/>
            <a:ext cx="10538057" cy="264616"/>
          </a:xfrm>
          <a:prstGeom prst="rect">
            <a:avLst/>
          </a:prstGeom>
          <a:noFill/>
          <a:ln/>
        </p:spPr>
        <p:txBody>
          <a:bodyPr wrap="none" lIns="0" tIns="0" rIns="0" bIns="0" rtlCol="0" anchor="t"/>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Perubahan fisik &amp; kognitif besar, kemampuan abstrak, pencarian identitas, kebutuhan kemandirian dan dukungan nilai agama.</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454819"/>
            <a:ext cx="10868745" cy="271363"/>
          </a:xfrm>
          <a:prstGeom prst="rect">
            <a:avLst/>
          </a:prstGeom>
          <a:noFill/>
          <a:ln/>
        </p:spPr>
        <p:txBody>
          <a:bodyPr wrap="none" lIns="0" tIns="0" rIns="0" bIns="0" rtlCol="0" anchor="t"/>
          <a:lstStyle/>
          <a:p>
            <a:pPr algn="l" indent="0" marL="0">
              <a:lnSpc>
                <a:spcPct val="104000"/>
              </a:lnSpc>
              <a:buNone/>
            </a:pPr>
            <a:r>
              <a:rPr lang="en-US" sz="1700" dirty="0">
                <a:solidFill>
                  <a:srgbClr val="020202"/>
                </a:solidFill>
                <a:latin typeface="PT Serif" pitchFamily="34" charset="0"/>
                <a:ea typeface="PT Serif" pitchFamily="34" charset="-122"/>
                <a:cs typeface="PT Serif" pitchFamily="34" charset="-120"/>
              </a:rPr>
              <a:t>Karakteristik Tiap Tahap — Ringkasan Praktis</a:t>
            </a:r>
            <a:endParaRPr lang="en-US" sz="1700" dirty="0"/>
          </a:p>
        </p:txBody>
      </p:sp>
      <p:sp>
        <p:nvSpPr>
          <p:cNvPr id="3" name="Text 1"/>
          <p:cNvSpPr/>
          <p:nvPr/>
        </p:nvSpPr>
        <p:spPr>
          <a:xfrm>
            <a:off x="661475" y="829469"/>
            <a:ext cx="5333569" cy="135632"/>
          </a:xfrm>
          <a:prstGeom prst="rect">
            <a:avLst/>
          </a:prstGeom>
          <a:noFill/>
          <a:ln/>
        </p:spPr>
        <p:txBody>
          <a:bodyPr wrap="none" lIns="0" tIns="0" rIns="0" bIns="0" rtlCol="0" anchor="t"/>
          <a:lstStyle/>
          <a:p>
            <a:pPr algn="l" indent="0" marL="0">
              <a:lnSpc>
                <a:spcPct val="104000"/>
              </a:lnSpc>
              <a:buNone/>
            </a:pPr>
            <a:r>
              <a:rPr lang="en-US" sz="850" dirty="0">
                <a:solidFill>
                  <a:srgbClr val="020202"/>
                </a:solidFill>
                <a:latin typeface="PT Serif" pitchFamily="34" charset="0"/>
                <a:ea typeface="PT Serif" pitchFamily="34" charset="-122"/>
                <a:cs typeface="PT Serif" pitchFamily="34" charset="-120"/>
              </a:rPr>
              <a:t>Awal: Bayi &amp; Batita</a:t>
            </a:r>
            <a:endParaRPr lang="en-US" sz="850" dirty="0"/>
          </a:p>
        </p:txBody>
      </p:sp>
      <p:sp>
        <p:nvSpPr>
          <p:cNvPr id="4" name="Text 2"/>
          <p:cNvSpPr/>
          <p:nvPr/>
        </p:nvSpPr>
        <p:spPr>
          <a:xfrm>
            <a:off x="661475" y="1006376"/>
            <a:ext cx="5943154" cy="99120"/>
          </a:xfrm>
          <a:prstGeom prst="rect">
            <a:avLst/>
          </a:prstGeom>
          <a:noFill/>
          <a:ln/>
        </p:spPr>
        <p:txBody>
          <a:bodyPr wrap="none" lIns="0" tIns="0" rIns="0" bIns="0" rtlCol="0" anchor="t"/>
          <a:lstStyle/>
          <a:p>
            <a:pPr algn="l" indent="0" marL="0">
              <a:lnSpc>
                <a:spcPct val="100000"/>
              </a:lnSpc>
              <a:buNone/>
            </a:pPr>
            <a:r>
              <a:rPr lang="en-US" sz="650" dirty="0">
                <a:solidFill>
                  <a:srgbClr val="383838"/>
                </a:solidFill>
                <a:latin typeface="DM Sans" pitchFamily="34" charset="0"/>
                <a:ea typeface="DM Sans" pitchFamily="34" charset="-122"/>
                <a:cs typeface="DM Sans" pitchFamily="34" charset="-120"/>
              </a:rPr>
              <a:t>Kesadaran diri dan lingkungan berkembang; temperamen muncul; pendidikan melalui keteladanan dan stimulasi sensori.</a:t>
            </a:r>
            <a:endParaRPr lang="en-US" sz="650" dirty="0"/>
          </a:p>
        </p:txBody>
      </p:sp>
      <p:pic>
        <p:nvPicPr>
          <p:cNvPr id="5" name="Image 0" descr="preencoded.png">    </p:cNvPr>
          <p:cNvPicPr>
            <a:picLocks noChangeAspect="1"/>
          </p:cNvPicPr>
          <p:nvPr/>
        </p:nvPicPr>
        <p:blipFill>
          <a:blip r:embed="rId1"/>
          <a:stretch>
            <a:fillRect/>
          </a:stretch>
        </p:blipFill>
        <p:spPr>
          <a:xfrm>
            <a:off x="661475" y="1151930"/>
            <a:ext cx="5333569" cy="5333702"/>
          </a:xfrm>
          <a:prstGeom prst="rect">
            <a:avLst/>
          </a:prstGeom>
        </p:spPr>
      </p:pic>
      <p:sp>
        <p:nvSpPr>
          <p:cNvPr id="6" name="Text 3"/>
          <p:cNvSpPr/>
          <p:nvPr/>
        </p:nvSpPr>
        <p:spPr>
          <a:xfrm>
            <a:off x="6203001" y="829469"/>
            <a:ext cx="5333569" cy="135632"/>
          </a:xfrm>
          <a:prstGeom prst="rect">
            <a:avLst/>
          </a:prstGeom>
          <a:noFill/>
          <a:ln/>
        </p:spPr>
        <p:txBody>
          <a:bodyPr wrap="none" lIns="0" tIns="0" rIns="0" bIns="0" rtlCol="0" anchor="t"/>
          <a:lstStyle/>
          <a:p>
            <a:pPr algn="l" indent="0" marL="0">
              <a:lnSpc>
                <a:spcPct val="104000"/>
              </a:lnSpc>
              <a:buNone/>
            </a:pPr>
            <a:r>
              <a:rPr lang="en-US" sz="850" dirty="0">
                <a:solidFill>
                  <a:srgbClr val="020202"/>
                </a:solidFill>
                <a:latin typeface="PT Serif" pitchFamily="34" charset="0"/>
                <a:ea typeface="PT Serif" pitchFamily="34" charset="-122"/>
                <a:cs typeface="PT Serif" pitchFamily="34" charset="-120"/>
              </a:rPr>
              <a:t>Remaja &amp; Sekolah</a:t>
            </a:r>
            <a:endParaRPr lang="en-US" sz="850" dirty="0"/>
          </a:p>
        </p:txBody>
      </p:sp>
      <p:sp>
        <p:nvSpPr>
          <p:cNvPr id="7" name="Text 4"/>
          <p:cNvSpPr/>
          <p:nvPr/>
        </p:nvSpPr>
        <p:spPr>
          <a:xfrm>
            <a:off x="6203001" y="1006376"/>
            <a:ext cx="5333569" cy="198239"/>
          </a:xfrm>
          <a:prstGeom prst="rect">
            <a:avLst/>
          </a:prstGeom>
          <a:noFill/>
          <a:ln/>
        </p:spPr>
        <p:txBody>
          <a:bodyPr wrap="square" lIns="0" tIns="0" rIns="0" bIns="0" rtlCol="0" anchor="t">
            <a:normAutofit/>
          </a:bodyPr>
          <a:lstStyle/>
          <a:p>
            <a:pPr algn="l" indent="0" marL="0">
              <a:lnSpc>
                <a:spcPct val="100000"/>
              </a:lnSpc>
              <a:buNone/>
            </a:pPr>
            <a:r>
              <a:rPr lang="en-US" sz="650" dirty="0">
                <a:solidFill>
                  <a:srgbClr val="383838"/>
                </a:solidFill>
                <a:latin typeface="DM Sans" pitchFamily="34" charset="0"/>
                <a:ea typeface="DM Sans" pitchFamily="34" charset="-122"/>
                <a:cs typeface="DM Sans" pitchFamily="34" charset="-120"/>
              </a:rPr>
              <a:t>Remaja: identitas, abstraksi, peer influence. Sekolah: struktur akademik, pembelajaran sosial, penilaian diri. Perlu ruang berdiskusi dan tanggung jawab.</a:t>
            </a:r>
            <a:endParaRPr lang="en-US" sz="650" dirty="0"/>
          </a:p>
        </p:txBody>
      </p:sp>
      <p:pic>
        <p:nvPicPr>
          <p:cNvPr id="8" name="Image 1" descr="preencoded.png">    </p:cNvPr>
          <p:cNvPicPr>
            <a:picLocks noChangeAspect="1"/>
          </p:cNvPicPr>
          <p:nvPr/>
        </p:nvPicPr>
        <p:blipFill>
          <a:blip r:embed="rId2"/>
          <a:stretch>
            <a:fillRect/>
          </a:stretch>
        </p:blipFill>
        <p:spPr>
          <a:xfrm>
            <a:off x="6203001" y="1251049"/>
            <a:ext cx="5333569" cy="53337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454819"/>
            <a:ext cx="10868745" cy="271363"/>
          </a:xfrm>
          <a:prstGeom prst="rect">
            <a:avLst/>
          </a:prstGeom>
          <a:noFill/>
          <a:ln/>
        </p:spPr>
        <p:txBody>
          <a:bodyPr wrap="none" lIns="0" tIns="0" rIns="0" bIns="0" rtlCol="0" anchor="t"/>
          <a:lstStyle/>
          <a:p>
            <a:pPr algn="l" indent="0" marL="0">
              <a:lnSpc>
                <a:spcPct val="104000"/>
              </a:lnSpc>
              <a:buNone/>
            </a:pPr>
            <a:r>
              <a:rPr lang="en-US" sz="1700" dirty="0">
                <a:solidFill>
                  <a:srgbClr val="020202"/>
                </a:solidFill>
                <a:latin typeface="PT Serif" pitchFamily="34" charset="0"/>
                <a:ea typeface="PT Serif" pitchFamily="34" charset="-122"/>
                <a:cs typeface="PT Serif" pitchFamily="34" charset="-120"/>
              </a:rPr>
              <a:t>Aspek-Aspek Perkembangan (Detail)</a:t>
            </a:r>
            <a:endParaRPr lang="en-US" sz="1700" dirty="0"/>
          </a:p>
        </p:txBody>
      </p:sp>
      <p:pic>
        <p:nvPicPr>
          <p:cNvPr id="3" name="Image 0" descr="preencoded.png">    </p:cNvPr>
          <p:cNvPicPr>
            <a:picLocks noChangeAspect="1"/>
          </p:cNvPicPr>
          <p:nvPr/>
        </p:nvPicPr>
        <p:blipFill>
          <a:blip r:embed="rId1"/>
          <a:stretch>
            <a:fillRect/>
          </a:stretch>
        </p:blipFill>
        <p:spPr>
          <a:xfrm>
            <a:off x="661475" y="808831"/>
            <a:ext cx="9753356" cy="5486400"/>
          </a:xfrm>
          <a:prstGeom prst="rect">
            <a:avLst/>
          </a:prstGeom>
        </p:spPr>
      </p:pic>
      <p:sp>
        <p:nvSpPr>
          <p:cNvPr id="4" name="Text 1"/>
          <p:cNvSpPr/>
          <p:nvPr/>
        </p:nvSpPr>
        <p:spPr>
          <a:xfrm>
            <a:off x="661475" y="6341666"/>
            <a:ext cx="11478330" cy="99120"/>
          </a:xfrm>
          <a:prstGeom prst="rect">
            <a:avLst/>
          </a:prstGeom>
          <a:noFill/>
          <a:ln/>
        </p:spPr>
        <p:txBody>
          <a:bodyPr wrap="none" lIns="0" tIns="0" rIns="0" bIns="0" rtlCol="0" anchor="t"/>
          <a:lstStyle/>
          <a:p>
            <a:pPr algn="l" indent="0" marL="0">
              <a:lnSpc>
                <a:spcPct val="100000"/>
              </a:lnSpc>
              <a:buNone/>
            </a:pPr>
            <a:r>
              <a:rPr lang="en-US" sz="650" dirty="0">
                <a:solidFill>
                  <a:srgbClr val="383838"/>
                </a:solidFill>
                <a:latin typeface="DM Sans" pitchFamily="34" charset="0"/>
                <a:ea typeface="DM Sans" pitchFamily="34" charset="-122"/>
                <a:cs typeface="DM Sans" pitchFamily="34" charset="-120"/>
              </a:rPr>
              <a:t>Ketujuh aspek saling terkait. Pendidik harus merancang aktivitas yang menstimulasi motorik, kognisi, bahasa, hubungan sosial, pengelolaan emosi, penanaman moral, dan pembiasaan nilai agama agar perkembangan seimbang sesuai perspektif Islam.</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2009775"/>
            <a:ext cx="10868745" cy="542727"/>
          </a:xfrm>
          <a:prstGeom prst="rect">
            <a:avLst/>
          </a:prstGeom>
          <a:noFill/>
          <a:ln/>
        </p:spPr>
        <p:txBody>
          <a:bodyPr wrap="none" lIns="0" tIns="0" rIns="0" bIns="0" rtlCol="0" anchor="t"/>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Implikasi untuk Praktik Pendidikan Islam</a:t>
            </a:r>
            <a:endParaRPr lang="en-US" sz="3400" dirty="0"/>
          </a:p>
        </p:txBody>
      </p:sp>
      <p:pic>
        <p:nvPicPr>
          <p:cNvPr id="3" name="Image 0" descr="preencoded.png">    </p:cNvPr>
          <p:cNvPicPr>
            <a:picLocks noChangeAspect="1"/>
          </p:cNvPicPr>
          <p:nvPr/>
        </p:nvPicPr>
        <p:blipFill>
          <a:blip r:embed="rId1"/>
          <a:stretch>
            <a:fillRect/>
          </a:stretch>
        </p:blipFill>
        <p:spPr>
          <a:xfrm>
            <a:off x="661475" y="2883198"/>
            <a:ext cx="766644" cy="958255"/>
          </a:xfrm>
          <a:prstGeom prst="rect">
            <a:avLst/>
          </a:prstGeom>
        </p:spPr>
      </p:pic>
      <p:sp>
        <p:nvSpPr>
          <p:cNvPr id="4" name="Text 1"/>
          <p:cNvSpPr/>
          <p:nvPr/>
        </p:nvSpPr>
        <p:spPr>
          <a:xfrm>
            <a:off x="1634786" y="2883198"/>
            <a:ext cx="2511759" cy="542727"/>
          </a:xfrm>
          <a:prstGeom prst="rect">
            <a:avLst/>
          </a:prstGeom>
          <a:noFill/>
          <a:ln/>
        </p:spPr>
        <p:txBody>
          <a:bodyPr wrap="square" lIns="0" tIns="0" rIns="0" bIns="0" rtlCol="0" anchor="t">
            <a:normAutofit/>
          </a:bodyPr>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Pembiasaan &amp; Keteladanan</a:t>
            </a:r>
            <a:endParaRPr lang="en-US" sz="1700" dirty="0"/>
          </a:p>
        </p:txBody>
      </p:sp>
      <p:sp>
        <p:nvSpPr>
          <p:cNvPr id="5" name="Text 2"/>
          <p:cNvSpPr/>
          <p:nvPr/>
        </p:nvSpPr>
        <p:spPr>
          <a:xfrm>
            <a:off x="1634786" y="3525143"/>
            <a:ext cx="2511759"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Pendidikan agama dikembangkan lewat teladan, rutinitas, dan praktik yang sesuai usia—khususnya pada anak usia dini.</a:t>
            </a:r>
            <a:endParaRPr lang="en-US" sz="1300" dirty="0"/>
          </a:p>
        </p:txBody>
      </p:sp>
      <p:pic>
        <p:nvPicPr>
          <p:cNvPr id="6" name="Image 1" descr="preencoded.png">    </p:cNvPr>
          <p:cNvPicPr>
            <a:picLocks noChangeAspect="1"/>
          </p:cNvPicPr>
          <p:nvPr/>
        </p:nvPicPr>
        <p:blipFill>
          <a:blip r:embed="rId2"/>
          <a:stretch>
            <a:fillRect/>
          </a:stretch>
        </p:blipFill>
        <p:spPr>
          <a:xfrm>
            <a:off x="4353213" y="2883198"/>
            <a:ext cx="766644" cy="958255"/>
          </a:xfrm>
          <a:prstGeom prst="rect">
            <a:avLst/>
          </a:prstGeom>
        </p:spPr>
      </p:pic>
      <p:sp>
        <p:nvSpPr>
          <p:cNvPr id="7" name="Text 3"/>
          <p:cNvSpPr/>
          <p:nvPr/>
        </p:nvSpPr>
        <p:spPr>
          <a:xfrm>
            <a:off x="5326525" y="2883198"/>
            <a:ext cx="2511858" cy="542727"/>
          </a:xfrm>
          <a:prstGeom prst="rect">
            <a:avLst/>
          </a:prstGeom>
          <a:noFill/>
          <a:ln/>
        </p:spPr>
        <p:txBody>
          <a:bodyPr wrap="square" lIns="0" tIns="0" rIns="0" bIns="0" rtlCol="0" anchor="t">
            <a:normAutofit/>
          </a:bodyPr>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Ruang untuk Identitas &amp; Diskusi</a:t>
            </a:r>
            <a:endParaRPr lang="en-US" sz="1700" dirty="0"/>
          </a:p>
        </p:txBody>
      </p:sp>
      <p:sp>
        <p:nvSpPr>
          <p:cNvPr id="8" name="Text 4"/>
          <p:cNvSpPr/>
          <p:nvPr/>
        </p:nvSpPr>
        <p:spPr>
          <a:xfrm>
            <a:off x="5326525" y="3525143"/>
            <a:ext cx="2511858"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Remaja perlu kesempatan berdiskusi, mengeksplorasi identitas, dan membangun tanggung jawab moral dalam konteks nilai Islam.</a:t>
            </a:r>
            <a:endParaRPr lang="en-US" sz="1300" dirty="0"/>
          </a:p>
        </p:txBody>
      </p:sp>
      <p:pic>
        <p:nvPicPr>
          <p:cNvPr id="9" name="Image 2" descr="preencoded.png">    </p:cNvPr>
          <p:cNvPicPr>
            <a:picLocks noChangeAspect="1"/>
          </p:cNvPicPr>
          <p:nvPr/>
        </p:nvPicPr>
        <p:blipFill>
          <a:blip r:embed="rId3"/>
          <a:stretch>
            <a:fillRect/>
          </a:stretch>
        </p:blipFill>
        <p:spPr>
          <a:xfrm>
            <a:off x="8045050" y="2883198"/>
            <a:ext cx="766644" cy="958255"/>
          </a:xfrm>
          <a:prstGeom prst="rect">
            <a:avLst/>
          </a:prstGeom>
        </p:spPr>
      </p:pic>
      <p:sp>
        <p:nvSpPr>
          <p:cNvPr id="10" name="Text 5"/>
          <p:cNvSpPr/>
          <p:nvPr/>
        </p:nvSpPr>
        <p:spPr>
          <a:xfrm>
            <a:off x="9018362" y="2883198"/>
            <a:ext cx="2511858" cy="271363"/>
          </a:xfrm>
          <a:prstGeom prst="rect">
            <a:avLst/>
          </a:prstGeom>
          <a:noFill/>
          <a:ln/>
        </p:spPr>
        <p:txBody>
          <a:bodyPr wrap="none" lIns="0" tIns="0" rIns="0" bIns="0" rtlCol="0" anchor="t"/>
          <a:lstStyle/>
          <a:p>
            <a:pPr algn="l" indent="0" marL="0">
              <a:lnSpc>
                <a:spcPct val="104000"/>
              </a:lnSpc>
              <a:buNone/>
            </a:pPr>
            <a:r>
              <a:rPr lang="en-US" sz="1700" dirty="0">
                <a:solidFill>
                  <a:srgbClr val="383838"/>
                </a:solidFill>
                <a:latin typeface="PT Serif" pitchFamily="34" charset="0"/>
                <a:ea typeface="PT Serif" pitchFamily="34" charset="-122"/>
                <a:cs typeface="PT Serif" pitchFamily="34" charset="-120"/>
              </a:rPr>
              <a:t>Metode Sesuai Tahap</a:t>
            </a:r>
            <a:endParaRPr lang="en-US" sz="1700" dirty="0"/>
          </a:p>
        </p:txBody>
      </p:sp>
      <p:sp>
        <p:nvSpPr>
          <p:cNvPr id="11" name="Text 6"/>
          <p:cNvSpPr/>
          <p:nvPr/>
        </p:nvSpPr>
        <p:spPr>
          <a:xfrm>
            <a:off x="9018362" y="3253780"/>
            <a:ext cx="2511858"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Pilih metode: permainan dan stimulasi untuk balita; eksplorasi dan proyek untuk anak sekolah; diskusi dan refleksi untuk remaja.</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29741"/>
            <a:ext cx="10868745" cy="542727"/>
          </a:xfrm>
          <a:prstGeom prst="rect">
            <a:avLst/>
          </a:prstGeom>
          <a:noFill/>
          <a:ln/>
        </p:spPr>
        <p:txBody>
          <a:bodyPr wrap="none" lIns="0" tIns="0" rIns="0" bIns="0" rtlCol="0" anchor="t"/>
          <a:lstStyle/>
          <a:p>
            <a:pPr algn="l" indent="0" marL="0">
              <a:lnSpc>
                <a:spcPct val="104000"/>
              </a:lnSpc>
              <a:buNone/>
            </a:pPr>
            <a:r>
              <a:rPr lang="en-US" sz="3400" dirty="0">
                <a:solidFill>
                  <a:srgbClr val="020202"/>
                </a:solidFill>
                <a:latin typeface="PT Serif" pitchFamily="34" charset="0"/>
                <a:ea typeface="PT Serif" pitchFamily="34" charset="-122"/>
                <a:cs typeface="PT Serif" pitchFamily="34" charset="-120"/>
              </a:rPr>
              <a:t>Kaitkan Teori &amp; Bukti: Sumber Referensi</a:t>
            </a:r>
            <a:endParaRPr lang="en-US" sz="3400" dirty="0"/>
          </a:p>
        </p:txBody>
      </p:sp>
      <p:pic>
        <p:nvPicPr>
          <p:cNvPr id="3" name="Image 0" descr="preencoded.png">    </p:cNvPr>
          <p:cNvPicPr>
            <a:picLocks noChangeAspect="1"/>
          </p:cNvPicPr>
          <p:nvPr/>
        </p:nvPicPr>
        <p:blipFill>
          <a:blip r:embed="rId1"/>
          <a:stretch>
            <a:fillRect/>
          </a:stretch>
        </p:blipFill>
        <p:spPr>
          <a:xfrm>
            <a:off x="667825" y="1610420"/>
            <a:ext cx="3530512" cy="3530600"/>
          </a:xfrm>
          <a:prstGeom prst="rect">
            <a:avLst/>
          </a:prstGeom>
        </p:spPr>
      </p:pic>
      <p:pic>
        <p:nvPicPr>
          <p:cNvPr id="4" name="Image 1" descr="preencoded.png">    </p:cNvPr>
          <p:cNvPicPr>
            <a:picLocks noChangeAspect="1"/>
          </p:cNvPicPr>
          <p:nvPr/>
        </p:nvPicPr>
        <p:blipFill>
          <a:blip r:embed="rId2"/>
          <a:stretch>
            <a:fillRect/>
          </a:stretch>
        </p:blipFill>
        <p:spPr>
          <a:xfrm>
            <a:off x="4330592" y="1610420"/>
            <a:ext cx="3530512" cy="3530600"/>
          </a:xfrm>
          <a:prstGeom prst="rect">
            <a:avLst/>
          </a:prstGeom>
        </p:spPr>
      </p:pic>
      <p:pic>
        <p:nvPicPr>
          <p:cNvPr id="5" name="Image 2" descr="preencoded.png">    </p:cNvPr>
          <p:cNvPicPr>
            <a:picLocks noChangeAspect="1"/>
          </p:cNvPicPr>
          <p:nvPr/>
        </p:nvPicPr>
        <p:blipFill>
          <a:blip r:embed="rId3"/>
          <a:stretch>
            <a:fillRect/>
          </a:stretch>
        </p:blipFill>
        <p:spPr>
          <a:xfrm>
            <a:off x="7993359" y="1610420"/>
            <a:ext cx="3530512" cy="3530600"/>
          </a:xfrm>
          <a:prstGeom prst="rect">
            <a:avLst/>
          </a:prstGeom>
        </p:spPr>
      </p:pic>
      <p:sp>
        <p:nvSpPr>
          <p:cNvPr id="6" name="Text 1"/>
          <p:cNvSpPr/>
          <p:nvPr/>
        </p:nvSpPr>
        <p:spPr>
          <a:xfrm>
            <a:off x="661475" y="5434310"/>
            <a:ext cx="1086874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383838"/>
                </a:solidFill>
                <a:latin typeface="DM Sans" pitchFamily="34" charset="0"/>
                <a:ea typeface="DM Sans" pitchFamily="34" charset="-122"/>
                <a:cs typeface="DM Sans" pitchFamily="34" charset="-120"/>
              </a:rPr>
              <a:t>Referensi utama: APA (Developmental Levels, Adolescence), OpenStax (Lifespan Development), Harahap (Esensi Peserta Didik dalam Perspektif Pendidikan Islam), Raihanah (Konsep Peserta Didik), serta literatur lainnya yang mendukung pemetaan tahapan dan aspek perkembangan peserta didik.</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2026-09-01T04:58:08Z</dcterms:created>
  <dcterms:modified xsi:type="dcterms:W3CDTF">2026-09-01T04:58:08Z</dcterms:modified>
</cp:coreProperties>
</file>