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DM Sans" charset="1" panose="00000000000000000000"/>
      <p:regular r:id="rId15"/>
    </p:embeddedFont>
    <p:embeddedFont>
      <p:font typeface="Magnolia Script" charset="1" panose="02000503070000020003"/>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Freeform 2" id="2"/>
          <p:cNvSpPr/>
          <p:nvPr/>
        </p:nvSpPr>
        <p:spPr>
          <a:xfrm flipH="true" flipV="false" rot="-5400000">
            <a:off x="14900853" y="7200900"/>
            <a:ext cx="2659494" cy="4114800"/>
          </a:xfrm>
          <a:custGeom>
            <a:avLst/>
            <a:gdLst/>
            <a:ahLst/>
            <a:cxnLst/>
            <a:rect r="r" b="b" t="t" l="l"/>
            <a:pathLst>
              <a:path h="4114800" w="2659494">
                <a:moveTo>
                  <a:pt x="2659494" y="0"/>
                </a:moveTo>
                <a:lnTo>
                  <a:pt x="0" y="0"/>
                </a:lnTo>
                <a:lnTo>
                  <a:pt x="0" y="4114800"/>
                </a:lnTo>
                <a:lnTo>
                  <a:pt x="2659494" y="4114800"/>
                </a:lnTo>
                <a:lnTo>
                  <a:pt x="265949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3128923" y="1994236"/>
            <a:ext cx="12041110" cy="7264064"/>
          </a:xfrm>
          <a:custGeom>
            <a:avLst/>
            <a:gdLst/>
            <a:ahLst/>
            <a:cxnLst/>
            <a:rect r="r" b="b" t="t" l="l"/>
            <a:pathLst>
              <a:path h="7264064" w="12041110">
                <a:moveTo>
                  <a:pt x="0" y="0"/>
                </a:moveTo>
                <a:lnTo>
                  <a:pt x="12041110" y="0"/>
                </a:lnTo>
                <a:lnTo>
                  <a:pt x="12041110" y="7264064"/>
                </a:lnTo>
                <a:lnTo>
                  <a:pt x="0" y="72640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true" rot="0">
            <a:off x="-301047" y="-362526"/>
            <a:ext cx="3845468" cy="4114800"/>
          </a:xfrm>
          <a:custGeom>
            <a:avLst/>
            <a:gdLst/>
            <a:ahLst/>
            <a:cxnLst/>
            <a:rect r="r" b="b" t="t" l="l"/>
            <a:pathLst>
              <a:path h="4114800" w="3845468">
                <a:moveTo>
                  <a:pt x="0" y="4114800"/>
                </a:moveTo>
                <a:lnTo>
                  <a:pt x="3845467" y="4114800"/>
                </a:lnTo>
                <a:lnTo>
                  <a:pt x="3845467" y="0"/>
                </a:lnTo>
                <a:lnTo>
                  <a:pt x="0" y="0"/>
                </a:lnTo>
                <a:lnTo>
                  <a:pt x="0"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true" flipV="true" rot="0">
            <a:off x="14743580" y="-362526"/>
            <a:ext cx="3845468" cy="4114800"/>
          </a:xfrm>
          <a:custGeom>
            <a:avLst/>
            <a:gdLst/>
            <a:ahLst/>
            <a:cxnLst/>
            <a:rect r="r" b="b" t="t" l="l"/>
            <a:pathLst>
              <a:path h="4114800" w="3845468">
                <a:moveTo>
                  <a:pt x="3845467" y="4114800"/>
                </a:moveTo>
                <a:lnTo>
                  <a:pt x="0" y="4114800"/>
                </a:lnTo>
                <a:lnTo>
                  <a:pt x="0" y="0"/>
                </a:lnTo>
                <a:lnTo>
                  <a:pt x="3845467" y="0"/>
                </a:lnTo>
                <a:lnTo>
                  <a:pt x="3845467"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2239024" y="2822100"/>
            <a:ext cx="2152232" cy="1250686"/>
          </a:xfrm>
          <a:custGeom>
            <a:avLst/>
            <a:gdLst/>
            <a:ahLst/>
            <a:cxnLst/>
            <a:rect r="r" b="b" t="t" l="l"/>
            <a:pathLst>
              <a:path h="1250686" w="2152232">
                <a:moveTo>
                  <a:pt x="0" y="0"/>
                </a:moveTo>
                <a:lnTo>
                  <a:pt x="2152232" y="0"/>
                </a:lnTo>
                <a:lnTo>
                  <a:pt x="2152232" y="1250686"/>
                </a:lnTo>
                <a:lnTo>
                  <a:pt x="0" y="1250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5793826" y="6634977"/>
            <a:ext cx="7198696" cy="637491"/>
          </a:xfrm>
          <a:prstGeom prst="rect">
            <a:avLst/>
          </a:prstGeom>
        </p:spPr>
        <p:txBody>
          <a:bodyPr anchor="t" rtlCol="false" tIns="0" lIns="0" bIns="0" rIns="0">
            <a:spAutoFit/>
          </a:bodyPr>
          <a:lstStyle/>
          <a:p>
            <a:pPr algn="ctr">
              <a:lnSpc>
                <a:spcPts val="5287"/>
              </a:lnSpc>
            </a:pPr>
            <a:r>
              <a:rPr lang="en-US" sz="3776">
                <a:solidFill>
                  <a:srgbClr val="403D46"/>
                </a:solidFill>
                <a:latin typeface="DM Sans"/>
                <a:ea typeface="DM Sans"/>
                <a:cs typeface="DM Sans"/>
                <a:sym typeface="DM Sans"/>
              </a:rPr>
              <a:t>Oleh Putri Alsabilah</a:t>
            </a:r>
          </a:p>
        </p:txBody>
      </p:sp>
      <p:sp>
        <p:nvSpPr>
          <p:cNvPr name="TextBox 8" id="8"/>
          <p:cNvSpPr txBox="true"/>
          <p:nvPr/>
        </p:nvSpPr>
        <p:spPr>
          <a:xfrm rot="0">
            <a:off x="5554089" y="3037490"/>
            <a:ext cx="7190779" cy="2106010"/>
          </a:xfrm>
          <a:prstGeom prst="rect">
            <a:avLst/>
          </a:prstGeom>
        </p:spPr>
        <p:txBody>
          <a:bodyPr anchor="t" rtlCol="false" tIns="0" lIns="0" bIns="0" rIns="0">
            <a:spAutoFit/>
          </a:bodyPr>
          <a:lstStyle/>
          <a:p>
            <a:pPr algn="ctr">
              <a:lnSpc>
                <a:spcPts val="17270"/>
              </a:lnSpc>
            </a:pPr>
            <a:r>
              <a:rPr lang="en-US" sz="12336">
                <a:solidFill>
                  <a:srgbClr val="403D46"/>
                </a:solidFill>
                <a:latin typeface="Magnolia Script"/>
                <a:ea typeface="Magnolia Script"/>
                <a:cs typeface="Magnolia Script"/>
                <a:sym typeface="Magnolia Script"/>
              </a:rPr>
              <a:t>Tugas</a:t>
            </a:r>
          </a:p>
        </p:txBody>
      </p:sp>
      <p:sp>
        <p:nvSpPr>
          <p:cNvPr name="TextBox 9" id="9"/>
          <p:cNvSpPr txBox="true"/>
          <p:nvPr/>
        </p:nvSpPr>
        <p:spPr>
          <a:xfrm rot="0">
            <a:off x="4114800" y="4728479"/>
            <a:ext cx="9732817" cy="1973172"/>
          </a:xfrm>
          <a:prstGeom prst="rect">
            <a:avLst/>
          </a:prstGeom>
        </p:spPr>
        <p:txBody>
          <a:bodyPr anchor="t" rtlCol="false" tIns="0" lIns="0" bIns="0" rIns="0">
            <a:spAutoFit/>
          </a:bodyPr>
          <a:lstStyle/>
          <a:p>
            <a:pPr algn="ctr">
              <a:lnSpc>
                <a:spcPts val="16192"/>
              </a:lnSpc>
            </a:pPr>
            <a:r>
              <a:rPr lang="en-US" sz="11566">
                <a:solidFill>
                  <a:srgbClr val="403D46"/>
                </a:solidFill>
                <a:latin typeface="Magnolia Script"/>
                <a:ea typeface="Magnolia Script"/>
                <a:cs typeface="Magnolia Script"/>
                <a:sym typeface="Magnolia Script"/>
              </a:rPr>
              <a:t>Presentasi</a:t>
            </a:r>
          </a:p>
        </p:txBody>
      </p:sp>
      <p:sp>
        <p:nvSpPr>
          <p:cNvPr name="Freeform 10" id="10"/>
          <p:cNvSpPr/>
          <p:nvPr/>
        </p:nvSpPr>
        <p:spPr>
          <a:xfrm flipH="true" flipV="true" rot="-5400000">
            <a:off x="727653" y="7200900"/>
            <a:ext cx="2659494" cy="4114800"/>
          </a:xfrm>
          <a:custGeom>
            <a:avLst/>
            <a:gdLst/>
            <a:ahLst/>
            <a:cxnLst/>
            <a:rect r="r" b="b" t="t" l="l"/>
            <a:pathLst>
              <a:path h="4114800" w="2659494">
                <a:moveTo>
                  <a:pt x="2659494" y="4114800"/>
                </a:moveTo>
                <a:lnTo>
                  <a:pt x="0" y="4114800"/>
                </a:lnTo>
                <a:lnTo>
                  <a:pt x="0" y="0"/>
                </a:lnTo>
                <a:lnTo>
                  <a:pt x="2659494" y="0"/>
                </a:lnTo>
                <a:lnTo>
                  <a:pt x="2659494" y="411480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0">
            <a:off x="3038684" y="6701652"/>
            <a:ext cx="2152232" cy="1250686"/>
          </a:xfrm>
          <a:custGeom>
            <a:avLst/>
            <a:gdLst/>
            <a:ahLst/>
            <a:cxnLst/>
            <a:rect r="r" b="b" t="t" l="l"/>
            <a:pathLst>
              <a:path h="1250686" w="2152232">
                <a:moveTo>
                  <a:pt x="0" y="0"/>
                </a:moveTo>
                <a:lnTo>
                  <a:pt x="2152232" y="0"/>
                </a:lnTo>
                <a:lnTo>
                  <a:pt x="2152232" y="1250686"/>
                </a:lnTo>
                <a:lnTo>
                  <a:pt x="0" y="1250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269683" y="4488471"/>
            <a:ext cx="2851792" cy="723642"/>
          </a:xfrm>
          <a:custGeom>
            <a:avLst/>
            <a:gdLst/>
            <a:ahLst/>
            <a:cxnLst/>
            <a:rect r="r" b="b" t="t" l="l"/>
            <a:pathLst>
              <a:path h="723642" w="2851792">
                <a:moveTo>
                  <a:pt x="0" y="0"/>
                </a:moveTo>
                <a:lnTo>
                  <a:pt x="2851792" y="0"/>
                </a:lnTo>
                <a:lnTo>
                  <a:pt x="2851792" y="723642"/>
                </a:lnTo>
                <a:lnTo>
                  <a:pt x="0" y="72364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922354" y="666111"/>
            <a:ext cx="7058738" cy="1740191"/>
          </a:xfrm>
          <a:custGeom>
            <a:avLst/>
            <a:gdLst/>
            <a:ahLst/>
            <a:cxnLst/>
            <a:rect r="r" b="b" t="t" l="l"/>
            <a:pathLst>
              <a:path h="1740191" w="7058738">
                <a:moveTo>
                  <a:pt x="0" y="0"/>
                </a:moveTo>
                <a:lnTo>
                  <a:pt x="7058738" y="0"/>
                </a:lnTo>
                <a:lnTo>
                  <a:pt x="7058738" y="1740191"/>
                </a:lnTo>
                <a:lnTo>
                  <a:pt x="0" y="17401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4993865" y="914400"/>
            <a:ext cx="7649805" cy="1028589"/>
          </a:xfrm>
          <a:prstGeom prst="rect">
            <a:avLst/>
          </a:prstGeom>
        </p:spPr>
        <p:txBody>
          <a:bodyPr anchor="t" rtlCol="false" tIns="0" lIns="0" bIns="0" rIns="0">
            <a:spAutoFit/>
          </a:bodyPr>
          <a:lstStyle/>
          <a:p>
            <a:pPr algn="ctr">
              <a:lnSpc>
                <a:spcPts val="8406"/>
              </a:lnSpc>
            </a:pPr>
            <a:r>
              <a:rPr lang="en-US" sz="6004">
                <a:solidFill>
                  <a:srgbClr val="20140D"/>
                </a:solidFill>
                <a:latin typeface="Magnolia Script"/>
                <a:ea typeface="Magnolia Script"/>
                <a:cs typeface="Magnolia Script"/>
                <a:sym typeface="Magnolia Script"/>
              </a:rPr>
              <a:t>Pembahasan 1</a:t>
            </a:r>
          </a:p>
        </p:txBody>
      </p:sp>
      <p:sp>
        <p:nvSpPr>
          <p:cNvPr name="TextBox 5" id="5"/>
          <p:cNvSpPr txBox="true"/>
          <p:nvPr/>
        </p:nvSpPr>
        <p:spPr>
          <a:xfrm rot="0">
            <a:off x="2291233" y="3338671"/>
            <a:ext cx="15298486" cy="705786"/>
          </a:xfrm>
          <a:prstGeom prst="rect">
            <a:avLst/>
          </a:prstGeom>
        </p:spPr>
        <p:txBody>
          <a:bodyPr anchor="t" rtlCol="false" tIns="0" lIns="0" bIns="0" rIns="0">
            <a:spAutoFit/>
          </a:bodyPr>
          <a:lstStyle/>
          <a:p>
            <a:pPr algn="just">
              <a:lnSpc>
                <a:spcPts val="5723"/>
              </a:lnSpc>
            </a:pPr>
            <a:r>
              <a:rPr lang="en-US" sz="4088">
                <a:solidFill>
                  <a:srgbClr val="20140D"/>
                </a:solidFill>
                <a:latin typeface="DM Sans"/>
                <a:ea typeface="DM Sans"/>
                <a:cs typeface="DM Sans"/>
                <a:sym typeface="DM Sans"/>
              </a:rPr>
              <a:t>Wadah internalisasi nilai-nilai keislaman dan humanisme religius</a:t>
            </a:r>
          </a:p>
        </p:txBody>
      </p:sp>
      <p:sp>
        <p:nvSpPr>
          <p:cNvPr name="Freeform 6" id="6"/>
          <p:cNvSpPr/>
          <p:nvPr/>
        </p:nvSpPr>
        <p:spPr>
          <a:xfrm flipH="true" flipV="false" rot="-5400000">
            <a:off x="14900853" y="7200900"/>
            <a:ext cx="2659494" cy="4114800"/>
          </a:xfrm>
          <a:custGeom>
            <a:avLst/>
            <a:gdLst/>
            <a:ahLst/>
            <a:cxnLst/>
            <a:rect r="r" b="b" t="t" l="l"/>
            <a:pathLst>
              <a:path h="4114800" w="2659494">
                <a:moveTo>
                  <a:pt x="2659494" y="0"/>
                </a:moveTo>
                <a:lnTo>
                  <a:pt x="0" y="0"/>
                </a:lnTo>
                <a:lnTo>
                  <a:pt x="0" y="4114800"/>
                </a:lnTo>
                <a:lnTo>
                  <a:pt x="2659494" y="4114800"/>
                </a:lnTo>
                <a:lnTo>
                  <a:pt x="2659494"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true" flipV="true" rot="-5400000">
            <a:off x="727653" y="7200900"/>
            <a:ext cx="2659494" cy="4114800"/>
          </a:xfrm>
          <a:custGeom>
            <a:avLst/>
            <a:gdLst/>
            <a:ahLst/>
            <a:cxnLst/>
            <a:rect r="r" b="b" t="t" l="l"/>
            <a:pathLst>
              <a:path h="4114800" w="2659494">
                <a:moveTo>
                  <a:pt x="2659494" y="4114800"/>
                </a:moveTo>
                <a:lnTo>
                  <a:pt x="0" y="4114800"/>
                </a:lnTo>
                <a:lnTo>
                  <a:pt x="0" y="0"/>
                </a:lnTo>
                <a:lnTo>
                  <a:pt x="2659494" y="0"/>
                </a:lnTo>
                <a:lnTo>
                  <a:pt x="2659494"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5400000">
            <a:off x="14900853" y="-907030"/>
            <a:ext cx="2659494" cy="4114800"/>
          </a:xfrm>
          <a:custGeom>
            <a:avLst/>
            <a:gdLst/>
            <a:ahLst/>
            <a:cxnLst/>
            <a:rect r="r" b="b" t="t" l="l"/>
            <a:pathLst>
              <a:path h="4114800" w="2659494">
                <a:moveTo>
                  <a:pt x="0" y="0"/>
                </a:moveTo>
                <a:lnTo>
                  <a:pt x="2659494" y="0"/>
                </a:lnTo>
                <a:lnTo>
                  <a:pt x="2659494"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true" rot="-5400000">
            <a:off x="560350" y="-907030"/>
            <a:ext cx="2659494" cy="4114800"/>
          </a:xfrm>
          <a:custGeom>
            <a:avLst/>
            <a:gdLst/>
            <a:ahLst/>
            <a:cxnLst/>
            <a:rect r="r" b="b" t="t" l="l"/>
            <a:pathLst>
              <a:path h="4114800" w="2659494">
                <a:moveTo>
                  <a:pt x="0" y="4114800"/>
                </a:moveTo>
                <a:lnTo>
                  <a:pt x="2659495" y="4114800"/>
                </a:lnTo>
                <a:lnTo>
                  <a:pt x="2659495" y="0"/>
                </a:lnTo>
                <a:lnTo>
                  <a:pt x="0" y="0"/>
                </a:lnTo>
                <a:lnTo>
                  <a:pt x="0"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4511953" y="1336591"/>
            <a:ext cx="2152232" cy="1250686"/>
          </a:xfrm>
          <a:custGeom>
            <a:avLst/>
            <a:gdLst/>
            <a:ahLst/>
            <a:cxnLst/>
            <a:rect r="r" b="b" t="t" l="l"/>
            <a:pathLst>
              <a:path h="1250686" w="2152232">
                <a:moveTo>
                  <a:pt x="0" y="0"/>
                </a:moveTo>
                <a:lnTo>
                  <a:pt x="2152232" y="0"/>
                </a:lnTo>
                <a:lnTo>
                  <a:pt x="2152232" y="1250686"/>
                </a:lnTo>
                <a:lnTo>
                  <a:pt x="0" y="1250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1" id="11"/>
          <p:cNvSpPr txBox="true"/>
          <p:nvPr/>
        </p:nvSpPr>
        <p:spPr>
          <a:xfrm rot="0">
            <a:off x="2781042" y="2501552"/>
            <a:ext cx="8270453" cy="738806"/>
          </a:xfrm>
          <a:prstGeom prst="rect">
            <a:avLst/>
          </a:prstGeom>
        </p:spPr>
        <p:txBody>
          <a:bodyPr anchor="t" rtlCol="false" tIns="0" lIns="0" bIns="0" rIns="0">
            <a:spAutoFit/>
          </a:bodyPr>
          <a:lstStyle/>
          <a:p>
            <a:pPr algn="just">
              <a:lnSpc>
                <a:spcPts val="6003"/>
              </a:lnSpc>
            </a:pPr>
            <a:r>
              <a:rPr lang="en-US" sz="4288" u="sng">
                <a:solidFill>
                  <a:srgbClr val="20140D"/>
                </a:solidFill>
                <a:latin typeface="DM Sans"/>
                <a:ea typeface="DM Sans"/>
                <a:cs typeface="DM Sans"/>
                <a:sym typeface="DM Sans"/>
              </a:rPr>
              <a:t>Hakikat Kurikulum PAI</a:t>
            </a:r>
          </a:p>
        </p:txBody>
      </p:sp>
      <p:sp>
        <p:nvSpPr>
          <p:cNvPr name="TextBox 12" id="12"/>
          <p:cNvSpPr txBox="true"/>
          <p:nvPr/>
        </p:nvSpPr>
        <p:spPr>
          <a:xfrm rot="0">
            <a:off x="2291233" y="4437714"/>
            <a:ext cx="15298486" cy="705786"/>
          </a:xfrm>
          <a:prstGeom prst="rect">
            <a:avLst/>
          </a:prstGeom>
        </p:spPr>
        <p:txBody>
          <a:bodyPr anchor="t" rtlCol="false" tIns="0" lIns="0" bIns="0" rIns="0">
            <a:spAutoFit/>
          </a:bodyPr>
          <a:lstStyle/>
          <a:p>
            <a:pPr algn="just">
              <a:lnSpc>
                <a:spcPts val="5723"/>
              </a:lnSpc>
            </a:pPr>
            <a:r>
              <a:rPr lang="en-US" sz="4088">
                <a:solidFill>
                  <a:srgbClr val="20140D"/>
                </a:solidFill>
                <a:latin typeface="DM Sans"/>
                <a:ea typeface="DM Sans"/>
                <a:cs typeface="DM Sans"/>
                <a:sym typeface="DM Sans"/>
              </a:rPr>
              <a:t>Proses pembudayaan (ta'dib dan tarbiyah).</a:t>
            </a:r>
          </a:p>
        </p:txBody>
      </p:sp>
      <p:sp>
        <p:nvSpPr>
          <p:cNvPr name="TextBox 13" id="13"/>
          <p:cNvSpPr txBox="true"/>
          <p:nvPr/>
        </p:nvSpPr>
        <p:spPr>
          <a:xfrm rot="0">
            <a:off x="2291233" y="5536757"/>
            <a:ext cx="15298486" cy="705786"/>
          </a:xfrm>
          <a:prstGeom prst="rect">
            <a:avLst/>
          </a:prstGeom>
        </p:spPr>
        <p:txBody>
          <a:bodyPr anchor="t" rtlCol="false" tIns="0" lIns="0" bIns="0" rIns="0">
            <a:spAutoFit/>
          </a:bodyPr>
          <a:lstStyle/>
          <a:p>
            <a:pPr algn="just">
              <a:lnSpc>
                <a:spcPts val="5723"/>
              </a:lnSpc>
            </a:pPr>
            <a:r>
              <a:rPr lang="en-US" sz="4088">
                <a:solidFill>
                  <a:srgbClr val="20140D"/>
                </a:solidFill>
                <a:latin typeface="DM Sans"/>
                <a:ea typeface="DM Sans"/>
                <a:cs typeface="DM Sans"/>
                <a:sym typeface="DM Sans"/>
              </a:rPr>
              <a:t>Menghubungkan wahyu Allah dengan realitas kehidupan nyata. </a:t>
            </a:r>
          </a:p>
        </p:txBody>
      </p:sp>
      <p:sp>
        <p:nvSpPr>
          <p:cNvPr name="TextBox 14" id="14"/>
          <p:cNvSpPr txBox="true"/>
          <p:nvPr/>
        </p:nvSpPr>
        <p:spPr>
          <a:xfrm rot="0">
            <a:off x="1695579" y="6857213"/>
            <a:ext cx="15298486" cy="1726230"/>
          </a:xfrm>
          <a:prstGeom prst="rect">
            <a:avLst/>
          </a:prstGeom>
        </p:spPr>
        <p:txBody>
          <a:bodyPr anchor="t" rtlCol="false" tIns="0" lIns="0" bIns="0" rIns="0">
            <a:spAutoFit/>
          </a:bodyPr>
          <a:lstStyle/>
          <a:p>
            <a:pPr algn="just">
              <a:lnSpc>
                <a:spcPts val="4603"/>
              </a:lnSpc>
            </a:pPr>
            <a:r>
              <a:rPr lang="en-US" sz="3288">
                <a:solidFill>
                  <a:srgbClr val="20140D"/>
                </a:solidFill>
                <a:latin typeface="DM Sans"/>
                <a:ea typeface="DM Sans"/>
                <a:cs typeface="DM Sans"/>
                <a:sym typeface="DM Sans"/>
              </a:rPr>
              <a:t>PAI bukan cuma hafalan teks ajaran agama, tetapi proses pembentukan karakter agar siswa seimbang menjalankan perannya sebagai hamba Allah ('abdullah) sekaligus pemimpin/pengelola di bumi (khalifah fil ardh).</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597023" y="4954042"/>
            <a:ext cx="4099552" cy="1040261"/>
          </a:xfrm>
          <a:custGeom>
            <a:avLst/>
            <a:gdLst/>
            <a:ahLst/>
            <a:cxnLst/>
            <a:rect r="r" b="b" t="t" l="l"/>
            <a:pathLst>
              <a:path h="1040261" w="4099552">
                <a:moveTo>
                  <a:pt x="0" y="0"/>
                </a:moveTo>
                <a:lnTo>
                  <a:pt x="4099552" y="0"/>
                </a:lnTo>
                <a:lnTo>
                  <a:pt x="4099552" y="1040261"/>
                </a:lnTo>
                <a:lnTo>
                  <a:pt x="0" y="10402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922354" y="666111"/>
            <a:ext cx="7058738" cy="1740191"/>
          </a:xfrm>
          <a:custGeom>
            <a:avLst/>
            <a:gdLst/>
            <a:ahLst/>
            <a:cxnLst/>
            <a:rect r="r" b="b" t="t" l="l"/>
            <a:pathLst>
              <a:path h="1740191" w="7058738">
                <a:moveTo>
                  <a:pt x="0" y="0"/>
                </a:moveTo>
                <a:lnTo>
                  <a:pt x="7058738" y="0"/>
                </a:lnTo>
                <a:lnTo>
                  <a:pt x="7058738" y="1740191"/>
                </a:lnTo>
                <a:lnTo>
                  <a:pt x="0" y="17401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4993865" y="914400"/>
            <a:ext cx="7649805" cy="1028589"/>
          </a:xfrm>
          <a:prstGeom prst="rect">
            <a:avLst/>
          </a:prstGeom>
        </p:spPr>
        <p:txBody>
          <a:bodyPr anchor="t" rtlCol="false" tIns="0" lIns="0" bIns="0" rIns="0">
            <a:spAutoFit/>
          </a:bodyPr>
          <a:lstStyle/>
          <a:p>
            <a:pPr algn="ctr">
              <a:lnSpc>
                <a:spcPts val="8406"/>
              </a:lnSpc>
            </a:pPr>
            <a:r>
              <a:rPr lang="en-US" sz="6004">
                <a:solidFill>
                  <a:srgbClr val="20140D"/>
                </a:solidFill>
                <a:latin typeface="Magnolia Script"/>
                <a:ea typeface="Magnolia Script"/>
                <a:cs typeface="Magnolia Script"/>
                <a:sym typeface="Magnolia Script"/>
              </a:rPr>
              <a:t>Pembahasan 1</a:t>
            </a:r>
          </a:p>
        </p:txBody>
      </p:sp>
      <p:sp>
        <p:nvSpPr>
          <p:cNvPr name="TextBox 5" id="5"/>
          <p:cNvSpPr txBox="true"/>
          <p:nvPr/>
        </p:nvSpPr>
        <p:spPr>
          <a:xfrm rot="0">
            <a:off x="2291233" y="3348196"/>
            <a:ext cx="15298486" cy="1313481"/>
          </a:xfrm>
          <a:prstGeom prst="rect">
            <a:avLst/>
          </a:prstGeom>
        </p:spPr>
        <p:txBody>
          <a:bodyPr anchor="t" rtlCol="false" tIns="0" lIns="0" bIns="0" rIns="0">
            <a:spAutoFit/>
          </a:bodyPr>
          <a:lstStyle/>
          <a:p>
            <a:pPr algn="just">
              <a:lnSpc>
                <a:spcPts val="5303"/>
              </a:lnSpc>
            </a:pPr>
            <a:r>
              <a:rPr lang="en-US" sz="3788">
                <a:solidFill>
                  <a:srgbClr val="20140D"/>
                </a:solidFill>
                <a:latin typeface="DM Sans"/>
                <a:ea typeface="DM Sans"/>
                <a:cs typeface="DM Sans"/>
                <a:sym typeface="DM Sans"/>
              </a:rPr>
              <a:t>Protektif (Perlindungan): Membentengi siswa dari dampak negatif lingkungan eksternal.</a:t>
            </a:r>
          </a:p>
        </p:txBody>
      </p:sp>
      <p:sp>
        <p:nvSpPr>
          <p:cNvPr name="Freeform 6" id="6"/>
          <p:cNvSpPr/>
          <p:nvPr/>
        </p:nvSpPr>
        <p:spPr>
          <a:xfrm flipH="true" flipV="false" rot="-5400000">
            <a:off x="14900853" y="7200900"/>
            <a:ext cx="2659494" cy="4114800"/>
          </a:xfrm>
          <a:custGeom>
            <a:avLst/>
            <a:gdLst/>
            <a:ahLst/>
            <a:cxnLst/>
            <a:rect r="r" b="b" t="t" l="l"/>
            <a:pathLst>
              <a:path h="4114800" w="2659494">
                <a:moveTo>
                  <a:pt x="2659494" y="0"/>
                </a:moveTo>
                <a:lnTo>
                  <a:pt x="0" y="0"/>
                </a:lnTo>
                <a:lnTo>
                  <a:pt x="0" y="4114800"/>
                </a:lnTo>
                <a:lnTo>
                  <a:pt x="2659494" y="4114800"/>
                </a:lnTo>
                <a:lnTo>
                  <a:pt x="2659494"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true" flipV="true" rot="-5400000">
            <a:off x="727653" y="7200900"/>
            <a:ext cx="2659494" cy="4114800"/>
          </a:xfrm>
          <a:custGeom>
            <a:avLst/>
            <a:gdLst/>
            <a:ahLst/>
            <a:cxnLst/>
            <a:rect r="r" b="b" t="t" l="l"/>
            <a:pathLst>
              <a:path h="4114800" w="2659494">
                <a:moveTo>
                  <a:pt x="2659494" y="4114800"/>
                </a:moveTo>
                <a:lnTo>
                  <a:pt x="0" y="4114800"/>
                </a:lnTo>
                <a:lnTo>
                  <a:pt x="0" y="0"/>
                </a:lnTo>
                <a:lnTo>
                  <a:pt x="2659494" y="0"/>
                </a:lnTo>
                <a:lnTo>
                  <a:pt x="2659494"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5400000">
            <a:off x="14900853" y="-907030"/>
            <a:ext cx="2659494" cy="4114800"/>
          </a:xfrm>
          <a:custGeom>
            <a:avLst/>
            <a:gdLst/>
            <a:ahLst/>
            <a:cxnLst/>
            <a:rect r="r" b="b" t="t" l="l"/>
            <a:pathLst>
              <a:path h="4114800" w="2659494">
                <a:moveTo>
                  <a:pt x="0" y="0"/>
                </a:moveTo>
                <a:lnTo>
                  <a:pt x="2659494" y="0"/>
                </a:lnTo>
                <a:lnTo>
                  <a:pt x="2659494"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true" rot="-5400000">
            <a:off x="560350" y="-907030"/>
            <a:ext cx="2659494" cy="4114800"/>
          </a:xfrm>
          <a:custGeom>
            <a:avLst/>
            <a:gdLst/>
            <a:ahLst/>
            <a:cxnLst/>
            <a:rect r="r" b="b" t="t" l="l"/>
            <a:pathLst>
              <a:path h="4114800" w="2659494">
                <a:moveTo>
                  <a:pt x="0" y="4114800"/>
                </a:moveTo>
                <a:lnTo>
                  <a:pt x="2659495" y="4114800"/>
                </a:lnTo>
                <a:lnTo>
                  <a:pt x="2659495" y="0"/>
                </a:lnTo>
                <a:lnTo>
                  <a:pt x="0" y="0"/>
                </a:lnTo>
                <a:lnTo>
                  <a:pt x="0"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4511953" y="1336591"/>
            <a:ext cx="2152232" cy="1250686"/>
          </a:xfrm>
          <a:custGeom>
            <a:avLst/>
            <a:gdLst/>
            <a:ahLst/>
            <a:cxnLst/>
            <a:rect r="r" b="b" t="t" l="l"/>
            <a:pathLst>
              <a:path h="1250686" w="2152232">
                <a:moveTo>
                  <a:pt x="0" y="0"/>
                </a:moveTo>
                <a:lnTo>
                  <a:pt x="2152232" y="0"/>
                </a:lnTo>
                <a:lnTo>
                  <a:pt x="2152232" y="1250686"/>
                </a:lnTo>
                <a:lnTo>
                  <a:pt x="0" y="1250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1" id="11"/>
          <p:cNvSpPr txBox="true"/>
          <p:nvPr/>
        </p:nvSpPr>
        <p:spPr>
          <a:xfrm rot="0">
            <a:off x="2781042" y="2501552"/>
            <a:ext cx="8270453" cy="738806"/>
          </a:xfrm>
          <a:prstGeom prst="rect">
            <a:avLst/>
          </a:prstGeom>
        </p:spPr>
        <p:txBody>
          <a:bodyPr anchor="t" rtlCol="false" tIns="0" lIns="0" bIns="0" rIns="0">
            <a:spAutoFit/>
          </a:bodyPr>
          <a:lstStyle/>
          <a:p>
            <a:pPr algn="just">
              <a:lnSpc>
                <a:spcPts val="6003"/>
              </a:lnSpc>
            </a:pPr>
            <a:r>
              <a:rPr lang="en-US" sz="4288" u="sng">
                <a:solidFill>
                  <a:srgbClr val="20140D"/>
                </a:solidFill>
                <a:latin typeface="DM Sans"/>
                <a:ea typeface="DM Sans"/>
                <a:cs typeface="DM Sans"/>
                <a:sym typeface="DM Sans"/>
              </a:rPr>
              <a:t>Fungsi Kurikulum PAI</a:t>
            </a:r>
          </a:p>
        </p:txBody>
      </p:sp>
      <p:sp>
        <p:nvSpPr>
          <p:cNvPr name="TextBox 12" id="12"/>
          <p:cNvSpPr txBox="true"/>
          <p:nvPr/>
        </p:nvSpPr>
        <p:spPr>
          <a:xfrm rot="0">
            <a:off x="2291233" y="4873132"/>
            <a:ext cx="15298486" cy="1313481"/>
          </a:xfrm>
          <a:prstGeom prst="rect">
            <a:avLst/>
          </a:prstGeom>
        </p:spPr>
        <p:txBody>
          <a:bodyPr anchor="t" rtlCol="false" tIns="0" lIns="0" bIns="0" rIns="0">
            <a:spAutoFit/>
          </a:bodyPr>
          <a:lstStyle/>
          <a:p>
            <a:pPr algn="just">
              <a:lnSpc>
                <a:spcPts val="5303"/>
              </a:lnSpc>
            </a:pPr>
            <a:r>
              <a:rPr lang="en-US" sz="3788">
                <a:solidFill>
                  <a:srgbClr val="20140D"/>
                </a:solidFill>
                <a:latin typeface="DM Sans"/>
                <a:ea typeface="DM Sans"/>
                <a:cs typeface="DM Sans"/>
                <a:sym typeface="DM Sans"/>
              </a:rPr>
              <a:t>Remediasi (Pemulihan): Memperbaiki dan memulihkan moralitas yang terkikis. </a:t>
            </a:r>
          </a:p>
        </p:txBody>
      </p:sp>
      <p:sp>
        <p:nvSpPr>
          <p:cNvPr name="TextBox 13" id="13"/>
          <p:cNvSpPr txBox="true"/>
          <p:nvPr/>
        </p:nvSpPr>
        <p:spPr>
          <a:xfrm rot="0">
            <a:off x="2291233" y="6398068"/>
            <a:ext cx="15298486" cy="1313481"/>
          </a:xfrm>
          <a:prstGeom prst="rect">
            <a:avLst/>
          </a:prstGeom>
        </p:spPr>
        <p:txBody>
          <a:bodyPr anchor="t" rtlCol="false" tIns="0" lIns="0" bIns="0" rIns="0">
            <a:spAutoFit/>
          </a:bodyPr>
          <a:lstStyle/>
          <a:p>
            <a:pPr algn="just">
              <a:lnSpc>
                <a:spcPts val="5303"/>
              </a:lnSpc>
            </a:pPr>
            <a:r>
              <a:rPr lang="en-US" sz="3788">
                <a:solidFill>
                  <a:srgbClr val="20140D"/>
                </a:solidFill>
                <a:latin typeface="DM Sans"/>
                <a:ea typeface="DM Sans"/>
                <a:cs typeface="DM Sans"/>
                <a:sym typeface="DM Sans"/>
              </a:rPr>
              <a:t>Progresif (Pembaharuan): Mendorong pemikiran Islam yang adaptif dan moderat.</a:t>
            </a:r>
          </a:p>
        </p:txBody>
      </p:sp>
      <p:sp>
        <p:nvSpPr>
          <p:cNvPr name="TextBox 14" id="14"/>
          <p:cNvSpPr txBox="true"/>
          <p:nvPr/>
        </p:nvSpPr>
        <p:spPr>
          <a:xfrm rot="0">
            <a:off x="1494757" y="8184215"/>
            <a:ext cx="15298486" cy="1074085"/>
          </a:xfrm>
          <a:prstGeom prst="rect">
            <a:avLst/>
          </a:prstGeom>
        </p:spPr>
        <p:txBody>
          <a:bodyPr anchor="t" rtlCol="false" tIns="0" lIns="0" bIns="0" rIns="0">
            <a:spAutoFit/>
          </a:bodyPr>
          <a:lstStyle/>
          <a:p>
            <a:pPr algn="just">
              <a:lnSpc>
                <a:spcPts val="4323"/>
              </a:lnSpc>
            </a:pPr>
            <a:r>
              <a:rPr lang="en-US" sz="3088">
                <a:solidFill>
                  <a:srgbClr val="20140D"/>
                </a:solidFill>
                <a:latin typeface="DM Sans"/>
                <a:ea typeface="DM Sans"/>
                <a:cs typeface="DM Sans"/>
                <a:sym typeface="DM Sans"/>
              </a:rPr>
              <a:t>Fungsi-fungsi ini menjaga PAI agar tidak hanya bertahan memagari diri dari hal buruk, tetapi juga aktif dan produktif mencetak siswa yang berdaya saing.</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810213" y="6431036"/>
            <a:ext cx="2080308" cy="527878"/>
          </a:xfrm>
          <a:custGeom>
            <a:avLst/>
            <a:gdLst/>
            <a:ahLst/>
            <a:cxnLst/>
            <a:rect r="r" b="b" t="t" l="l"/>
            <a:pathLst>
              <a:path h="527878" w="2080308">
                <a:moveTo>
                  <a:pt x="0" y="0"/>
                </a:moveTo>
                <a:lnTo>
                  <a:pt x="2080308" y="0"/>
                </a:lnTo>
                <a:lnTo>
                  <a:pt x="2080308" y="527878"/>
                </a:lnTo>
                <a:lnTo>
                  <a:pt x="0" y="5278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922354" y="666111"/>
            <a:ext cx="7058738" cy="1740191"/>
          </a:xfrm>
          <a:custGeom>
            <a:avLst/>
            <a:gdLst/>
            <a:ahLst/>
            <a:cxnLst/>
            <a:rect r="r" b="b" t="t" l="l"/>
            <a:pathLst>
              <a:path h="1740191" w="7058738">
                <a:moveTo>
                  <a:pt x="0" y="0"/>
                </a:moveTo>
                <a:lnTo>
                  <a:pt x="7058738" y="0"/>
                </a:lnTo>
                <a:lnTo>
                  <a:pt x="7058738" y="1740191"/>
                </a:lnTo>
                <a:lnTo>
                  <a:pt x="0" y="17401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4993865" y="914400"/>
            <a:ext cx="7649805" cy="1028589"/>
          </a:xfrm>
          <a:prstGeom prst="rect">
            <a:avLst/>
          </a:prstGeom>
        </p:spPr>
        <p:txBody>
          <a:bodyPr anchor="t" rtlCol="false" tIns="0" lIns="0" bIns="0" rIns="0">
            <a:spAutoFit/>
          </a:bodyPr>
          <a:lstStyle/>
          <a:p>
            <a:pPr algn="ctr">
              <a:lnSpc>
                <a:spcPts val="8406"/>
              </a:lnSpc>
            </a:pPr>
            <a:r>
              <a:rPr lang="en-US" sz="6004">
                <a:solidFill>
                  <a:srgbClr val="20140D"/>
                </a:solidFill>
                <a:latin typeface="Magnolia Script"/>
                <a:ea typeface="Magnolia Script"/>
                <a:cs typeface="Magnolia Script"/>
                <a:sym typeface="Magnolia Script"/>
              </a:rPr>
              <a:t>Pembahasan 1</a:t>
            </a:r>
          </a:p>
        </p:txBody>
      </p:sp>
      <p:sp>
        <p:nvSpPr>
          <p:cNvPr name="TextBox 5" id="5"/>
          <p:cNvSpPr txBox="true"/>
          <p:nvPr/>
        </p:nvSpPr>
        <p:spPr>
          <a:xfrm rot="0">
            <a:off x="1494757" y="3352141"/>
            <a:ext cx="15298486" cy="1980231"/>
          </a:xfrm>
          <a:prstGeom prst="rect">
            <a:avLst/>
          </a:prstGeom>
        </p:spPr>
        <p:txBody>
          <a:bodyPr anchor="t" rtlCol="false" tIns="0" lIns="0" bIns="0" rIns="0">
            <a:spAutoFit/>
          </a:bodyPr>
          <a:lstStyle/>
          <a:p>
            <a:pPr algn="l" marL="817865" indent="-408933" lvl="1">
              <a:lnSpc>
                <a:spcPts val="5303"/>
              </a:lnSpc>
              <a:buFont typeface="Arial"/>
              <a:buChar char="•"/>
            </a:pPr>
            <a:r>
              <a:rPr lang="en-US" sz="3788">
                <a:solidFill>
                  <a:srgbClr val="20140D"/>
                </a:solidFill>
                <a:latin typeface="DM Sans"/>
                <a:ea typeface="DM Sans"/>
                <a:cs typeface="DM Sans"/>
                <a:sym typeface="DM Sans"/>
              </a:rPr>
              <a:t>Membentuk manusia beriman, bertakwa, berakhlak mulia, dan menjadi rahmatan lil 'alamin. </a:t>
            </a:r>
          </a:p>
          <a:p>
            <a:pPr algn="l" marL="817865" indent="-408933" lvl="1">
              <a:lnSpc>
                <a:spcPts val="5303"/>
              </a:lnSpc>
              <a:buFont typeface="Arial"/>
              <a:buChar char="•"/>
            </a:pPr>
            <a:r>
              <a:rPr lang="en-US" sz="3788">
                <a:solidFill>
                  <a:srgbClr val="20140D"/>
                </a:solidFill>
                <a:latin typeface="DM Sans"/>
                <a:ea typeface="DM Sans"/>
                <a:cs typeface="DM Sans"/>
                <a:sym typeface="DM Sans"/>
              </a:rPr>
              <a:t>Penyelarasan 3 Ranah (Domain):</a:t>
            </a:r>
          </a:p>
        </p:txBody>
      </p:sp>
      <p:sp>
        <p:nvSpPr>
          <p:cNvPr name="Freeform 6" id="6"/>
          <p:cNvSpPr/>
          <p:nvPr/>
        </p:nvSpPr>
        <p:spPr>
          <a:xfrm flipH="true" flipV="false" rot="-5400000">
            <a:off x="14900853" y="7200900"/>
            <a:ext cx="2659494" cy="4114800"/>
          </a:xfrm>
          <a:custGeom>
            <a:avLst/>
            <a:gdLst/>
            <a:ahLst/>
            <a:cxnLst/>
            <a:rect r="r" b="b" t="t" l="l"/>
            <a:pathLst>
              <a:path h="4114800" w="2659494">
                <a:moveTo>
                  <a:pt x="2659494" y="0"/>
                </a:moveTo>
                <a:lnTo>
                  <a:pt x="0" y="0"/>
                </a:lnTo>
                <a:lnTo>
                  <a:pt x="0" y="4114800"/>
                </a:lnTo>
                <a:lnTo>
                  <a:pt x="2659494" y="4114800"/>
                </a:lnTo>
                <a:lnTo>
                  <a:pt x="2659494"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true" flipV="true" rot="-5400000">
            <a:off x="727653" y="7200900"/>
            <a:ext cx="2659494" cy="4114800"/>
          </a:xfrm>
          <a:custGeom>
            <a:avLst/>
            <a:gdLst/>
            <a:ahLst/>
            <a:cxnLst/>
            <a:rect r="r" b="b" t="t" l="l"/>
            <a:pathLst>
              <a:path h="4114800" w="2659494">
                <a:moveTo>
                  <a:pt x="2659494" y="4114800"/>
                </a:moveTo>
                <a:lnTo>
                  <a:pt x="0" y="4114800"/>
                </a:lnTo>
                <a:lnTo>
                  <a:pt x="0" y="0"/>
                </a:lnTo>
                <a:lnTo>
                  <a:pt x="2659494" y="0"/>
                </a:lnTo>
                <a:lnTo>
                  <a:pt x="2659494"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5400000">
            <a:off x="14900853" y="-907030"/>
            <a:ext cx="2659494" cy="4114800"/>
          </a:xfrm>
          <a:custGeom>
            <a:avLst/>
            <a:gdLst/>
            <a:ahLst/>
            <a:cxnLst/>
            <a:rect r="r" b="b" t="t" l="l"/>
            <a:pathLst>
              <a:path h="4114800" w="2659494">
                <a:moveTo>
                  <a:pt x="0" y="0"/>
                </a:moveTo>
                <a:lnTo>
                  <a:pt x="2659494" y="0"/>
                </a:lnTo>
                <a:lnTo>
                  <a:pt x="2659494"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true" rot="-5400000">
            <a:off x="560350" y="-907030"/>
            <a:ext cx="2659494" cy="4114800"/>
          </a:xfrm>
          <a:custGeom>
            <a:avLst/>
            <a:gdLst/>
            <a:ahLst/>
            <a:cxnLst/>
            <a:rect r="r" b="b" t="t" l="l"/>
            <a:pathLst>
              <a:path h="4114800" w="2659494">
                <a:moveTo>
                  <a:pt x="0" y="4114800"/>
                </a:moveTo>
                <a:lnTo>
                  <a:pt x="2659495" y="4114800"/>
                </a:lnTo>
                <a:lnTo>
                  <a:pt x="2659495" y="0"/>
                </a:lnTo>
                <a:lnTo>
                  <a:pt x="0" y="0"/>
                </a:lnTo>
                <a:lnTo>
                  <a:pt x="0"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4511953" y="1336591"/>
            <a:ext cx="2152232" cy="1250686"/>
          </a:xfrm>
          <a:custGeom>
            <a:avLst/>
            <a:gdLst/>
            <a:ahLst/>
            <a:cxnLst/>
            <a:rect r="r" b="b" t="t" l="l"/>
            <a:pathLst>
              <a:path h="1250686" w="2152232">
                <a:moveTo>
                  <a:pt x="0" y="0"/>
                </a:moveTo>
                <a:lnTo>
                  <a:pt x="2152232" y="0"/>
                </a:lnTo>
                <a:lnTo>
                  <a:pt x="2152232" y="1250686"/>
                </a:lnTo>
                <a:lnTo>
                  <a:pt x="0" y="1250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1" id="11"/>
          <p:cNvSpPr txBox="true"/>
          <p:nvPr/>
        </p:nvSpPr>
        <p:spPr>
          <a:xfrm rot="0">
            <a:off x="2781042" y="2501552"/>
            <a:ext cx="8270453" cy="738806"/>
          </a:xfrm>
          <a:prstGeom prst="rect">
            <a:avLst/>
          </a:prstGeom>
        </p:spPr>
        <p:txBody>
          <a:bodyPr anchor="t" rtlCol="false" tIns="0" lIns="0" bIns="0" rIns="0">
            <a:spAutoFit/>
          </a:bodyPr>
          <a:lstStyle/>
          <a:p>
            <a:pPr algn="just">
              <a:lnSpc>
                <a:spcPts val="6003"/>
              </a:lnSpc>
            </a:pPr>
            <a:r>
              <a:rPr lang="en-US" sz="4288" u="sng">
                <a:solidFill>
                  <a:srgbClr val="20140D"/>
                </a:solidFill>
                <a:latin typeface="DM Sans"/>
                <a:ea typeface="DM Sans"/>
                <a:cs typeface="DM Sans"/>
                <a:sym typeface="DM Sans"/>
              </a:rPr>
              <a:t>Tujuan Kurikulum PAI</a:t>
            </a:r>
          </a:p>
        </p:txBody>
      </p:sp>
      <p:sp>
        <p:nvSpPr>
          <p:cNvPr name="TextBox 12" id="12"/>
          <p:cNvSpPr txBox="true"/>
          <p:nvPr/>
        </p:nvSpPr>
        <p:spPr>
          <a:xfrm rot="0">
            <a:off x="3301661" y="5659130"/>
            <a:ext cx="9141102" cy="413677"/>
          </a:xfrm>
          <a:prstGeom prst="rect">
            <a:avLst/>
          </a:prstGeom>
        </p:spPr>
        <p:txBody>
          <a:bodyPr anchor="t" rtlCol="false" tIns="0" lIns="0" bIns="0" rIns="0">
            <a:spAutoFit/>
          </a:bodyPr>
          <a:lstStyle/>
          <a:p>
            <a:pPr algn="just">
              <a:lnSpc>
                <a:spcPts val="3448"/>
              </a:lnSpc>
            </a:pPr>
            <a:r>
              <a:rPr lang="en-US" sz="2463">
                <a:solidFill>
                  <a:srgbClr val="20140D"/>
                </a:solidFill>
                <a:latin typeface="DM Sans"/>
                <a:ea typeface="DM Sans"/>
                <a:cs typeface="DM Sans"/>
                <a:sym typeface="DM Sans"/>
              </a:rPr>
              <a:t>Kognitif: Peningkatan pemahaman ajaran agama. </a:t>
            </a:r>
          </a:p>
        </p:txBody>
      </p:sp>
      <p:sp>
        <p:nvSpPr>
          <p:cNvPr name="TextBox 13" id="13"/>
          <p:cNvSpPr txBox="true"/>
          <p:nvPr/>
        </p:nvSpPr>
        <p:spPr>
          <a:xfrm rot="0">
            <a:off x="3301661" y="6374414"/>
            <a:ext cx="9452829" cy="413677"/>
          </a:xfrm>
          <a:prstGeom prst="rect">
            <a:avLst/>
          </a:prstGeom>
        </p:spPr>
        <p:txBody>
          <a:bodyPr anchor="t" rtlCol="false" tIns="0" lIns="0" bIns="0" rIns="0">
            <a:spAutoFit/>
          </a:bodyPr>
          <a:lstStyle/>
          <a:p>
            <a:pPr algn="just">
              <a:lnSpc>
                <a:spcPts val="3448"/>
              </a:lnSpc>
            </a:pPr>
            <a:r>
              <a:rPr lang="en-US" sz="2463">
                <a:solidFill>
                  <a:srgbClr val="20140D"/>
                </a:solidFill>
                <a:latin typeface="DM Sans"/>
                <a:ea typeface="DM Sans"/>
                <a:cs typeface="DM Sans"/>
                <a:sym typeface="DM Sans"/>
              </a:rPr>
              <a:t>Afektif: Penanaman rasa cinta dan komitmen terhadap nilai Islam. </a:t>
            </a:r>
          </a:p>
        </p:txBody>
      </p:sp>
      <p:sp>
        <p:nvSpPr>
          <p:cNvPr name="TextBox 14" id="14"/>
          <p:cNvSpPr txBox="true"/>
          <p:nvPr/>
        </p:nvSpPr>
        <p:spPr>
          <a:xfrm rot="0">
            <a:off x="3301661" y="7141632"/>
            <a:ext cx="9141102" cy="842302"/>
          </a:xfrm>
          <a:prstGeom prst="rect">
            <a:avLst/>
          </a:prstGeom>
        </p:spPr>
        <p:txBody>
          <a:bodyPr anchor="t" rtlCol="false" tIns="0" lIns="0" bIns="0" rIns="0">
            <a:spAutoFit/>
          </a:bodyPr>
          <a:lstStyle/>
          <a:p>
            <a:pPr algn="just">
              <a:lnSpc>
                <a:spcPts val="3448"/>
              </a:lnSpc>
            </a:pPr>
            <a:r>
              <a:rPr lang="en-US" sz="2463">
                <a:solidFill>
                  <a:srgbClr val="20140D"/>
                </a:solidFill>
                <a:latin typeface="DM Sans"/>
                <a:ea typeface="DM Sans"/>
                <a:cs typeface="DM Sans"/>
                <a:sym typeface="DM Sans"/>
              </a:rPr>
              <a:t>Psikomotorik: Pembiasaan pengamalan ibadah dan muamalah sehari-hari.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Freeform 2" id="2"/>
          <p:cNvSpPr/>
          <p:nvPr/>
        </p:nvSpPr>
        <p:spPr>
          <a:xfrm flipH="false" flipV="false" rot="0">
            <a:off x="4922354" y="666111"/>
            <a:ext cx="7058738" cy="1740191"/>
          </a:xfrm>
          <a:custGeom>
            <a:avLst/>
            <a:gdLst/>
            <a:ahLst/>
            <a:cxnLst/>
            <a:rect r="r" b="b" t="t" l="l"/>
            <a:pathLst>
              <a:path h="1740191" w="7058738">
                <a:moveTo>
                  <a:pt x="0" y="0"/>
                </a:moveTo>
                <a:lnTo>
                  <a:pt x="7058738" y="0"/>
                </a:lnTo>
                <a:lnTo>
                  <a:pt x="7058738" y="1740191"/>
                </a:lnTo>
                <a:lnTo>
                  <a:pt x="0" y="17401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4993865" y="914400"/>
            <a:ext cx="7649805" cy="1028589"/>
          </a:xfrm>
          <a:prstGeom prst="rect">
            <a:avLst/>
          </a:prstGeom>
        </p:spPr>
        <p:txBody>
          <a:bodyPr anchor="t" rtlCol="false" tIns="0" lIns="0" bIns="0" rIns="0">
            <a:spAutoFit/>
          </a:bodyPr>
          <a:lstStyle/>
          <a:p>
            <a:pPr algn="ctr">
              <a:lnSpc>
                <a:spcPts val="8406"/>
              </a:lnSpc>
            </a:pPr>
            <a:r>
              <a:rPr lang="en-US" sz="6004">
                <a:solidFill>
                  <a:srgbClr val="20140D"/>
                </a:solidFill>
                <a:latin typeface="Magnolia Script"/>
                <a:ea typeface="Magnolia Script"/>
                <a:cs typeface="Magnolia Script"/>
                <a:sym typeface="Magnolia Script"/>
              </a:rPr>
              <a:t>Pembahasan 1</a:t>
            </a:r>
          </a:p>
        </p:txBody>
      </p:sp>
      <p:sp>
        <p:nvSpPr>
          <p:cNvPr name="TextBox 4" id="4"/>
          <p:cNvSpPr txBox="true"/>
          <p:nvPr/>
        </p:nvSpPr>
        <p:spPr>
          <a:xfrm rot="0">
            <a:off x="1494757" y="3352141"/>
            <a:ext cx="15298486" cy="5313981"/>
          </a:xfrm>
          <a:prstGeom prst="rect">
            <a:avLst/>
          </a:prstGeom>
        </p:spPr>
        <p:txBody>
          <a:bodyPr anchor="t" rtlCol="false" tIns="0" lIns="0" bIns="0" rIns="0">
            <a:spAutoFit/>
          </a:bodyPr>
          <a:lstStyle/>
          <a:p>
            <a:pPr algn="l" marL="817865" indent="-408933" lvl="1">
              <a:lnSpc>
                <a:spcPts val="5303"/>
              </a:lnSpc>
              <a:buFont typeface="Arial"/>
              <a:buChar char="•"/>
            </a:pPr>
            <a:r>
              <a:rPr lang="en-US" sz="3788">
                <a:solidFill>
                  <a:srgbClr val="20140D"/>
                </a:solidFill>
                <a:latin typeface="DM Sans"/>
                <a:ea typeface="DM Sans"/>
                <a:cs typeface="DM Sans"/>
                <a:sym typeface="DM Sans"/>
              </a:rPr>
              <a:t>Al-Qur'an dan Hadis: Fondasi utama epistemologi dan sumber ajaran. </a:t>
            </a:r>
          </a:p>
          <a:p>
            <a:pPr algn="l" marL="817865" indent="-408933" lvl="1">
              <a:lnSpc>
                <a:spcPts val="5303"/>
              </a:lnSpc>
              <a:buFont typeface="Arial"/>
              <a:buChar char="•"/>
            </a:pPr>
            <a:r>
              <a:rPr lang="en-US" sz="3788">
                <a:solidFill>
                  <a:srgbClr val="20140D"/>
                </a:solidFill>
                <a:latin typeface="DM Sans"/>
                <a:ea typeface="DM Sans"/>
                <a:cs typeface="DM Sans"/>
                <a:sym typeface="DM Sans"/>
              </a:rPr>
              <a:t>Aqidah: Landasan keimanan dan pola pikir religius. </a:t>
            </a:r>
          </a:p>
          <a:p>
            <a:pPr algn="l" marL="817865" indent="-408933" lvl="1">
              <a:lnSpc>
                <a:spcPts val="5303"/>
              </a:lnSpc>
              <a:buFont typeface="Arial"/>
              <a:buChar char="•"/>
            </a:pPr>
            <a:r>
              <a:rPr lang="en-US" sz="3788">
                <a:solidFill>
                  <a:srgbClr val="20140D"/>
                </a:solidFill>
                <a:latin typeface="DM Sans"/>
                <a:ea typeface="DM Sans"/>
                <a:cs typeface="DM Sans"/>
                <a:sym typeface="DM Sans"/>
              </a:rPr>
              <a:t>Akhlak: Wujud keindahan perilaku dalam kehidupan. </a:t>
            </a:r>
          </a:p>
          <a:p>
            <a:pPr algn="l" marL="817865" indent="-408933" lvl="1">
              <a:lnSpc>
                <a:spcPts val="5303"/>
              </a:lnSpc>
              <a:buFont typeface="Arial"/>
              <a:buChar char="•"/>
            </a:pPr>
            <a:r>
              <a:rPr lang="en-US" sz="3788">
                <a:solidFill>
                  <a:srgbClr val="20140D"/>
                </a:solidFill>
                <a:latin typeface="DM Sans"/>
                <a:ea typeface="DM Sans"/>
                <a:cs typeface="DM Sans"/>
                <a:sym typeface="DM Sans"/>
              </a:rPr>
              <a:t>Fikih: Pedoman hukum tata cara ibadah dan muamalah. </a:t>
            </a:r>
          </a:p>
          <a:p>
            <a:pPr algn="l" marL="817865" indent="-408933" lvl="1">
              <a:lnSpc>
                <a:spcPts val="5303"/>
              </a:lnSpc>
              <a:buFont typeface="Arial"/>
              <a:buChar char="•"/>
            </a:pPr>
            <a:r>
              <a:rPr lang="en-US" sz="3788">
                <a:solidFill>
                  <a:srgbClr val="20140D"/>
                </a:solidFill>
                <a:latin typeface="DM Sans"/>
                <a:ea typeface="DM Sans"/>
                <a:cs typeface="DM Sans"/>
                <a:sym typeface="DM Sans"/>
              </a:rPr>
              <a:t>Sejarah Peradaban Islam (SPI): Sarana mengambil keteladanan dan hikmah sejarah. </a:t>
            </a:r>
          </a:p>
          <a:p>
            <a:pPr algn="l">
              <a:lnSpc>
                <a:spcPts val="5303"/>
              </a:lnSpc>
            </a:pPr>
          </a:p>
        </p:txBody>
      </p:sp>
      <p:sp>
        <p:nvSpPr>
          <p:cNvPr name="Freeform 5" id="5"/>
          <p:cNvSpPr/>
          <p:nvPr/>
        </p:nvSpPr>
        <p:spPr>
          <a:xfrm flipH="true" flipV="false" rot="-5400000">
            <a:off x="14900853" y="7200900"/>
            <a:ext cx="2659494" cy="4114800"/>
          </a:xfrm>
          <a:custGeom>
            <a:avLst/>
            <a:gdLst/>
            <a:ahLst/>
            <a:cxnLst/>
            <a:rect r="r" b="b" t="t" l="l"/>
            <a:pathLst>
              <a:path h="4114800" w="2659494">
                <a:moveTo>
                  <a:pt x="2659494" y="0"/>
                </a:moveTo>
                <a:lnTo>
                  <a:pt x="0" y="0"/>
                </a:lnTo>
                <a:lnTo>
                  <a:pt x="0" y="4114800"/>
                </a:lnTo>
                <a:lnTo>
                  <a:pt x="2659494" y="4114800"/>
                </a:lnTo>
                <a:lnTo>
                  <a:pt x="2659494"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true" flipV="true" rot="-5400000">
            <a:off x="727653" y="7200900"/>
            <a:ext cx="2659494" cy="4114800"/>
          </a:xfrm>
          <a:custGeom>
            <a:avLst/>
            <a:gdLst/>
            <a:ahLst/>
            <a:cxnLst/>
            <a:rect r="r" b="b" t="t" l="l"/>
            <a:pathLst>
              <a:path h="4114800" w="2659494">
                <a:moveTo>
                  <a:pt x="2659494" y="4114800"/>
                </a:moveTo>
                <a:lnTo>
                  <a:pt x="0" y="4114800"/>
                </a:lnTo>
                <a:lnTo>
                  <a:pt x="0" y="0"/>
                </a:lnTo>
                <a:lnTo>
                  <a:pt x="2659494" y="0"/>
                </a:lnTo>
                <a:lnTo>
                  <a:pt x="2659494" y="4114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5400000">
            <a:off x="14900853" y="-907030"/>
            <a:ext cx="2659494" cy="4114800"/>
          </a:xfrm>
          <a:custGeom>
            <a:avLst/>
            <a:gdLst/>
            <a:ahLst/>
            <a:cxnLst/>
            <a:rect r="r" b="b" t="t" l="l"/>
            <a:pathLst>
              <a:path h="4114800" w="2659494">
                <a:moveTo>
                  <a:pt x="0" y="0"/>
                </a:moveTo>
                <a:lnTo>
                  <a:pt x="2659494" y="0"/>
                </a:lnTo>
                <a:lnTo>
                  <a:pt x="265949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true" rot="-5400000">
            <a:off x="560350" y="-907030"/>
            <a:ext cx="2659494" cy="4114800"/>
          </a:xfrm>
          <a:custGeom>
            <a:avLst/>
            <a:gdLst/>
            <a:ahLst/>
            <a:cxnLst/>
            <a:rect r="r" b="b" t="t" l="l"/>
            <a:pathLst>
              <a:path h="4114800" w="2659494">
                <a:moveTo>
                  <a:pt x="0" y="4114800"/>
                </a:moveTo>
                <a:lnTo>
                  <a:pt x="2659495" y="4114800"/>
                </a:lnTo>
                <a:lnTo>
                  <a:pt x="2659495" y="0"/>
                </a:lnTo>
                <a:lnTo>
                  <a:pt x="0" y="0"/>
                </a:lnTo>
                <a:lnTo>
                  <a:pt x="0" y="4114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4511953" y="1336591"/>
            <a:ext cx="2152232" cy="1250686"/>
          </a:xfrm>
          <a:custGeom>
            <a:avLst/>
            <a:gdLst/>
            <a:ahLst/>
            <a:cxnLst/>
            <a:rect r="r" b="b" t="t" l="l"/>
            <a:pathLst>
              <a:path h="1250686" w="2152232">
                <a:moveTo>
                  <a:pt x="0" y="0"/>
                </a:moveTo>
                <a:lnTo>
                  <a:pt x="2152232" y="0"/>
                </a:lnTo>
                <a:lnTo>
                  <a:pt x="2152232" y="1250686"/>
                </a:lnTo>
                <a:lnTo>
                  <a:pt x="0" y="12506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0" id="10"/>
          <p:cNvSpPr txBox="true"/>
          <p:nvPr/>
        </p:nvSpPr>
        <p:spPr>
          <a:xfrm rot="0">
            <a:off x="2781042" y="2501552"/>
            <a:ext cx="8270453" cy="738806"/>
          </a:xfrm>
          <a:prstGeom prst="rect">
            <a:avLst/>
          </a:prstGeom>
        </p:spPr>
        <p:txBody>
          <a:bodyPr anchor="t" rtlCol="false" tIns="0" lIns="0" bIns="0" rIns="0">
            <a:spAutoFit/>
          </a:bodyPr>
          <a:lstStyle/>
          <a:p>
            <a:pPr algn="just">
              <a:lnSpc>
                <a:spcPts val="6003"/>
              </a:lnSpc>
            </a:pPr>
            <a:r>
              <a:rPr lang="en-US" sz="4288" u="sng">
                <a:solidFill>
                  <a:srgbClr val="20140D"/>
                </a:solidFill>
                <a:latin typeface="DM Sans"/>
                <a:ea typeface="DM Sans"/>
                <a:cs typeface="DM Sans"/>
                <a:sym typeface="DM Sans"/>
              </a:rPr>
              <a:t>Ruang Lingkup Kurikulum PAI</a:t>
            </a:r>
          </a:p>
        </p:txBody>
      </p:sp>
      <p:sp>
        <p:nvSpPr>
          <p:cNvPr name="TextBox 11" id="11"/>
          <p:cNvSpPr txBox="true"/>
          <p:nvPr/>
        </p:nvSpPr>
        <p:spPr>
          <a:xfrm rot="0">
            <a:off x="2057400" y="8281370"/>
            <a:ext cx="12454553" cy="976930"/>
          </a:xfrm>
          <a:prstGeom prst="rect">
            <a:avLst/>
          </a:prstGeom>
        </p:spPr>
        <p:txBody>
          <a:bodyPr anchor="t" rtlCol="false" tIns="0" lIns="0" bIns="0" rIns="0">
            <a:spAutoFit/>
          </a:bodyPr>
          <a:lstStyle/>
          <a:p>
            <a:pPr algn="just">
              <a:lnSpc>
                <a:spcPts val="3903"/>
              </a:lnSpc>
            </a:pPr>
            <a:r>
              <a:rPr lang="en-US" sz="2788">
                <a:solidFill>
                  <a:srgbClr val="20140D"/>
                </a:solidFill>
                <a:latin typeface="DM Sans"/>
                <a:ea typeface="DM Sans"/>
                <a:cs typeface="DM Sans"/>
                <a:sym typeface="DM Sans"/>
              </a:rPr>
              <a:t>Kelima komponen ini wajib diajarkan secara holistik/menyatu, bukan terpisah-pisah.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TextBox 2" id="2"/>
          <p:cNvSpPr txBox="true"/>
          <p:nvPr/>
        </p:nvSpPr>
        <p:spPr>
          <a:xfrm rot="0">
            <a:off x="1855684" y="3134887"/>
            <a:ext cx="15087415" cy="5151953"/>
          </a:xfrm>
          <a:prstGeom prst="rect">
            <a:avLst/>
          </a:prstGeom>
        </p:spPr>
        <p:txBody>
          <a:bodyPr anchor="t" rtlCol="false" tIns="0" lIns="0" bIns="0" rIns="0">
            <a:spAutoFit/>
          </a:bodyPr>
          <a:lstStyle/>
          <a:p>
            <a:pPr algn="just" marL="729008" indent="-364504" lvl="1">
              <a:lnSpc>
                <a:spcPts val="4727"/>
              </a:lnSpc>
              <a:buFont typeface="Arial"/>
              <a:buChar char="•"/>
            </a:pPr>
            <a:r>
              <a:rPr lang="en-US" sz="3376">
                <a:solidFill>
                  <a:srgbClr val="20140D"/>
                </a:solidFill>
                <a:latin typeface="DM Sans"/>
                <a:ea typeface="DM Sans"/>
                <a:cs typeface="DM Sans"/>
                <a:sym typeface="DM Sans"/>
              </a:rPr>
              <a:t>Tuntutan Digitalisasi: Data UNESCO (2023) mencatat ~79% anak muda (15–24 tahun) aktif menggunakan internet. </a:t>
            </a:r>
          </a:p>
          <a:p>
            <a:pPr algn="just" marL="729008" indent="-364504" lvl="1">
              <a:lnSpc>
                <a:spcPts val="4727"/>
              </a:lnSpc>
              <a:buFont typeface="Arial"/>
              <a:buChar char="•"/>
            </a:pPr>
            <a:r>
              <a:rPr lang="en-US" sz="3376">
                <a:solidFill>
                  <a:srgbClr val="20140D"/>
                </a:solidFill>
                <a:latin typeface="DM Sans"/>
                <a:ea typeface="DM Sans"/>
                <a:cs typeface="DM Sans"/>
                <a:sym typeface="DM Sans"/>
              </a:rPr>
              <a:t>Regulasi Pemerintah: KMA Nomor 450 Tahun 2024 mewajibkan kurikulum adaptif terhadap perkembangan iptek dan perubahan sosial. </a:t>
            </a:r>
          </a:p>
          <a:p>
            <a:pPr algn="just">
              <a:lnSpc>
                <a:spcPts val="4727"/>
              </a:lnSpc>
            </a:pPr>
          </a:p>
          <a:p>
            <a:pPr algn="just">
              <a:lnSpc>
                <a:spcPts val="4727"/>
              </a:lnSpc>
            </a:pPr>
            <a:r>
              <a:rPr lang="en-US" sz="3376">
                <a:solidFill>
                  <a:srgbClr val="20140D"/>
                </a:solidFill>
                <a:latin typeface="DM Sans"/>
                <a:ea typeface="DM Sans"/>
                <a:cs typeface="DM Sans"/>
                <a:sym typeface="DM Sans"/>
              </a:rPr>
              <a:t>Pengembangan kurikulum penting agar PAI tetap relevan, tidak tertinggal zaman, serta mampu mencetak siswa yang cerdas bernalar kritis dan bijak memanfaatkan teknologi. </a:t>
            </a:r>
          </a:p>
          <a:p>
            <a:pPr algn="just">
              <a:lnSpc>
                <a:spcPts val="2971"/>
              </a:lnSpc>
            </a:pPr>
          </a:p>
        </p:txBody>
      </p:sp>
      <p:sp>
        <p:nvSpPr>
          <p:cNvPr name="Freeform 3" id="3"/>
          <p:cNvSpPr/>
          <p:nvPr/>
        </p:nvSpPr>
        <p:spPr>
          <a:xfrm flipH="false" flipV="false" rot="0">
            <a:off x="4919623" y="1084265"/>
            <a:ext cx="7315200" cy="1803417"/>
          </a:xfrm>
          <a:custGeom>
            <a:avLst/>
            <a:gdLst/>
            <a:ahLst/>
            <a:cxnLst/>
            <a:rect r="r" b="b" t="t" l="l"/>
            <a:pathLst>
              <a:path h="1803417" w="7315200">
                <a:moveTo>
                  <a:pt x="0" y="0"/>
                </a:moveTo>
                <a:lnTo>
                  <a:pt x="7315200" y="0"/>
                </a:lnTo>
                <a:lnTo>
                  <a:pt x="7315200" y="1803416"/>
                </a:lnTo>
                <a:lnTo>
                  <a:pt x="0" y="18034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4960118" y="1185632"/>
            <a:ext cx="7274705" cy="1185489"/>
          </a:xfrm>
          <a:prstGeom prst="rect">
            <a:avLst/>
          </a:prstGeom>
        </p:spPr>
        <p:txBody>
          <a:bodyPr anchor="t" rtlCol="false" tIns="0" lIns="0" bIns="0" rIns="0">
            <a:spAutoFit/>
          </a:bodyPr>
          <a:lstStyle/>
          <a:p>
            <a:pPr algn="ctr">
              <a:lnSpc>
                <a:spcPts val="9733"/>
              </a:lnSpc>
            </a:pPr>
            <a:r>
              <a:rPr lang="en-US" sz="6952" u="sng">
                <a:solidFill>
                  <a:srgbClr val="20140D"/>
                </a:solidFill>
                <a:latin typeface="Magnolia Script"/>
                <a:ea typeface="Magnolia Script"/>
                <a:cs typeface="Magnolia Script"/>
                <a:sym typeface="Magnolia Script"/>
              </a:rPr>
              <a:t>pembahasan 2</a:t>
            </a:r>
          </a:p>
        </p:txBody>
      </p:sp>
      <p:sp>
        <p:nvSpPr>
          <p:cNvPr name="Freeform 5" id="5"/>
          <p:cNvSpPr/>
          <p:nvPr/>
        </p:nvSpPr>
        <p:spPr>
          <a:xfrm flipH="false" flipV="true" rot="0">
            <a:off x="0" y="0"/>
            <a:ext cx="2992005" cy="3201562"/>
          </a:xfrm>
          <a:custGeom>
            <a:avLst/>
            <a:gdLst/>
            <a:ahLst/>
            <a:cxnLst/>
            <a:rect r="r" b="b" t="t" l="l"/>
            <a:pathLst>
              <a:path h="3201562" w="2992005">
                <a:moveTo>
                  <a:pt x="0" y="3201562"/>
                </a:moveTo>
                <a:lnTo>
                  <a:pt x="2992005" y="3201562"/>
                </a:lnTo>
                <a:lnTo>
                  <a:pt x="2992005" y="0"/>
                </a:lnTo>
                <a:lnTo>
                  <a:pt x="0" y="0"/>
                </a:lnTo>
                <a:lnTo>
                  <a:pt x="0" y="3201562"/>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true" flipV="false" rot="0">
            <a:off x="15297150" y="7064353"/>
            <a:ext cx="3291897" cy="3522458"/>
          </a:xfrm>
          <a:custGeom>
            <a:avLst/>
            <a:gdLst/>
            <a:ahLst/>
            <a:cxnLst/>
            <a:rect r="r" b="b" t="t" l="l"/>
            <a:pathLst>
              <a:path h="3522458" w="3291897">
                <a:moveTo>
                  <a:pt x="3291897" y="0"/>
                </a:moveTo>
                <a:lnTo>
                  <a:pt x="0" y="0"/>
                </a:lnTo>
                <a:lnTo>
                  <a:pt x="0" y="3522458"/>
                </a:lnTo>
                <a:lnTo>
                  <a:pt x="3291897" y="3522458"/>
                </a:lnTo>
                <a:lnTo>
                  <a:pt x="3291897"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301047" y="7064353"/>
            <a:ext cx="3293053" cy="3523694"/>
          </a:xfrm>
          <a:custGeom>
            <a:avLst/>
            <a:gdLst/>
            <a:ahLst/>
            <a:cxnLst/>
            <a:rect r="r" b="b" t="t" l="l"/>
            <a:pathLst>
              <a:path h="3523694" w="3293053">
                <a:moveTo>
                  <a:pt x="0" y="0"/>
                </a:moveTo>
                <a:lnTo>
                  <a:pt x="3293052" y="0"/>
                </a:lnTo>
                <a:lnTo>
                  <a:pt x="3293052" y="3523694"/>
                </a:lnTo>
                <a:lnTo>
                  <a:pt x="0" y="352369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true" flipV="true" rot="0">
            <a:off x="15297150" y="-160448"/>
            <a:ext cx="3291897" cy="3522458"/>
          </a:xfrm>
          <a:custGeom>
            <a:avLst/>
            <a:gdLst/>
            <a:ahLst/>
            <a:cxnLst/>
            <a:rect r="r" b="b" t="t" l="l"/>
            <a:pathLst>
              <a:path h="3522458" w="3291897">
                <a:moveTo>
                  <a:pt x="3291897" y="3522458"/>
                </a:moveTo>
                <a:lnTo>
                  <a:pt x="0" y="3522458"/>
                </a:lnTo>
                <a:lnTo>
                  <a:pt x="0" y="0"/>
                </a:lnTo>
                <a:lnTo>
                  <a:pt x="3291897" y="0"/>
                </a:lnTo>
                <a:lnTo>
                  <a:pt x="3291897" y="3522458"/>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5297150" y="1600781"/>
            <a:ext cx="1325708" cy="770384"/>
          </a:xfrm>
          <a:custGeom>
            <a:avLst/>
            <a:gdLst/>
            <a:ahLst/>
            <a:cxnLst/>
            <a:rect r="r" b="b" t="t" l="l"/>
            <a:pathLst>
              <a:path h="770384" w="1325708">
                <a:moveTo>
                  <a:pt x="0" y="0"/>
                </a:moveTo>
                <a:lnTo>
                  <a:pt x="1325708" y="0"/>
                </a:lnTo>
                <a:lnTo>
                  <a:pt x="1325708" y="770384"/>
                </a:lnTo>
                <a:lnTo>
                  <a:pt x="0" y="77038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536166" y="8207075"/>
            <a:ext cx="1455839" cy="846004"/>
          </a:xfrm>
          <a:custGeom>
            <a:avLst/>
            <a:gdLst/>
            <a:ahLst/>
            <a:cxnLst/>
            <a:rect r="r" b="b" t="t" l="l"/>
            <a:pathLst>
              <a:path h="846004" w="1455839">
                <a:moveTo>
                  <a:pt x="0" y="0"/>
                </a:moveTo>
                <a:lnTo>
                  <a:pt x="1455839" y="0"/>
                </a:lnTo>
                <a:lnTo>
                  <a:pt x="1455839" y="846004"/>
                </a:lnTo>
                <a:lnTo>
                  <a:pt x="0" y="84600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TextBox 2" id="2"/>
          <p:cNvSpPr txBox="true"/>
          <p:nvPr/>
        </p:nvSpPr>
        <p:spPr>
          <a:xfrm rot="0">
            <a:off x="1855684" y="3125362"/>
            <a:ext cx="15087415" cy="4123033"/>
          </a:xfrm>
          <a:prstGeom prst="rect">
            <a:avLst/>
          </a:prstGeom>
        </p:spPr>
        <p:txBody>
          <a:bodyPr anchor="t" rtlCol="false" tIns="0" lIns="0" bIns="0" rIns="0">
            <a:spAutoFit/>
          </a:bodyPr>
          <a:lstStyle/>
          <a:p>
            <a:pPr algn="just" marL="758266" indent="-379133" lvl="1">
              <a:lnSpc>
                <a:spcPts val="4916"/>
              </a:lnSpc>
              <a:buFont typeface="Arial"/>
              <a:buChar char="•"/>
            </a:pPr>
            <a:r>
              <a:rPr lang="en-US" sz="3512">
                <a:solidFill>
                  <a:srgbClr val="20140D"/>
                </a:solidFill>
                <a:latin typeface="DM Sans"/>
                <a:ea typeface="DM Sans"/>
                <a:cs typeface="DM Sans"/>
                <a:sym typeface="DM Sans"/>
              </a:rPr>
              <a:t>Integrasi Digital &amp; Kecakapan Abad 21: Menanamkan etika digital dan kemampuan berpikir kritis (critical thinking). </a:t>
            </a:r>
          </a:p>
          <a:p>
            <a:pPr algn="just" marL="758266" indent="-379133" lvl="1">
              <a:lnSpc>
                <a:spcPts val="4916"/>
              </a:lnSpc>
              <a:buFont typeface="Arial"/>
              <a:buChar char="•"/>
            </a:pPr>
            <a:r>
              <a:rPr lang="en-US" sz="3512">
                <a:solidFill>
                  <a:srgbClr val="20140D"/>
                </a:solidFill>
                <a:latin typeface="DM Sans"/>
                <a:ea typeface="DM Sans"/>
                <a:cs typeface="DM Sans"/>
                <a:sym typeface="DM Sans"/>
              </a:rPr>
              <a:t>Penguatan Karakter &amp; Moderasi Beragama: Membentuk sikap toleran (tasamuh) dan inklusif di tengah masyarakat multikultural. </a:t>
            </a:r>
          </a:p>
          <a:p>
            <a:pPr algn="just" marL="758266" indent="-379133" lvl="1">
              <a:lnSpc>
                <a:spcPts val="4916"/>
              </a:lnSpc>
              <a:buFont typeface="Arial"/>
              <a:buChar char="•"/>
            </a:pPr>
            <a:r>
              <a:rPr lang="en-US" sz="3512">
                <a:solidFill>
                  <a:srgbClr val="20140D"/>
                </a:solidFill>
                <a:latin typeface="DM Sans"/>
                <a:ea typeface="DM Sans"/>
                <a:cs typeface="DM Sans"/>
                <a:sym typeface="DM Sans"/>
              </a:rPr>
              <a:t>Pembelajaran Kontekstual &amp; Aplikatif: Menyajikan materi agama sebagai solusi konkret atas masalah sehari-hari siswa.</a:t>
            </a:r>
          </a:p>
          <a:p>
            <a:pPr algn="just">
              <a:lnSpc>
                <a:spcPts val="3090"/>
              </a:lnSpc>
            </a:pPr>
          </a:p>
        </p:txBody>
      </p:sp>
      <p:sp>
        <p:nvSpPr>
          <p:cNvPr name="Freeform 3" id="3"/>
          <p:cNvSpPr/>
          <p:nvPr/>
        </p:nvSpPr>
        <p:spPr>
          <a:xfrm flipH="false" flipV="false" rot="0">
            <a:off x="4919623" y="1084265"/>
            <a:ext cx="7315200" cy="1803417"/>
          </a:xfrm>
          <a:custGeom>
            <a:avLst/>
            <a:gdLst/>
            <a:ahLst/>
            <a:cxnLst/>
            <a:rect r="r" b="b" t="t" l="l"/>
            <a:pathLst>
              <a:path h="1803417" w="7315200">
                <a:moveTo>
                  <a:pt x="0" y="0"/>
                </a:moveTo>
                <a:lnTo>
                  <a:pt x="7315200" y="0"/>
                </a:lnTo>
                <a:lnTo>
                  <a:pt x="7315200" y="1803416"/>
                </a:lnTo>
                <a:lnTo>
                  <a:pt x="0" y="18034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4960118" y="1185632"/>
            <a:ext cx="7274705" cy="1185489"/>
          </a:xfrm>
          <a:prstGeom prst="rect">
            <a:avLst/>
          </a:prstGeom>
        </p:spPr>
        <p:txBody>
          <a:bodyPr anchor="t" rtlCol="false" tIns="0" lIns="0" bIns="0" rIns="0">
            <a:spAutoFit/>
          </a:bodyPr>
          <a:lstStyle/>
          <a:p>
            <a:pPr algn="ctr">
              <a:lnSpc>
                <a:spcPts val="9733"/>
              </a:lnSpc>
            </a:pPr>
            <a:r>
              <a:rPr lang="en-US" sz="6952" u="sng">
                <a:solidFill>
                  <a:srgbClr val="20140D"/>
                </a:solidFill>
                <a:latin typeface="Magnolia Script"/>
                <a:ea typeface="Magnolia Script"/>
                <a:cs typeface="Magnolia Script"/>
                <a:sym typeface="Magnolia Script"/>
              </a:rPr>
              <a:t>pembahasan 3</a:t>
            </a:r>
          </a:p>
        </p:txBody>
      </p:sp>
      <p:sp>
        <p:nvSpPr>
          <p:cNvPr name="Freeform 5" id="5"/>
          <p:cNvSpPr/>
          <p:nvPr/>
        </p:nvSpPr>
        <p:spPr>
          <a:xfrm flipH="false" flipV="true" rot="0">
            <a:off x="0" y="0"/>
            <a:ext cx="2992005" cy="3201562"/>
          </a:xfrm>
          <a:custGeom>
            <a:avLst/>
            <a:gdLst/>
            <a:ahLst/>
            <a:cxnLst/>
            <a:rect r="r" b="b" t="t" l="l"/>
            <a:pathLst>
              <a:path h="3201562" w="2992005">
                <a:moveTo>
                  <a:pt x="0" y="3201562"/>
                </a:moveTo>
                <a:lnTo>
                  <a:pt x="2992005" y="3201562"/>
                </a:lnTo>
                <a:lnTo>
                  <a:pt x="2992005" y="0"/>
                </a:lnTo>
                <a:lnTo>
                  <a:pt x="0" y="0"/>
                </a:lnTo>
                <a:lnTo>
                  <a:pt x="0" y="3201562"/>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true" flipV="false" rot="0">
            <a:off x="15297150" y="7064353"/>
            <a:ext cx="3291897" cy="3522458"/>
          </a:xfrm>
          <a:custGeom>
            <a:avLst/>
            <a:gdLst/>
            <a:ahLst/>
            <a:cxnLst/>
            <a:rect r="r" b="b" t="t" l="l"/>
            <a:pathLst>
              <a:path h="3522458" w="3291897">
                <a:moveTo>
                  <a:pt x="3291897" y="0"/>
                </a:moveTo>
                <a:lnTo>
                  <a:pt x="0" y="0"/>
                </a:lnTo>
                <a:lnTo>
                  <a:pt x="0" y="3522458"/>
                </a:lnTo>
                <a:lnTo>
                  <a:pt x="3291897" y="3522458"/>
                </a:lnTo>
                <a:lnTo>
                  <a:pt x="3291897"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301047" y="7064353"/>
            <a:ext cx="3293053" cy="3523694"/>
          </a:xfrm>
          <a:custGeom>
            <a:avLst/>
            <a:gdLst/>
            <a:ahLst/>
            <a:cxnLst/>
            <a:rect r="r" b="b" t="t" l="l"/>
            <a:pathLst>
              <a:path h="3523694" w="3293053">
                <a:moveTo>
                  <a:pt x="0" y="0"/>
                </a:moveTo>
                <a:lnTo>
                  <a:pt x="3293052" y="0"/>
                </a:lnTo>
                <a:lnTo>
                  <a:pt x="3293052" y="3523694"/>
                </a:lnTo>
                <a:lnTo>
                  <a:pt x="0" y="352369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true" flipV="true" rot="0">
            <a:off x="15297150" y="-160448"/>
            <a:ext cx="3291897" cy="3522458"/>
          </a:xfrm>
          <a:custGeom>
            <a:avLst/>
            <a:gdLst/>
            <a:ahLst/>
            <a:cxnLst/>
            <a:rect r="r" b="b" t="t" l="l"/>
            <a:pathLst>
              <a:path h="3522458" w="3291897">
                <a:moveTo>
                  <a:pt x="3291897" y="3522458"/>
                </a:moveTo>
                <a:lnTo>
                  <a:pt x="0" y="3522458"/>
                </a:lnTo>
                <a:lnTo>
                  <a:pt x="0" y="0"/>
                </a:lnTo>
                <a:lnTo>
                  <a:pt x="3291897" y="0"/>
                </a:lnTo>
                <a:lnTo>
                  <a:pt x="3291897" y="3522458"/>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5297150" y="1600781"/>
            <a:ext cx="1325708" cy="770384"/>
          </a:xfrm>
          <a:custGeom>
            <a:avLst/>
            <a:gdLst/>
            <a:ahLst/>
            <a:cxnLst/>
            <a:rect r="r" b="b" t="t" l="l"/>
            <a:pathLst>
              <a:path h="770384" w="1325708">
                <a:moveTo>
                  <a:pt x="0" y="0"/>
                </a:moveTo>
                <a:lnTo>
                  <a:pt x="1325708" y="0"/>
                </a:lnTo>
                <a:lnTo>
                  <a:pt x="1325708" y="770384"/>
                </a:lnTo>
                <a:lnTo>
                  <a:pt x="0" y="77038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536166" y="8207075"/>
            <a:ext cx="1455839" cy="846004"/>
          </a:xfrm>
          <a:custGeom>
            <a:avLst/>
            <a:gdLst/>
            <a:ahLst/>
            <a:cxnLst/>
            <a:rect r="r" b="b" t="t" l="l"/>
            <a:pathLst>
              <a:path h="846004" w="1455839">
                <a:moveTo>
                  <a:pt x="0" y="0"/>
                </a:moveTo>
                <a:lnTo>
                  <a:pt x="1455839" y="0"/>
                </a:lnTo>
                <a:lnTo>
                  <a:pt x="1455839" y="846004"/>
                </a:lnTo>
                <a:lnTo>
                  <a:pt x="0" y="84600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Freeform 2" id="2"/>
          <p:cNvSpPr/>
          <p:nvPr/>
        </p:nvSpPr>
        <p:spPr>
          <a:xfrm flipH="false" flipV="false" rot="0">
            <a:off x="5486400" y="1239101"/>
            <a:ext cx="7315200" cy="1803417"/>
          </a:xfrm>
          <a:custGeom>
            <a:avLst/>
            <a:gdLst/>
            <a:ahLst/>
            <a:cxnLst/>
            <a:rect r="r" b="b" t="t" l="l"/>
            <a:pathLst>
              <a:path h="1803417" w="7315200">
                <a:moveTo>
                  <a:pt x="0" y="0"/>
                </a:moveTo>
                <a:lnTo>
                  <a:pt x="7315200" y="0"/>
                </a:lnTo>
                <a:lnTo>
                  <a:pt x="7315200" y="1803417"/>
                </a:lnTo>
                <a:lnTo>
                  <a:pt x="0" y="180341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422655" y="1480357"/>
            <a:ext cx="7442689" cy="1185533"/>
          </a:xfrm>
          <a:prstGeom prst="rect">
            <a:avLst/>
          </a:prstGeom>
        </p:spPr>
        <p:txBody>
          <a:bodyPr anchor="t" rtlCol="false" tIns="0" lIns="0" bIns="0" rIns="0">
            <a:spAutoFit/>
          </a:bodyPr>
          <a:lstStyle/>
          <a:p>
            <a:pPr algn="ctr">
              <a:lnSpc>
                <a:spcPts val="9733"/>
              </a:lnSpc>
            </a:pPr>
            <a:r>
              <a:rPr lang="en-US" sz="6952">
                <a:solidFill>
                  <a:srgbClr val="20140D"/>
                </a:solidFill>
                <a:latin typeface="Magnolia Script"/>
                <a:ea typeface="Magnolia Script"/>
                <a:cs typeface="Magnolia Script"/>
                <a:sym typeface="Magnolia Script"/>
              </a:rPr>
              <a:t>Kesimpulan</a:t>
            </a:r>
          </a:p>
        </p:txBody>
      </p:sp>
      <p:sp>
        <p:nvSpPr>
          <p:cNvPr name="TextBox 4" id="4"/>
          <p:cNvSpPr txBox="true"/>
          <p:nvPr/>
        </p:nvSpPr>
        <p:spPr>
          <a:xfrm rot="0">
            <a:off x="2168239" y="3134887"/>
            <a:ext cx="14454619" cy="5381231"/>
          </a:xfrm>
          <a:prstGeom prst="rect">
            <a:avLst/>
          </a:prstGeom>
        </p:spPr>
        <p:txBody>
          <a:bodyPr anchor="t" rtlCol="false" tIns="0" lIns="0" bIns="0" rIns="0">
            <a:spAutoFit/>
          </a:bodyPr>
          <a:lstStyle/>
          <a:p>
            <a:pPr algn="just">
              <a:lnSpc>
                <a:spcPts val="4746"/>
              </a:lnSpc>
            </a:pPr>
            <a:r>
              <a:rPr lang="en-US" sz="3390">
                <a:solidFill>
                  <a:srgbClr val="20140D"/>
                </a:solidFill>
                <a:latin typeface="DM Sans"/>
                <a:ea typeface="DM Sans"/>
                <a:cs typeface="DM Sans"/>
                <a:sym typeface="DM Sans"/>
              </a:rPr>
              <a:t>Kurikulum Pendidikan Agama Islam (PAI) berorientasi pada pembentukan pribadi muslim yang seimbang sebagai 'abdullah dan khalifah fil ardh melalui lima ruang lingkup utamanya (Al-Qur'an Hadis, Aqidah, Akhlak, Fikih, dan SPI). Di era digital, pembaruan kurikulum menjadi sangat krusial agar pembelajaran tidak lagi kaku dan teoretis, melainkan lebih fleksibel dan adaptif sesuai KMA No. 450 Tahun 2024. Pembaruan ini relevan dalam membekali siswa dengan etika digital, kecakapan berpikir kritis, serta moderasi beragama (tasamuh) guna mencetak generasi berakhlak mulia yang rahmatan lil 'alamin. </a:t>
            </a:r>
          </a:p>
        </p:txBody>
      </p:sp>
      <p:sp>
        <p:nvSpPr>
          <p:cNvPr name="Freeform 5" id="5"/>
          <p:cNvSpPr/>
          <p:nvPr/>
        </p:nvSpPr>
        <p:spPr>
          <a:xfrm flipH="false" flipV="true" rot="0">
            <a:off x="0" y="0"/>
            <a:ext cx="2992005" cy="3201562"/>
          </a:xfrm>
          <a:custGeom>
            <a:avLst/>
            <a:gdLst/>
            <a:ahLst/>
            <a:cxnLst/>
            <a:rect r="r" b="b" t="t" l="l"/>
            <a:pathLst>
              <a:path h="3201562" w="2992005">
                <a:moveTo>
                  <a:pt x="0" y="3201562"/>
                </a:moveTo>
                <a:lnTo>
                  <a:pt x="2992005" y="3201562"/>
                </a:lnTo>
                <a:lnTo>
                  <a:pt x="2992005" y="0"/>
                </a:lnTo>
                <a:lnTo>
                  <a:pt x="0" y="0"/>
                </a:lnTo>
                <a:lnTo>
                  <a:pt x="0" y="3201562"/>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true" flipV="false" rot="0">
            <a:off x="15297150" y="7064353"/>
            <a:ext cx="3291897" cy="3522458"/>
          </a:xfrm>
          <a:custGeom>
            <a:avLst/>
            <a:gdLst/>
            <a:ahLst/>
            <a:cxnLst/>
            <a:rect r="r" b="b" t="t" l="l"/>
            <a:pathLst>
              <a:path h="3522458" w="3291897">
                <a:moveTo>
                  <a:pt x="3291897" y="0"/>
                </a:moveTo>
                <a:lnTo>
                  <a:pt x="0" y="0"/>
                </a:lnTo>
                <a:lnTo>
                  <a:pt x="0" y="3522458"/>
                </a:lnTo>
                <a:lnTo>
                  <a:pt x="3291897" y="3522458"/>
                </a:lnTo>
                <a:lnTo>
                  <a:pt x="3291897"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301047" y="7064353"/>
            <a:ext cx="3293053" cy="3523694"/>
          </a:xfrm>
          <a:custGeom>
            <a:avLst/>
            <a:gdLst/>
            <a:ahLst/>
            <a:cxnLst/>
            <a:rect r="r" b="b" t="t" l="l"/>
            <a:pathLst>
              <a:path h="3523694" w="3293053">
                <a:moveTo>
                  <a:pt x="0" y="0"/>
                </a:moveTo>
                <a:lnTo>
                  <a:pt x="3293052" y="0"/>
                </a:lnTo>
                <a:lnTo>
                  <a:pt x="3293052" y="3523694"/>
                </a:lnTo>
                <a:lnTo>
                  <a:pt x="0" y="352369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true" flipV="true" rot="0">
            <a:off x="15297150" y="-160448"/>
            <a:ext cx="3291897" cy="3522458"/>
          </a:xfrm>
          <a:custGeom>
            <a:avLst/>
            <a:gdLst/>
            <a:ahLst/>
            <a:cxnLst/>
            <a:rect r="r" b="b" t="t" l="l"/>
            <a:pathLst>
              <a:path h="3522458" w="3291897">
                <a:moveTo>
                  <a:pt x="3291897" y="3522458"/>
                </a:moveTo>
                <a:lnTo>
                  <a:pt x="0" y="3522458"/>
                </a:lnTo>
                <a:lnTo>
                  <a:pt x="0" y="0"/>
                </a:lnTo>
                <a:lnTo>
                  <a:pt x="3291897" y="0"/>
                </a:lnTo>
                <a:lnTo>
                  <a:pt x="3291897" y="3522458"/>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5297150" y="1600781"/>
            <a:ext cx="1325708" cy="770384"/>
          </a:xfrm>
          <a:custGeom>
            <a:avLst/>
            <a:gdLst/>
            <a:ahLst/>
            <a:cxnLst/>
            <a:rect r="r" b="b" t="t" l="l"/>
            <a:pathLst>
              <a:path h="770384" w="1325708">
                <a:moveTo>
                  <a:pt x="0" y="0"/>
                </a:moveTo>
                <a:lnTo>
                  <a:pt x="1325708" y="0"/>
                </a:lnTo>
                <a:lnTo>
                  <a:pt x="1325708" y="770384"/>
                </a:lnTo>
                <a:lnTo>
                  <a:pt x="0" y="77038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819555" y="1525160"/>
            <a:ext cx="1455839" cy="846004"/>
          </a:xfrm>
          <a:custGeom>
            <a:avLst/>
            <a:gdLst/>
            <a:ahLst/>
            <a:cxnLst/>
            <a:rect r="r" b="b" t="t" l="l"/>
            <a:pathLst>
              <a:path h="846004" w="1455839">
                <a:moveTo>
                  <a:pt x="0" y="0"/>
                </a:moveTo>
                <a:lnTo>
                  <a:pt x="1455839" y="0"/>
                </a:lnTo>
                <a:lnTo>
                  <a:pt x="1455839" y="846005"/>
                </a:lnTo>
                <a:lnTo>
                  <a:pt x="0" y="84600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EFDA"/>
        </a:solidFill>
      </p:bgPr>
    </p:bg>
    <p:spTree>
      <p:nvGrpSpPr>
        <p:cNvPr id="1" name=""/>
        <p:cNvGrpSpPr/>
        <p:nvPr/>
      </p:nvGrpSpPr>
      <p:grpSpPr>
        <a:xfrm>
          <a:off x="0" y="0"/>
          <a:ext cx="0" cy="0"/>
          <a:chOff x="0" y="0"/>
          <a:chExt cx="0" cy="0"/>
        </a:xfrm>
      </p:grpSpPr>
      <p:sp>
        <p:nvSpPr>
          <p:cNvPr name="Freeform 2" id="2"/>
          <p:cNvSpPr/>
          <p:nvPr/>
        </p:nvSpPr>
        <p:spPr>
          <a:xfrm flipH="false" flipV="false" rot="0">
            <a:off x="3268533" y="1982758"/>
            <a:ext cx="11750934" cy="7089009"/>
          </a:xfrm>
          <a:custGeom>
            <a:avLst/>
            <a:gdLst/>
            <a:ahLst/>
            <a:cxnLst/>
            <a:rect r="r" b="b" t="t" l="l"/>
            <a:pathLst>
              <a:path h="7089009" w="11750934">
                <a:moveTo>
                  <a:pt x="0" y="0"/>
                </a:moveTo>
                <a:lnTo>
                  <a:pt x="11750934" y="0"/>
                </a:lnTo>
                <a:lnTo>
                  <a:pt x="11750934" y="7089009"/>
                </a:lnTo>
                <a:lnTo>
                  <a:pt x="0" y="70890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950882" y="2955513"/>
            <a:ext cx="6773134" cy="2571750"/>
          </a:xfrm>
          <a:prstGeom prst="rect">
            <a:avLst/>
          </a:prstGeom>
        </p:spPr>
        <p:txBody>
          <a:bodyPr anchor="t" rtlCol="false" tIns="0" lIns="0" bIns="0" rIns="0">
            <a:spAutoFit/>
          </a:bodyPr>
          <a:lstStyle/>
          <a:p>
            <a:pPr algn="ctr">
              <a:lnSpc>
                <a:spcPts val="21000"/>
              </a:lnSpc>
            </a:pPr>
            <a:r>
              <a:rPr lang="en-US" sz="15000">
                <a:solidFill>
                  <a:srgbClr val="403D46"/>
                </a:solidFill>
                <a:latin typeface="Magnolia Script"/>
                <a:ea typeface="Magnolia Script"/>
                <a:cs typeface="Magnolia Script"/>
                <a:sym typeface="Magnolia Script"/>
              </a:rPr>
              <a:t>Terima</a:t>
            </a:r>
          </a:p>
        </p:txBody>
      </p:sp>
      <p:sp>
        <p:nvSpPr>
          <p:cNvPr name="TextBox 4" id="4"/>
          <p:cNvSpPr txBox="true"/>
          <p:nvPr/>
        </p:nvSpPr>
        <p:spPr>
          <a:xfrm rot="0">
            <a:off x="6316015" y="4857750"/>
            <a:ext cx="6042868" cy="2571750"/>
          </a:xfrm>
          <a:prstGeom prst="rect">
            <a:avLst/>
          </a:prstGeom>
        </p:spPr>
        <p:txBody>
          <a:bodyPr anchor="t" rtlCol="false" tIns="0" lIns="0" bIns="0" rIns="0">
            <a:spAutoFit/>
          </a:bodyPr>
          <a:lstStyle/>
          <a:p>
            <a:pPr algn="ctr">
              <a:lnSpc>
                <a:spcPts val="21000"/>
              </a:lnSpc>
            </a:pPr>
            <a:r>
              <a:rPr lang="en-US" sz="15000">
                <a:solidFill>
                  <a:srgbClr val="403D46"/>
                </a:solidFill>
                <a:latin typeface="Magnolia Script"/>
                <a:ea typeface="Magnolia Script"/>
                <a:cs typeface="Magnolia Script"/>
                <a:sym typeface="Magnolia Script"/>
              </a:rPr>
              <a:t>Kasih</a:t>
            </a:r>
          </a:p>
        </p:txBody>
      </p:sp>
      <p:sp>
        <p:nvSpPr>
          <p:cNvPr name="Freeform 5" id="5"/>
          <p:cNvSpPr/>
          <p:nvPr/>
        </p:nvSpPr>
        <p:spPr>
          <a:xfrm flipH="true" flipV="false" rot="-5400000">
            <a:off x="14900853" y="7200900"/>
            <a:ext cx="2659494" cy="4114800"/>
          </a:xfrm>
          <a:custGeom>
            <a:avLst/>
            <a:gdLst/>
            <a:ahLst/>
            <a:cxnLst/>
            <a:rect r="r" b="b" t="t" l="l"/>
            <a:pathLst>
              <a:path h="4114800" w="2659494">
                <a:moveTo>
                  <a:pt x="2659494" y="0"/>
                </a:moveTo>
                <a:lnTo>
                  <a:pt x="0" y="0"/>
                </a:lnTo>
                <a:lnTo>
                  <a:pt x="0" y="4114800"/>
                </a:lnTo>
                <a:lnTo>
                  <a:pt x="2659494" y="4114800"/>
                </a:lnTo>
                <a:lnTo>
                  <a:pt x="2659494"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true" rot="0">
            <a:off x="-301047" y="-362526"/>
            <a:ext cx="3845468" cy="4114800"/>
          </a:xfrm>
          <a:custGeom>
            <a:avLst/>
            <a:gdLst/>
            <a:ahLst/>
            <a:cxnLst/>
            <a:rect r="r" b="b" t="t" l="l"/>
            <a:pathLst>
              <a:path h="4114800" w="3845468">
                <a:moveTo>
                  <a:pt x="0" y="4114800"/>
                </a:moveTo>
                <a:lnTo>
                  <a:pt x="3845467" y="4114800"/>
                </a:lnTo>
                <a:lnTo>
                  <a:pt x="3845467" y="0"/>
                </a:lnTo>
                <a:lnTo>
                  <a:pt x="0" y="0"/>
                </a:lnTo>
                <a:lnTo>
                  <a:pt x="0"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true" flipV="true" rot="0">
            <a:off x="14743580" y="-362526"/>
            <a:ext cx="3845468" cy="4114800"/>
          </a:xfrm>
          <a:custGeom>
            <a:avLst/>
            <a:gdLst/>
            <a:ahLst/>
            <a:cxnLst/>
            <a:rect r="r" b="b" t="t" l="l"/>
            <a:pathLst>
              <a:path h="4114800" w="3845468">
                <a:moveTo>
                  <a:pt x="3845467" y="4114800"/>
                </a:moveTo>
                <a:lnTo>
                  <a:pt x="0" y="4114800"/>
                </a:lnTo>
                <a:lnTo>
                  <a:pt x="0" y="0"/>
                </a:lnTo>
                <a:lnTo>
                  <a:pt x="3845467" y="0"/>
                </a:lnTo>
                <a:lnTo>
                  <a:pt x="3845467" y="41148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true" flipV="true" rot="-5400000">
            <a:off x="727653" y="7200900"/>
            <a:ext cx="2659494" cy="4114800"/>
          </a:xfrm>
          <a:custGeom>
            <a:avLst/>
            <a:gdLst/>
            <a:ahLst/>
            <a:cxnLst/>
            <a:rect r="r" b="b" t="t" l="l"/>
            <a:pathLst>
              <a:path h="4114800" w="2659494">
                <a:moveTo>
                  <a:pt x="2659494" y="4114800"/>
                </a:moveTo>
                <a:lnTo>
                  <a:pt x="0" y="4114800"/>
                </a:lnTo>
                <a:lnTo>
                  <a:pt x="0" y="0"/>
                </a:lnTo>
                <a:lnTo>
                  <a:pt x="2659494" y="0"/>
                </a:lnTo>
                <a:lnTo>
                  <a:pt x="2659494" y="411480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1853146" y="2283277"/>
            <a:ext cx="2152232" cy="1250686"/>
          </a:xfrm>
          <a:custGeom>
            <a:avLst/>
            <a:gdLst/>
            <a:ahLst/>
            <a:cxnLst/>
            <a:rect r="r" b="b" t="t" l="l"/>
            <a:pathLst>
              <a:path h="1250686" w="2152232">
                <a:moveTo>
                  <a:pt x="0" y="0"/>
                </a:moveTo>
                <a:lnTo>
                  <a:pt x="2152232" y="0"/>
                </a:lnTo>
                <a:lnTo>
                  <a:pt x="2152232" y="1250686"/>
                </a:lnTo>
                <a:lnTo>
                  <a:pt x="0" y="1250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3544420" y="6677867"/>
            <a:ext cx="2152232" cy="1250686"/>
          </a:xfrm>
          <a:custGeom>
            <a:avLst/>
            <a:gdLst/>
            <a:ahLst/>
            <a:cxnLst/>
            <a:rect r="r" b="b" t="t" l="l"/>
            <a:pathLst>
              <a:path h="1250686" w="2152232">
                <a:moveTo>
                  <a:pt x="0" y="0"/>
                </a:moveTo>
                <a:lnTo>
                  <a:pt x="2152233" y="0"/>
                </a:lnTo>
                <a:lnTo>
                  <a:pt x="2152233" y="1250686"/>
                </a:lnTo>
                <a:lnTo>
                  <a:pt x="0" y="1250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DAHTToh9woY</dc:identifier>
  <dcterms:modified xsi:type="dcterms:W3CDTF">2011-08-01T06:04:30Z</dcterms:modified>
  <cp:revision>1</cp:revision>
  <dc:title>Abu Arang dan Hijau Pola Abstrak Tugas Presentasi</dc:title>
</cp:coreProperties>
</file>