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embeddedFontLst>
    <p:embeddedFont>
      <p:font typeface="Noto Sans Bold"/>
      <p:regular r:id="rId201314"/>
    </p:embeddedFont>
    <p:embeddedFont>
      <p:font typeface="Noto Sans"/>
      <p:regular r:id="rId201315"/>
    </p:embeddedFont>
    <p:embeddedFont>
      <p:font typeface="Noto Sans Medium"/>
      <p:regular r:id="rId201316"/>
    </p:embeddedFont>
    <p:embeddedFont>
      <p:font typeface="Sora Medium"/>
      <p:regular r:id="rId201317"/>
    </p:embeddedFont>
    <p:embeddedFont>
      <p:font typeface="Sora"/>
      <p:regular r:id="rId201318"/>
    </p:embeddedFont>
    <p:embeddedFont>
      <p:font typeface="Sora Bold"/>
      <p:regular r:id="rId2013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jpe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7070C"/>
          </a:solidFill>
          <a:ln/>
        </p:spPr>
      </p:sp>
      <p:pic>
        <p:nvPicPr>
          <p:cNvPr id="4" name="Image 1" descr="preencoded.png">
            <a:hlinkClick r:id="rId3" tooltip=""/>
          </p:cNvPr>
          <p:cNvPicPr>
            <a:picLocks noChangeAspect="1"/>
          </p:cNvPicPr>
          <p:nvPr/>
        </p:nvPicPr>
        <p:blipFill>
          <a:blip r:embed="rId2"/>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image" Target="../media/image-10-2.png"/><Relationship Id="rId3" Type="http://schemas.openxmlformats.org/officeDocument/2006/relationships/image" Target="../media/image-10-3.sv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slideLayout" Target="../slideLayouts/slideLayout2.xml"/><Relationship Id="rId11"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image" Target="../media/image-2-2.jpeg"/><Relationship Id="rId3" Type="http://schemas.openxmlformats.org/officeDocument/2006/relationships/slideLayout" Target="../slideLayouts/slideLayout2.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slideLayout" Target="../slideLayouts/slideLayout2.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image" Target="../media/image-9-2.jpeg"/><Relationship Id="rId3" Type="http://schemas.openxmlformats.org/officeDocument/2006/relationships/image" Target="../media/image-9-3.jpeg"/><Relationship Id="rId4" Type="http://schemas.openxmlformats.org/officeDocument/2006/relationships/slideLayout" Target="../slideLayouts/slideLayout2.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2298303"/>
            <a:ext cx="6296860" cy="1033463"/>
          </a:xfrm>
          <a:prstGeom prst="rect">
            <a:avLst/>
          </a:prstGeom>
          <a:noFill/>
          <a:ln/>
        </p:spPr>
        <p:txBody>
          <a:bodyPr wrap="square" lIns="0" tIns="0" rIns="0" bIns="0" rtlCol="0" anchor="t">
            <a:normAutofit/>
          </a:bodyPr>
          <a:lstStyle/>
          <a:p>
            <a:pPr algn="l" indent="0" marL="0">
              <a:lnSpc>
                <a:spcPct val="104000"/>
              </a:lnSpc>
              <a:buNone/>
            </a:pPr>
            <a:r>
              <a:rPr lang="en-US" sz="3250" dirty="0">
                <a:solidFill>
                  <a:srgbClr val="97B8FF"/>
                </a:solidFill>
                <a:latin typeface="Sora Medium" pitchFamily="34" charset="0"/>
                <a:ea typeface="Sora Medium" pitchFamily="34" charset="-122"/>
                <a:cs typeface="Sora Medium" pitchFamily="34" charset="-120"/>
              </a:rPr>
              <a:t>Regulasi Emosi dan Student Well‑Being Mahasiswa</a:t>
            </a:r>
            <a:endParaRPr lang="en-US" sz="3250" dirty="0"/>
          </a:p>
        </p:txBody>
      </p:sp>
      <p:sp>
        <p:nvSpPr>
          <p:cNvPr id="4" name="Text 1"/>
          <p:cNvSpPr/>
          <p:nvPr/>
        </p:nvSpPr>
        <p:spPr>
          <a:xfrm>
            <a:off x="661475" y="3579813"/>
            <a:ext cx="6296860" cy="979884"/>
          </a:xfrm>
          <a:prstGeom prst="rect">
            <a:avLst/>
          </a:prstGeom>
          <a:noFill/>
          <a:ln/>
        </p:spPr>
        <p:txBody>
          <a:bodyPr wrap="square" lIns="0" tIns="0" rIns="0" bIns="0" rtlCol="0" anchor="t">
            <a:normAutofit/>
          </a:bodyPr>
          <a:lstStyle/>
          <a:p>
            <a:pPr algn="l" indent="0" marL="0">
              <a:lnSpc>
                <a:spcPct val="133000"/>
              </a:lnSpc>
              <a:spcAft>
                <a:spcPts val="1450"/>
              </a:spcAft>
              <a:buNone/>
            </a:pPr>
            <a:r>
              <a:rPr lang="en-US" sz="1300" dirty="0">
                <a:solidFill>
                  <a:srgbClr val="E0D6DE"/>
                </a:solidFill>
                <a:latin typeface="Noto Sans" pitchFamily="34" charset="0"/>
                <a:ea typeface="Noto Sans" pitchFamily="34" charset="-122"/>
                <a:cs typeface="Noto Sans" pitchFamily="34" charset="-120"/>
              </a:rPr>
              <a:t>Regulasi emosi dan kesejahteraan mahasiswa: perspektif psikologis dan spiritual dalam menghadapi tantangan akademik.</a:t>
            </a:r>
            <a:endParaRPr lang="en-US" sz="1300" dirty="0"/>
          </a:p>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 Disusun oleh Nabila Firjatullah Zunifa (06020125139). </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516632"/>
            <a:ext cx="6296860" cy="436066"/>
          </a:xfrm>
          <a:prstGeom prst="rect">
            <a:avLst/>
          </a:prstGeom>
          <a:noFill/>
          <a:ln/>
        </p:spPr>
        <p:txBody>
          <a:bodyPr wrap="none" lIns="0" tIns="0" rIns="0" bIns="0" rtlCol="0" anchor="t"/>
          <a:lstStyle/>
          <a:p>
            <a:pPr algn="l" indent="0" marL="0">
              <a:lnSpc>
                <a:spcPct val="104000"/>
              </a:lnSpc>
              <a:buNone/>
            </a:pPr>
            <a:r>
              <a:rPr lang="en-US" sz="2700" dirty="0">
                <a:solidFill>
                  <a:srgbClr val="97B8FF"/>
                </a:solidFill>
                <a:latin typeface="Sora Medium" pitchFamily="34" charset="0"/>
                <a:ea typeface="Sora Medium" pitchFamily="34" charset="-122"/>
                <a:cs typeface="Sora Medium" pitchFamily="34" charset="-120"/>
              </a:rPr>
              <a:t>Kesimpulan &amp; Rekomendasi Praktis</a:t>
            </a:r>
            <a:endParaRPr lang="en-US" sz="2700" dirty="0"/>
          </a:p>
        </p:txBody>
      </p:sp>
      <p:sp>
        <p:nvSpPr>
          <p:cNvPr id="4" name="Text 1"/>
          <p:cNvSpPr/>
          <p:nvPr/>
        </p:nvSpPr>
        <p:spPr>
          <a:xfrm>
            <a:off x="5233360" y="1129308"/>
            <a:ext cx="6296860" cy="1235273"/>
          </a:xfrm>
          <a:prstGeom prst="rect">
            <a:avLst/>
          </a:prstGeom>
          <a:noFill/>
          <a:ln/>
        </p:spPr>
        <p:txBody>
          <a:bodyPr wrap="square" lIns="0" tIns="0" rIns="0" bIns="0" rtlCol="0" anchor="t">
            <a:normAutofit/>
          </a:bodyPr>
          <a:lstStyle/>
          <a:p>
            <a:pPr algn="l" indent="0" marL="0">
              <a:lnSpc>
                <a:spcPct val="123000"/>
              </a:lnSpc>
              <a:buNone/>
            </a:pPr>
            <a:r>
              <a:rPr lang="en-US" sz="1050" dirty="0">
                <a:solidFill>
                  <a:srgbClr val="E0D6DE"/>
                </a:solidFill>
                <a:latin typeface="Noto Sans" pitchFamily="34" charset="0"/>
                <a:ea typeface="Noto Sans" pitchFamily="34" charset="-122"/>
                <a:cs typeface="Noto Sans" pitchFamily="34" charset="-120"/>
              </a:rPr>
              <a:t>Student well‑being dipengaruhi oleh interaksi tuntutan akademik, regulasi emosi, self‑esteem, resiliensi, dan kepekaan spiritual. Regulasi emosi bukan menekan emosi, melainkan mengelolanya secara adaptif; kepekaan spiritual memberi makna dan ketenangan yang mendukung regulasi tersebut. Untuk meningkatkan well‑being: kembangkan keterampilan regulasi (cognitive reappraisal), perkuat self‑esteem dan resiliensi, praktik spiritual adaptif jika relevan, serta terapkan manajemen waktu, dukungan sosial, dan problem solving.</a:t>
            </a:r>
            <a:endParaRPr lang="en-US" sz="1050" dirty="0"/>
          </a:p>
        </p:txBody>
      </p:sp>
      <p:sp>
        <p:nvSpPr>
          <p:cNvPr id="5" name="Shape 2"/>
          <p:cNvSpPr/>
          <p:nvPr/>
        </p:nvSpPr>
        <p:spPr>
          <a:xfrm>
            <a:off x="5233360" y="2497038"/>
            <a:ext cx="558191" cy="837307"/>
          </a:xfrm>
          <a:prstGeom prst="roundRect">
            <a:avLst>
              <a:gd name="adj" fmla="val 50000"/>
            </a:avLst>
          </a:prstGeom>
          <a:solidFill>
            <a:srgbClr val="26262B"/>
          </a:solidFill>
          <a:ln/>
        </p:spPr>
      </p:sp>
      <p:pic>
        <p:nvPicPr>
          <p:cNvPr id="6"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07783" y="2811066"/>
            <a:ext cx="209247" cy="209252"/>
          </a:xfrm>
          <a:prstGeom prst="rect">
            <a:avLst/>
          </a:prstGeom>
        </p:spPr>
      </p:pic>
      <p:sp>
        <p:nvSpPr>
          <p:cNvPr id="7" name="Text 3"/>
          <p:cNvSpPr/>
          <p:nvPr/>
        </p:nvSpPr>
        <p:spPr>
          <a:xfrm>
            <a:off x="5909222" y="2636540"/>
            <a:ext cx="5620998" cy="217984"/>
          </a:xfrm>
          <a:prstGeom prst="rect">
            <a:avLst/>
          </a:prstGeom>
          <a:noFill/>
          <a:ln/>
        </p:spPr>
        <p:txBody>
          <a:bodyPr wrap="none" lIns="0" tIns="0" rIns="0" bIns="0" rtlCol="0" anchor="t"/>
          <a:lstStyle/>
          <a:p>
            <a:pPr algn="l" indent="0" marL="0">
              <a:lnSpc>
                <a:spcPct val="104000"/>
              </a:lnSpc>
              <a:buNone/>
            </a:pPr>
            <a:r>
              <a:rPr lang="en-US" sz="1350" dirty="0">
                <a:solidFill>
                  <a:srgbClr val="E0D6DE"/>
                </a:solidFill>
                <a:latin typeface="Sora Medium" pitchFamily="34" charset="0"/>
                <a:ea typeface="Sora Medium" pitchFamily="34" charset="-122"/>
                <a:cs typeface="Sora Medium" pitchFamily="34" charset="-120"/>
              </a:rPr>
              <a:t>Latih Regulasi</a:t>
            </a:r>
            <a:endParaRPr lang="en-US" sz="1350" dirty="0"/>
          </a:p>
        </p:txBody>
      </p:sp>
      <p:sp>
        <p:nvSpPr>
          <p:cNvPr id="8" name="Text 4"/>
          <p:cNvSpPr/>
          <p:nvPr/>
        </p:nvSpPr>
        <p:spPr>
          <a:xfrm>
            <a:off x="5909222" y="2925167"/>
            <a:ext cx="5620998" cy="205879"/>
          </a:xfrm>
          <a:prstGeom prst="rect">
            <a:avLst/>
          </a:prstGeom>
          <a:noFill/>
          <a:ln/>
        </p:spPr>
        <p:txBody>
          <a:bodyPr wrap="none" lIns="0" tIns="0" rIns="0" bIns="0" rtlCol="0" anchor="t"/>
          <a:lstStyle/>
          <a:p>
            <a:pPr algn="l" indent="0" marL="0">
              <a:lnSpc>
                <a:spcPct val="123000"/>
              </a:lnSpc>
              <a:buNone/>
            </a:pPr>
            <a:r>
              <a:rPr lang="en-US" sz="1050" dirty="0">
                <a:solidFill>
                  <a:srgbClr val="E0D6DE"/>
                </a:solidFill>
                <a:latin typeface="Noto Sans" pitchFamily="34" charset="0"/>
                <a:ea typeface="Noto Sans" pitchFamily="34" charset="-122"/>
                <a:cs typeface="Noto Sans" pitchFamily="34" charset="-120"/>
              </a:rPr>
              <a:t>Ajarkan cognitive reappraisal, kesadaran emosi, dan ekspresi sehat.</a:t>
            </a:r>
            <a:endParaRPr lang="en-US" sz="1050" dirty="0"/>
          </a:p>
        </p:txBody>
      </p:sp>
      <p:sp>
        <p:nvSpPr>
          <p:cNvPr id="9" name="Shape 5"/>
          <p:cNvSpPr/>
          <p:nvPr/>
        </p:nvSpPr>
        <p:spPr>
          <a:xfrm>
            <a:off x="5233360" y="3452019"/>
            <a:ext cx="558191" cy="837307"/>
          </a:xfrm>
          <a:prstGeom prst="roundRect">
            <a:avLst>
              <a:gd name="adj" fmla="val 50000"/>
            </a:avLst>
          </a:prstGeom>
          <a:solidFill>
            <a:srgbClr val="26262B"/>
          </a:solidFill>
          <a:ln/>
        </p:spPr>
      </p:sp>
      <p:pic>
        <p:nvPicPr>
          <p:cNvPr id="10"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07783" y="3766046"/>
            <a:ext cx="209247" cy="209252"/>
          </a:xfrm>
          <a:prstGeom prst="rect">
            <a:avLst/>
          </a:prstGeom>
        </p:spPr>
      </p:pic>
      <p:sp>
        <p:nvSpPr>
          <p:cNvPr id="11" name="Text 6"/>
          <p:cNvSpPr/>
          <p:nvPr/>
        </p:nvSpPr>
        <p:spPr>
          <a:xfrm>
            <a:off x="5909222" y="3591520"/>
            <a:ext cx="5620998" cy="217984"/>
          </a:xfrm>
          <a:prstGeom prst="rect">
            <a:avLst/>
          </a:prstGeom>
          <a:noFill/>
          <a:ln/>
        </p:spPr>
        <p:txBody>
          <a:bodyPr wrap="none" lIns="0" tIns="0" rIns="0" bIns="0" rtlCol="0" anchor="t"/>
          <a:lstStyle/>
          <a:p>
            <a:pPr algn="l" indent="0" marL="0">
              <a:lnSpc>
                <a:spcPct val="104000"/>
              </a:lnSpc>
              <a:buNone/>
            </a:pPr>
            <a:r>
              <a:rPr lang="en-US" sz="1350" dirty="0">
                <a:solidFill>
                  <a:srgbClr val="E0D6DE"/>
                </a:solidFill>
                <a:latin typeface="Sora Medium" pitchFamily="34" charset="0"/>
                <a:ea typeface="Sora Medium" pitchFamily="34" charset="-122"/>
                <a:cs typeface="Sora Medium" pitchFamily="34" charset="-120"/>
              </a:rPr>
              <a:t>Perkuat Resiliensi</a:t>
            </a:r>
            <a:endParaRPr lang="en-US" sz="1350" dirty="0"/>
          </a:p>
        </p:txBody>
      </p:sp>
      <p:sp>
        <p:nvSpPr>
          <p:cNvPr id="12" name="Text 7"/>
          <p:cNvSpPr/>
          <p:nvPr/>
        </p:nvSpPr>
        <p:spPr>
          <a:xfrm>
            <a:off x="5909222" y="3880148"/>
            <a:ext cx="5620998" cy="205879"/>
          </a:xfrm>
          <a:prstGeom prst="rect">
            <a:avLst/>
          </a:prstGeom>
          <a:noFill/>
          <a:ln/>
        </p:spPr>
        <p:txBody>
          <a:bodyPr wrap="none" lIns="0" tIns="0" rIns="0" bIns="0" rtlCol="0" anchor="t"/>
          <a:lstStyle/>
          <a:p>
            <a:pPr algn="l" indent="0" marL="0">
              <a:lnSpc>
                <a:spcPct val="123000"/>
              </a:lnSpc>
              <a:buNone/>
            </a:pPr>
            <a:r>
              <a:rPr lang="en-US" sz="1050" dirty="0">
                <a:solidFill>
                  <a:srgbClr val="E0D6DE"/>
                </a:solidFill>
                <a:latin typeface="Noto Sans" pitchFamily="34" charset="0"/>
                <a:ea typeface="Noto Sans" pitchFamily="34" charset="-122"/>
                <a:cs typeface="Noto Sans" pitchFamily="34" charset="-120"/>
              </a:rPr>
              <a:t>Kembangkan self‑belief, kontrol tugas, composure, dan persistence.</a:t>
            </a:r>
            <a:endParaRPr lang="en-US" sz="1050" dirty="0"/>
          </a:p>
        </p:txBody>
      </p:sp>
      <p:sp>
        <p:nvSpPr>
          <p:cNvPr id="13" name="Shape 8"/>
          <p:cNvSpPr/>
          <p:nvPr/>
        </p:nvSpPr>
        <p:spPr>
          <a:xfrm>
            <a:off x="5233360" y="4406999"/>
            <a:ext cx="558191" cy="837307"/>
          </a:xfrm>
          <a:prstGeom prst="roundRect">
            <a:avLst>
              <a:gd name="adj" fmla="val 50000"/>
            </a:avLst>
          </a:prstGeom>
          <a:solidFill>
            <a:srgbClr val="26262B"/>
          </a:solidFill>
          <a:ln/>
        </p:spPr>
      </p:sp>
      <p:pic>
        <p:nvPicPr>
          <p:cNvPr id="14"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07783" y="4721027"/>
            <a:ext cx="209247" cy="209252"/>
          </a:xfrm>
          <a:prstGeom prst="rect">
            <a:avLst/>
          </a:prstGeom>
        </p:spPr>
      </p:pic>
      <p:sp>
        <p:nvSpPr>
          <p:cNvPr id="15" name="Text 9"/>
          <p:cNvSpPr/>
          <p:nvPr/>
        </p:nvSpPr>
        <p:spPr>
          <a:xfrm>
            <a:off x="5909222" y="4546501"/>
            <a:ext cx="5620998" cy="217984"/>
          </a:xfrm>
          <a:prstGeom prst="rect">
            <a:avLst/>
          </a:prstGeom>
          <a:noFill/>
          <a:ln/>
        </p:spPr>
        <p:txBody>
          <a:bodyPr wrap="none" lIns="0" tIns="0" rIns="0" bIns="0" rtlCol="0" anchor="t"/>
          <a:lstStyle/>
          <a:p>
            <a:pPr algn="l" indent="0" marL="0">
              <a:lnSpc>
                <a:spcPct val="104000"/>
              </a:lnSpc>
              <a:buNone/>
            </a:pPr>
            <a:r>
              <a:rPr lang="en-US" sz="1350" dirty="0">
                <a:solidFill>
                  <a:srgbClr val="E0D6DE"/>
                </a:solidFill>
                <a:latin typeface="Sora Medium" pitchFamily="34" charset="0"/>
                <a:ea typeface="Sora Medium" pitchFamily="34" charset="-122"/>
                <a:cs typeface="Sora Medium" pitchFamily="34" charset="-120"/>
              </a:rPr>
              <a:t>Fasilitasi Spiritual</a:t>
            </a:r>
            <a:endParaRPr lang="en-US" sz="1350" dirty="0"/>
          </a:p>
        </p:txBody>
      </p:sp>
      <p:sp>
        <p:nvSpPr>
          <p:cNvPr id="16" name="Text 10"/>
          <p:cNvSpPr/>
          <p:nvPr/>
        </p:nvSpPr>
        <p:spPr>
          <a:xfrm>
            <a:off x="5909222" y="4835128"/>
            <a:ext cx="5620998" cy="205879"/>
          </a:xfrm>
          <a:prstGeom prst="rect">
            <a:avLst/>
          </a:prstGeom>
          <a:noFill/>
          <a:ln/>
        </p:spPr>
        <p:txBody>
          <a:bodyPr wrap="none" lIns="0" tIns="0" rIns="0" bIns="0" rtlCol="0" anchor="t"/>
          <a:lstStyle/>
          <a:p>
            <a:pPr algn="l" indent="0" marL="0">
              <a:lnSpc>
                <a:spcPct val="123000"/>
              </a:lnSpc>
              <a:buNone/>
            </a:pPr>
            <a:r>
              <a:rPr lang="en-US" sz="1050" dirty="0">
                <a:solidFill>
                  <a:srgbClr val="E0D6DE"/>
                </a:solidFill>
                <a:latin typeface="Noto Sans" pitchFamily="34" charset="0"/>
                <a:ea typeface="Noto Sans" pitchFamily="34" charset="-122"/>
                <a:cs typeface="Noto Sans" pitchFamily="34" charset="-120"/>
              </a:rPr>
              <a:t>Sediakan ruang refleksi, dukungan spiritual, dan sumber coping adaptif.</a:t>
            </a:r>
            <a:endParaRPr lang="en-US" sz="1050" dirty="0"/>
          </a:p>
        </p:txBody>
      </p:sp>
      <p:sp>
        <p:nvSpPr>
          <p:cNvPr id="17" name="Shape 11"/>
          <p:cNvSpPr/>
          <p:nvPr/>
        </p:nvSpPr>
        <p:spPr>
          <a:xfrm>
            <a:off x="5233360" y="5361980"/>
            <a:ext cx="558191" cy="979388"/>
          </a:xfrm>
          <a:prstGeom prst="roundRect">
            <a:avLst>
              <a:gd name="adj" fmla="val 50000"/>
            </a:avLst>
          </a:prstGeom>
          <a:solidFill>
            <a:srgbClr val="26262B"/>
          </a:solidFill>
          <a:ln/>
        </p:spPr>
      </p:sp>
      <p:pic>
        <p:nvPicPr>
          <p:cNvPr id="18"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07783" y="5747048"/>
            <a:ext cx="209247" cy="209252"/>
          </a:xfrm>
          <a:prstGeom prst="rect">
            <a:avLst/>
          </a:prstGeom>
        </p:spPr>
      </p:pic>
      <p:sp>
        <p:nvSpPr>
          <p:cNvPr id="19" name="Text 12"/>
          <p:cNvSpPr/>
          <p:nvPr/>
        </p:nvSpPr>
        <p:spPr>
          <a:xfrm>
            <a:off x="5909222" y="5501481"/>
            <a:ext cx="5620998" cy="217984"/>
          </a:xfrm>
          <a:prstGeom prst="rect">
            <a:avLst/>
          </a:prstGeom>
          <a:noFill/>
          <a:ln/>
        </p:spPr>
        <p:txBody>
          <a:bodyPr wrap="none" lIns="0" tIns="0" rIns="0" bIns="0" rtlCol="0" anchor="t"/>
          <a:lstStyle/>
          <a:p>
            <a:pPr algn="l" indent="0" marL="0">
              <a:lnSpc>
                <a:spcPct val="104000"/>
              </a:lnSpc>
              <a:buNone/>
            </a:pPr>
            <a:r>
              <a:rPr lang="en-US" sz="1350" dirty="0">
                <a:solidFill>
                  <a:srgbClr val="E0D6DE"/>
                </a:solidFill>
                <a:latin typeface="Sora Medium" pitchFamily="34" charset="0"/>
                <a:ea typeface="Sora Medium" pitchFamily="34" charset="-122"/>
                <a:cs typeface="Sora Medium" pitchFamily="34" charset="-120"/>
              </a:rPr>
              <a:t>Dukungan Sistemik</a:t>
            </a:r>
            <a:endParaRPr lang="en-US" sz="1350" dirty="0"/>
          </a:p>
        </p:txBody>
      </p:sp>
      <p:sp>
        <p:nvSpPr>
          <p:cNvPr id="20" name="Text 13"/>
          <p:cNvSpPr/>
          <p:nvPr/>
        </p:nvSpPr>
        <p:spPr>
          <a:xfrm>
            <a:off x="5909222" y="5790109"/>
            <a:ext cx="5620998" cy="411758"/>
          </a:xfrm>
          <a:prstGeom prst="rect">
            <a:avLst/>
          </a:prstGeom>
          <a:noFill/>
          <a:ln/>
        </p:spPr>
        <p:txBody>
          <a:bodyPr wrap="square" lIns="0" tIns="0" rIns="0" bIns="0" rtlCol="0" anchor="t">
            <a:normAutofit/>
          </a:bodyPr>
          <a:lstStyle/>
          <a:p>
            <a:pPr algn="l" indent="0" marL="0">
              <a:lnSpc>
                <a:spcPct val="123000"/>
              </a:lnSpc>
              <a:buNone/>
            </a:pPr>
            <a:r>
              <a:rPr lang="en-US" sz="1050" dirty="0">
                <a:solidFill>
                  <a:srgbClr val="E0D6DE"/>
                </a:solidFill>
                <a:latin typeface="Noto Sans" pitchFamily="34" charset="0"/>
                <a:ea typeface="Noto Sans" pitchFamily="34" charset="-122"/>
                <a:cs typeface="Noto Sans" pitchFamily="34" charset="-120"/>
              </a:rPr>
              <a:t>Program kampus: pelatihan regulasi emosi, konseling, dan kebijakan beban akademik realistis.</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1475" y="1290737"/>
            <a:ext cx="10868745" cy="1033463"/>
          </a:xfrm>
          <a:prstGeom prst="rect">
            <a:avLst/>
          </a:prstGeom>
          <a:noFill/>
          <a:ln/>
        </p:spPr>
        <p:txBody>
          <a:bodyPr wrap="square" lIns="0" tIns="0" rIns="0" bIns="0" rtlCol="0" anchor="t">
            <a:normAutofit/>
          </a:bodyPr>
          <a:lstStyle/>
          <a:p>
            <a:pPr algn="l" indent="0" marL="0">
              <a:lnSpc>
                <a:spcPct val="104000"/>
              </a:lnSpc>
              <a:buNone/>
            </a:pPr>
            <a:r>
              <a:rPr lang="en-US" sz="3250" dirty="0">
                <a:solidFill>
                  <a:srgbClr val="97B8FF"/>
                </a:solidFill>
                <a:latin typeface="Sora Medium" pitchFamily="34" charset="0"/>
                <a:ea typeface="Sora Medium" pitchFamily="34" charset="-122"/>
                <a:cs typeface="Sora Medium" pitchFamily="34" charset="-120"/>
              </a:rPr>
              <a:t>Pengertian Emosi &amp; Regulasi Emosi pada Mahasiswa</a:t>
            </a:r>
            <a:endParaRPr lang="en-US" sz="3250" dirty="0"/>
          </a:p>
        </p:txBody>
      </p:sp>
      <p:sp>
        <p:nvSpPr>
          <p:cNvPr id="3" name="Text 1"/>
          <p:cNvSpPr/>
          <p:nvPr/>
        </p:nvSpPr>
        <p:spPr>
          <a:xfrm>
            <a:off x="661475" y="2654895"/>
            <a:ext cx="10868745"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Emosi adalah respons terhadap pengalaman—senang, sedih, cemas, marah—yang muncul dalam konteks akademik (ujian, tugas, presentasi). Menurut Gross (2007), regulasi emosi adalah kemampuan mengelola emosi sehingga individu mampu menghadapi tantangan emosional. Tiga aspek penting: mengelola emosi positif/negatif, kecepatan regulasi, dan penerimaan situasi di luar kendali.</a:t>
            </a:r>
            <a:endParaRPr lang="en-US" sz="1300" dirty="0"/>
          </a:p>
        </p:txBody>
      </p:sp>
      <p:pic>
        <p:nvPicPr>
          <p:cNvPr id="4" name="Image 0" descr="preencoded.png">    </p:cNvPr>
          <p:cNvPicPr>
            <a:picLocks noChangeAspect="1"/>
          </p:cNvPicPr>
          <p:nvPr/>
        </p:nvPicPr>
        <p:blipFill>
          <a:blip r:embed="rId1"/>
          <a:stretch>
            <a:fillRect/>
          </a:stretch>
        </p:blipFill>
        <p:spPr>
          <a:xfrm>
            <a:off x="661475" y="3634780"/>
            <a:ext cx="1545889" cy="1932384"/>
          </a:xfrm>
          <a:prstGeom prst="rect">
            <a:avLst/>
          </a:prstGeom>
        </p:spPr>
      </p:pic>
      <p:sp>
        <p:nvSpPr>
          <p:cNvPr id="5" name="Text 2"/>
          <p:cNvSpPr/>
          <p:nvPr/>
        </p:nvSpPr>
        <p:spPr>
          <a:xfrm>
            <a:off x="2414031" y="3634780"/>
            <a:ext cx="3578433" cy="258465"/>
          </a:xfrm>
          <a:prstGeom prst="rect">
            <a:avLst/>
          </a:prstGeom>
          <a:noFill/>
          <a:ln/>
        </p:spPr>
        <p:txBody>
          <a:bodyPr wrap="none" lIns="0" tIns="0" rIns="0" bIns="0" rtlCol="0" anchor="t"/>
          <a:lstStyle/>
          <a:p>
            <a:pPr algn="l" indent="0" marL="0">
              <a:lnSpc>
                <a:spcPct val="104000"/>
              </a:lnSpc>
              <a:buNone/>
            </a:pPr>
            <a:r>
              <a:rPr lang="en-US" sz="1600" dirty="0">
                <a:solidFill>
                  <a:srgbClr val="E0D6DE"/>
                </a:solidFill>
                <a:latin typeface="Sora Medium" pitchFamily="34" charset="0"/>
                <a:ea typeface="Sora Medium" pitchFamily="34" charset="-122"/>
                <a:cs typeface="Sora Medium" pitchFamily="34" charset="-120"/>
              </a:rPr>
              <a:t>Expressive Suppression</a:t>
            </a:r>
            <a:endParaRPr lang="en-US" sz="1600" dirty="0"/>
          </a:p>
        </p:txBody>
      </p:sp>
      <p:sp>
        <p:nvSpPr>
          <p:cNvPr id="6" name="Text 3"/>
          <p:cNvSpPr/>
          <p:nvPr/>
        </p:nvSpPr>
        <p:spPr>
          <a:xfrm>
            <a:off x="2414031" y="3992463"/>
            <a:ext cx="3578433"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Mengendalikan ekspresi emosi (wajah, suara, perilaku) agar tidak berdampak negatif pada lingkungan.</a:t>
            </a:r>
            <a:endParaRPr lang="en-US" sz="1300" dirty="0"/>
          </a:p>
        </p:txBody>
      </p:sp>
      <p:pic>
        <p:nvPicPr>
          <p:cNvPr id="7" name="Image 1" descr="preencoded.png">    </p:cNvPr>
          <p:cNvPicPr>
            <a:picLocks noChangeAspect="1"/>
          </p:cNvPicPr>
          <p:nvPr/>
        </p:nvPicPr>
        <p:blipFill>
          <a:blip r:embed="rId2"/>
          <a:stretch>
            <a:fillRect/>
          </a:stretch>
        </p:blipFill>
        <p:spPr>
          <a:xfrm>
            <a:off x="6199132" y="3634780"/>
            <a:ext cx="1545988" cy="1932484"/>
          </a:xfrm>
          <a:prstGeom prst="rect">
            <a:avLst/>
          </a:prstGeom>
        </p:spPr>
      </p:pic>
      <p:sp>
        <p:nvSpPr>
          <p:cNvPr id="8" name="Text 4"/>
          <p:cNvSpPr/>
          <p:nvPr/>
        </p:nvSpPr>
        <p:spPr>
          <a:xfrm>
            <a:off x="7951787" y="3634780"/>
            <a:ext cx="3578433" cy="258465"/>
          </a:xfrm>
          <a:prstGeom prst="rect">
            <a:avLst/>
          </a:prstGeom>
          <a:noFill/>
          <a:ln/>
        </p:spPr>
        <p:txBody>
          <a:bodyPr wrap="none" lIns="0" tIns="0" rIns="0" bIns="0" rtlCol="0" anchor="t"/>
          <a:lstStyle/>
          <a:p>
            <a:pPr algn="l" indent="0" marL="0">
              <a:lnSpc>
                <a:spcPct val="104000"/>
              </a:lnSpc>
              <a:buNone/>
            </a:pPr>
            <a:r>
              <a:rPr lang="en-US" sz="1600" dirty="0">
                <a:solidFill>
                  <a:srgbClr val="E0D6DE"/>
                </a:solidFill>
                <a:latin typeface="Sora Medium" pitchFamily="34" charset="0"/>
                <a:ea typeface="Sora Medium" pitchFamily="34" charset="-122"/>
                <a:cs typeface="Sora Medium" pitchFamily="34" charset="-120"/>
              </a:rPr>
              <a:t>Cognitive Reappraisal</a:t>
            </a:r>
            <a:endParaRPr lang="en-US" sz="1600" dirty="0"/>
          </a:p>
        </p:txBody>
      </p:sp>
      <p:sp>
        <p:nvSpPr>
          <p:cNvPr id="9" name="Text 5"/>
          <p:cNvSpPr/>
          <p:nvPr/>
        </p:nvSpPr>
        <p:spPr>
          <a:xfrm>
            <a:off x="7951787" y="3992463"/>
            <a:ext cx="3578433"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Merekonstruksi makna situasi secara positif sehingga respons emosional menjadi lebih adaptif.</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1994396"/>
            <a:ext cx="6296860" cy="1033463"/>
          </a:xfrm>
          <a:prstGeom prst="rect">
            <a:avLst/>
          </a:prstGeom>
          <a:noFill/>
          <a:ln/>
        </p:spPr>
        <p:txBody>
          <a:bodyPr wrap="square" lIns="0" tIns="0" rIns="0" bIns="0" rtlCol="0" anchor="t">
            <a:normAutofit/>
          </a:bodyPr>
          <a:lstStyle/>
          <a:p>
            <a:pPr algn="l" indent="0" marL="0">
              <a:lnSpc>
                <a:spcPct val="104000"/>
              </a:lnSpc>
              <a:buNone/>
            </a:pPr>
            <a:r>
              <a:rPr lang="en-US" sz="3250" dirty="0">
                <a:solidFill>
                  <a:srgbClr val="97B8FF"/>
                </a:solidFill>
                <a:latin typeface="Sora Medium" pitchFamily="34" charset="0"/>
                <a:ea typeface="Sora Medium" pitchFamily="34" charset="-122"/>
                <a:cs typeface="Sora Medium" pitchFamily="34" charset="-120"/>
              </a:rPr>
              <a:t>Karakteristik Regulasi Emosi yang Baik</a:t>
            </a:r>
            <a:endParaRPr lang="en-US" sz="3250" dirty="0"/>
          </a:p>
        </p:txBody>
      </p:sp>
      <p:sp>
        <p:nvSpPr>
          <p:cNvPr id="4" name="Text 1"/>
          <p:cNvSpPr/>
          <p:nvPr/>
        </p:nvSpPr>
        <p:spPr>
          <a:xfrm>
            <a:off x="661475" y="3275905"/>
            <a:ext cx="6296860" cy="1587698"/>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Gross &amp; John (2003) menggambarkan regulasi emosi yang sehat: kemampuan menyesuaikan pola pikir terhadap lingkungan, mentransformasi emosi negatif menjadi positif, tetap tenang di bawah tekanan, dan hati‑hati dalam mengekspresikan emosi. Pada mahasiswa, regulasi membantu mengenali perasaan (mis. kecewa karena nilai rendah) lalu memilih respons adaptif (evaluasi dan perbaikan strategi belajar).</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1862038"/>
            <a:ext cx="6296860" cy="1033463"/>
          </a:xfrm>
          <a:prstGeom prst="rect">
            <a:avLst/>
          </a:prstGeom>
          <a:noFill/>
          <a:ln/>
        </p:spPr>
        <p:txBody>
          <a:bodyPr wrap="square" lIns="0" tIns="0" rIns="0" bIns="0" rtlCol="0" anchor="t">
            <a:normAutofit/>
          </a:bodyPr>
          <a:lstStyle/>
          <a:p>
            <a:pPr algn="l" indent="0" marL="0">
              <a:lnSpc>
                <a:spcPct val="104000"/>
              </a:lnSpc>
              <a:buNone/>
            </a:pPr>
            <a:r>
              <a:rPr lang="en-US" sz="3250" dirty="0">
                <a:solidFill>
                  <a:srgbClr val="97B8FF"/>
                </a:solidFill>
                <a:latin typeface="Sora Medium" pitchFamily="34" charset="0"/>
                <a:ea typeface="Sora Medium" pitchFamily="34" charset="-122"/>
                <a:cs typeface="Sora Medium" pitchFamily="34" charset="-120"/>
              </a:rPr>
              <a:t>Stres, Kecemasan Akademik, Self‑Esteem, dan Resiliensi</a:t>
            </a:r>
            <a:endParaRPr lang="en-US" sz="3250" dirty="0"/>
          </a:p>
        </p:txBody>
      </p:sp>
      <p:sp>
        <p:nvSpPr>
          <p:cNvPr id="4" name="Text 1"/>
          <p:cNvSpPr/>
          <p:nvPr/>
        </p:nvSpPr>
        <p:spPr>
          <a:xfrm>
            <a:off x="661475" y="3143548"/>
            <a:ext cx="6296860" cy="1852315"/>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Mahasiswa menghadapi tuntutan kemandirian dan akademik yang tinggi; respons terhadap kesulitan bervariasi. Stres muncul saat tuntutan dirasa sulit atau karena penundaan tugas. Kecemasan akademik berkaitan dengan takut gagal dan rendahnya ketenangan (composure). Self‑esteem memengaruhi penilaian diri—tinggi membantu bangkit, rendah mempersulit pemulihan. Resiliensi akademik (self‑belief, control, composure, commitment) memungkinkan adaptasi dan ketangguhan menghadapi hambatan.</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1774230"/>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97B8FF"/>
                </a:solidFill>
                <a:latin typeface="Sora Medium" pitchFamily="34" charset="0"/>
                <a:ea typeface="Sora Medium" pitchFamily="34" charset="-122"/>
                <a:cs typeface="Sora Medium" pitchFamily="34" charset="-120"/>
              </a:rPr>
              <a:t>Temuan Penelitian: Hubungan Antar‑Aspek</a:t>
            </a:r>
            <a:endParaRPr lang="en-US" sz="3250" dirty="0"/>
          </a:p>
        </p:txBody>
      </p:sp>
      <p:sp>
        <p:nvSpPr>
          <p:cNvPr id="3" name="Text 1"/>
          <p:cNvSpPr/>
          <p:nvPr/>
        </p:nvSpPr>
        <p:spPr>
          <a:xfrm>
            <a:off x="661475" y="2621657"/>
            <a:ext cx="10868745"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Berbagai studi mendukung keterkaitan: self‑esteem berkorelasi positif dengan resiliensi (r=0,52 dalam satu studi); penelitian lain menemukan self‑esteem berkontribusi pada academic resilience. Emotional dysregulation terkait psychological distress dan penurunan well‑being. Intinya: tuntutan akademik → stres/kecemasan; self‑esteem dan resiliensi menentukan kemampuan adaptasi mahasiswa.</a:t>
            </a:r>
            <a:endParaRPr lang="en-US" sz="1300" dirty="0"/>
          </a:p>
        </p:txBody>
      </p:sp>
      <p:sp>
        <p:nvSpPr>
          <p:cNvPr id="4" name="Shape 2"/>
          <p:cNvSpPr/>
          <p:nvPr/>
        </p:nvSpPr>
        <p:spPr>
          <a:xfrm>
            <a:off x="661475" y="3601541"/>
            <a:ext cx="3512653" cy="1482130"/>
          </a:xfrm>
          <a:prstGeom prst="roundRect">
            <a:avLst>
              <a:gd name="adj" fmla="val 1674"/>
            </a:avLst>
          </a:prstGeom>
          <a:solidFill>
            <a:srgbClr val="26262B"/>
          </a:solidFill>
          <a:ln/>
        </p:spPr>
      </p:sp>
      <p:sp>
        <p:nvSpPr>
          <p:cNvPr id="5" name="Text 3"/>
          <p:cNvSpPr/>
          <p:nvPr/>
        </p:nvSpPr>
        <p:spPr>
          <a:xfrm>
            <a:off x="826769" y="3766840"/>
            <a:ext cx="3182064" cy="258465"/>
          </a:xfrm>
          <a:prstGeom prst="rect">
            <a:avLst/>
          </a:prstGeom>
          <a:noFill/>
          <a:ln/>
        </p:spPr>
        <p:txBody>
          <a:bodyPr wrap="none" lIns="0" tIns="0" rIns="0" bIns="0" rtlCol="0" anchor="t"/>
          <a:lstStyle/>
          <a:p>
            <a:pPr algn="l" indent="0" marL="0">
              <a:lnSpc>
                <a:spcPct val="104000"/>
              </a:lnSpc>
              <a:buNone/>
            </a:pPr>
            <a:r>
              <a:rPr lang="en-US" sz="1600" dirty="0">
                <a:solidFill>
                  <a:srgbClr val="E0D6DE"/>
                </a:solidFill>
                <a:latin typeface="Sora Medium" pitchFamily="34" charset="0"/>
                <a:ea typeface="Sora Medium" pitchFamily="34" charset="-122"/>
                <a:cs typeface="Sora Medium" pitchFamily="34" charset="-120"/>
              </a:rPr>
              <a:t>Stres</a:t>
            </a:r>
            <a:endParaRPr lang="en-US" sz="1600" dirty="0"/>
          </a:p>
        </p:txBody>
      </p:sp>
      <p:sp>
        <p:nvSpPr>
          <p:cNvPr id="6" name="Text 4"/>
          <p:cNvSpPr/>
          <p:nvPr/>
        </p:nvSpPr>
        <p:spPr>
          <a:xfrm>
            <a:off x="826769" y="4124523"/>
            <a:ext cx="3182064"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Sumber utama: tuntutan akademik, penundaan, beban tugas.</a:t>
            </a:r>
            <a:endParaRPr lang="en-US" sz="1300" dirty="0"/>
          </a:p>
        </p:txBody>
      </p:sp>
      <p:sp>
        <p:nvSpPr>
          <p:cNvPr id="7" name="Shape 5"/>
          <p:cNvSpPr/>
          <p:nvPr/>
        </p:nvSpPr>
        <p:spPr>
          <a:xfrm>
            <a:off x="4339422" y="3601541"/>
            <a:ext cx="3512752" cy="1482130"/>
          </a:xfrm>
          <a:prstGeom prst="roundRect">
            <a:avLst>
              <a:gd name="adj" fmla="val 1674"/>
            </a:avLst>
          </a:prstGeom>
          <a:solidFill>
            <a:srgbClr val="26262B"/>
          </a:solidFill>
          <a:ln/>
        </p:spPr>
      </p:sp>
      <p:sp>
        <p:nvSpPr>
          <p:cNvPr id="8" name="Text 6"/>
          <p:cNvSpPr/>
          <p:nvPr/>
        </p:nvSpPr>
        <p:spPr>
          <a:xfrm>
            <a:off x="4504716" y="3766840"/>
            <a:ext cx="3182163" cy="258465"/>
          </a:xfrm>
          <a:prstGeom prst="rect">
            <a:avLst/>
          </a:prstGeom>
          <a:noFill/>
          <a:ln/>
        </p:spPr>
        <p:txBody>
          <a:bodyPr wrap="none" lIns="0" tIns="0" rIns="0" bIns="0" rtlCol="0" anchor="t"/>
          <a:lstStyle/>
          <a:p>
            <a:pPr algn="l" indent="0" marL="0">
              <a:lnSpc>
                <a:spcPct val="104000"/>
              </a:lnSpc>
              <a:buNone/>
            </a:pPr>
            <a:r>
              <a:rPr lang="en-US" sz="1600" dirty="0">
                <a:solidFill>
                  <a:srgbClr val="E0D6DE"/>
                </a:solidFill>
                <a:latin typeface="Sora Medium" pitchFamily="34" charset="0"/>
                <a:ea typeface="Sora Medium" pitchFamily="34" charset="-122"/>
                <a:cs typeface="Sora Medium" pitchFamily="34" charset="-120"/>
              </a:rPr>
              <a:t>Kecemasan Akademik</a:t>
            </a:r>
            <a:endParaRPr lang="en-US" sz="1600" dirty="0"/>
          </a:p>
        </p:txBody>
      </p:sp>
      <p:sp>
        <p:nvSpPr>
          <p:cNvPr id="9" name="Text 7"/>
          <p:cNvSpPr/>
          <p:nvPr/>
        </p:nvSpPr>
        <p:spPr>
          <a:xfrm>
            <a:off x="4504716" y="4124523"/>
            <a:ext cx="3182163"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Rasa takut, khawatir, rendahnya composure memengaruhi performa.</a:t>
            </a:r>
            <a:endParaRPr lang="en-US" sz="1300" dirty="0"/>
          </a:p>
        </p:txBody>
      </p:sp>
      <p:sp>
        <p:nvSpPr>
          <p:cNvPr id="10" name="Shape 8"/>
          <p:cNvSpPr/>
          <p:nvPr/>
        </p:nvSpPr>
        <p:spPr>
          <a:xfrm>
            <a:off x="8017468" y="3601541"/>
            <a:ext cx="3512653" cy="1482130"/>
          </a:xfrm>
          <a:prstGeom prst="roundRect">
            <a:avLst>
              <a:gd name="adj" fmla="val 1674"/>
            </a:avLst>
          </a:prstGeom>
          <a:solidFill>
            <a:srgbClr val="26262B"/>
          </a:solidFill>
          <a:ln/>
        </p:spPr>
      </p:sp>
      <p:sp>
        <p:nvSpPr>
          <p:cNvPr id="11" name="Text 9"/>
          <p:cNvSpPr/>
          <p:nvPr/>
        </p:nvSpPr>
        <p:spPr>
          <a:xfrm>
            <a:off x="8182762" y="3766840"/>
            <a:ext cx="3182064" cy="258465"/>
          </a:xfrm>
          <a:prstGeom prst="rect">
            <a:avLst/>
          </a:prstGeom>
          <a:noFill/>
          <a:ln/>
        </p:spPr>
        <p:txBody>
          <a:bodyPr wrap="none" lIns="0" tIns="0" rIns="0" bIns="0" rtlCol="0" anchor="t"/>
          <a:lstStyle/>
          <a:p>
            <a:pPr algn="l" indent="0" marL="0">
              <a:lnSpc>
                <a:spcPct val="104000"/>
              </a:lnSpc>
              <a:buNone/>
            </a:pPr>
            <a:r>
              <a:rPr lang="en-US" sz="1600" dirty="0">
                <a:solidFill>
                  <a:srgbClr val="E0D6DE"/>
                </a:solidFill>
                <a:latin typeface="Sora Medium" pitchFamily="34" charset="0"/>
                <a:ea typeface="Sora Medium" pitchFamily="34" charset="-122"/>
                <a:cs typeface="Sora Medium" pitchFamily="34" charset="-120"/>
              </a:rPr>
              <a:t>Self‑Esteem &amp; Resiliensi</a:t>
            </a:r>
            <a:endParaRPr lang="en-US" sz="1600" dirty="0"/>
          </a:p>
        </p:txBody>
      </p:sp>
      <p:sp>
        <p:nvSpPr>
          <p:cNvPr id="12" name="Text 10"/>
          <p:cNvSpPr/>
          <p:nvPr/>
        </p:nvSpPr>
        <p:spPr>
          <a:xfrm>
            <a:off x="8182762" y="4124523"/>
            <a:ext cx="3182064"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Self‑esteem mendukung resiliensi; resiliensi membantu pemulihan dan ketekunan.</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1994396"/>
            <a:ext cx="6296860" cy="1033463"/>
          </a:xfrm>
          <a:prstGeom prst="rect">
            <a:avLst/>
          </a:prstGeom>
          <a:noFill/>
          <a:ln/>
        </p:spPr>
        <p:txBody>
          <a:bodyPr wrap="square" lIns="0" tIns="0" rIns="0" bIns="0" rtlCol="0" anchor="t">
            <a:normAutofit/>
          </a:bodyPr>
          <a:lstStyle/>
          <a:p>
            <a:pPr algn="l" indent="0" marL="0">
              <a:lnSpc>
                <a:spcPct val="104000"/>
              </a:lnSpc>
              <a:buNone/>
            </a:pPr>
            <a:r>
              <a:rPr lang="en-US" sz="3250" dirty="0">
                <a:solidFill>
                  <a:srgbClr val="97B8FF"/>
                </a:solidFill>
                <a:latin typeface="Sora Medium" pitchFamily="34" charset="0"/>
                <a:ea typeface="Sora Medium" pitchFamily="34" charset="-122"/>
                <a:cs typeface="Sora Medium" pitchFamily="34" charset="-120"/>
              </a:rPr>
              <a:t>Student Well‑Being: Definisi dan Dimensi</a:t>
            </a:r>
            <a:endParaRPr lang="en-US" sz="3250" dirty="0"/>
          </a:p>
        </p:txBody>
      </p:sp>
      <p:sp>
        <p:nvSpPr>
          <p:cNvPr id="4" name="Text 1"/>
          <p:cNvSpPr/>
          <p:nvPr/>
        </p:nvSpPr>
        <p:spPr>
          <a:xfrm>
            <a:off x="661475" y="3275905"/>
            <a:ext cx="6296860" cy="1587698"/>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Student well‑being adalah kondisi multidimensional: pengalaman positif, fungsi optimal, kesehatan psikologis/sosial, hubungan sekolah, serta kemampuan menjalankan aktivitas akademik. Tidak hanya terpaut pada prestasi—seseorang bisa berprestasi tetapi kurang well‑being jika mengalami kecemasan atau isolasi. Dimensi penting: makna hidup, self‑esteem, otonomi, keterhubungan, kesehatan subjektif, dan penerimaan tubuh.</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476548"/>
            <a:ext cx="10868745" cy="492621"/>
          </a:xfrm>
          <a:prstGeom prst="rect">
            <a:avLst/>
          </a:prstGeom>
          <a:noFill/>
          <a:ln/>
        </p:spPr>
        <p:txBody>
          <a:bodyPr wrap="none" lIns="0" tIns="0" rIns="0" bIns="0" rtlCol="0" anchor="t"/>
          <a:lstStyle/>
          <a:p>
            <a:pPr algn="l" indent="0" marL="0">
              <a:lnSpc>
                <a:spcPct val="104000"/>
              </a:lnSpc>
              <a:buNone/>
            </a:pPr>
            <a:r>
              <a:rPr lang="en-US" sz="3100" dirty="0">
                <a:solidFill>
                  <a:srgbClr val="97B8FF"/>
                </a:solidFill>
                <a:latin typeface="Sora Medium" pitchFamily="34" charset="0"/>
                <a:ea typeface="Sora Medium" pitchFamily="34" charset="-122"/>
                <a:cs typeface="Sora Medium" pitchFamily="34" charset="-120"/>
              </a:rPr>
              <a:t>Peran Regulasi Emosi dalam Mendukung Well‑Being</a:t>
            </a:r>
            <a:endParaRPr lang="en-US" sz="3100" dirty="0"/>
          </a:p>
        </p:txBody>
      </p:sp>
      <p:sp>
        <p:nvSpPr>
          <p:cNvPr id="3" name="Text 1"/>
          <p:cNvSpPr/>
          <p:nvPr/>
        </p:nvSpPr>
        <p:spPr>
          <a:xfrm>
            <a:off x="661475" y="1269603"/>
            <a:ext cx="10868745" cy="738783"/>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E0D6DE"/>
                </a:solidFill>
                <a:latin typeface="Noto Sans" pitchFamily="34" charset="0"/>
                <a:ea typeface="Noto Sans" pitchFamily="34" charset="-122"/>
                <a:cs typeface="Noto Sans" pitchFamily="34" charset="-120"/>
              </a:rPr>
              <a:t>Regulasi emosi mengurangi dampak stres akademik (cognitive reappraisal melemahkan efek negatif stres terhadap psychological well‑being). Strategi regulasi adaptif berhubungan negatif dengan burnout; kesulitan regulasi berhubungan positif dengan burnout. Studi menunjukkan korelasi positif antara regulasi emosi dan psychological well‑being pada siswa dan mahasiswa (mis. r=0,465; r=0,750 dalam studi berbeda).</a:t>
            </a:r>
            <a:endParaRPr lang="en-US" sz="1200" dirty="0"/>
          </a:p>
        </p:txBody>
      </p:sp>
      <p:pic>
        <p:nvPicPr>
          <p:cNvPr id="4" name="Image 0" descr="preencoded.png">    </p:cNvPr>
          <p:cNvPicPr>
            <a:picLocks noChangeAspect="1"/>
          </p:cNvPicPr>
          <p:nvPr/>
        </p:nvPicPr>
        <p:blipFill>
          <a:blip r:embed="rId1"/>
          <a:stretch>
            <a:fillRect/>
          </a:stretch>
        </p:blipFill>
        <p:spPr>
          <a:xfrm>
            <a:off x="2904060" y="2177355"/>
            <a:ext cx="6383575" cy="3788767"/>
          </a:xfrm>
          <a:prstGeom prst="rect">
            <a:avLst/>
          </a:prstGeom>
        </p:spPr>
      </p:pic>
      <p:sp>
        <p:nvSpPr>
          <p:cNvPr id="5" name="Text 2"/>
          <p:cNvSpPr/>
          <p:nvPr/>
        </p:nvSpPr>
        <p:spPr>
          <a:xfrm>
            <a:off x="7347124" y="4934453"/>
            <a:ext cx="1586812" cy="611372"/>
          </a:xfrm>
          <a:prstGeom prst="rect">
            <a:avLst/>
          </a:prstGeom>
          <a:noFill/>
          <a:ln/>
        </p:spPr>
        <p:txBody>
          <a:bodyPr wrap="square" lIns="0" tIns="0" rIns="0" bIns="0" rtlCol="0" anchor="t">
            <a:normAutofit/>
          </a:bodyPr>
          <a:lstStyle/>
          <a:p>
            <a:pPr algn="ctr" indent="0" marL="0">
              <a:lnSpc>
                <a:spcPct val="104000"/>
              </a:lnSpc>
              <a:buNone/>
            </a:pPr>
            <a:r>
              <a:rPr lang="en-US" sz="1900" dirty="0">
                <a:solidFill>
                  <a:srgbClr val="E0D6DE"/>
                </a:solidFill>
                <a:latin typeface="Sora Medium" pitchFamily="34" charset="0"/>
                <a:ea typeface="Sora Medium" pitchFamily="34" charset="-122"/>
                <a:cs typeface="Sora Medium" pitchFamily="34" charset="-120"/>
              </a:rPr>
              <a:t>Improved Well‑Being</a:t>
            </a:r>
            <a:endParaRPr lang="en-US" sz="1900" dirty="0"/>
          </a:p>
        </p:txBody>
      </p:sp>
      <p:sp>
        <p:nvSpPr>
          <p:cNvPr id="6" name="Text 3"/>
          <p:cNvSpPr/>
          <p:nvPr/>
        </p:nvSpPr>
        <p:spPr>
          <a:xfrm>
            <a:off x="5347307" y="4781610"/>
            <a:ext cx="1586812" cy="917059"/>
          </a:xfrm>
          <a:prstGeom prst="rect">
            <a:avLst/>
          </a:prstGeom>
          <a:noFill/>
          <a:ln/>
        </p:spPr>
        <p:txBody>
          <a:bodyPr wrap="square" lIns="0" tIns="0" rIns="0" bIns="0" rtlCol="0" anchor="t">
            <a:normAutofit/>
          </a:bodyPr>
          <a:lstStyle/>
          <a:p>
            <a:pPr algn="ctr" indent="0" marL="0">
              <a:lnSpc>
                <a:spcPct val="104000"/>
              </a:lnSpc>
              <a:buNone/>
            </a:pPr>
            <a:r>
              <a:rPr lang="en-US" sz="1900" dirty="0">
                <a:solidFill>
                  <a:srgbClr val="E0D6DE"/>
                </a:solidFill>
                <a:latin typeface="Sora Medium" pitchFamily="34" charset="0"/>
                <a:ea typeface="Sora Medium" pitchFamily="34" charset="-122"/>
                <a:cs typeface="Sora Medium" pitchFamily="34" charset="-120"/>
              </a:rPr>
              <a:t>Less Stress, More Engagement</a:t>
            </a:r>
            <a:endParaRPr lang="en-US" sz="1900" dirty="0"/>
          </a:p>
        </p:txBody>
      </p:sp>
      <p:sp>
        <p:nvSpPr>
          <p:cNvPr id="7" name="Text 4"/>
          <p:cNvSpPr/>
          <p:nvPr/>
        </p:nvSpPr>
        <p:spPr>
          <a:xfrm>
            <a:off x="3314884" y="4934453"/>
            <a:ext cx="1586812" cy="611372"/>
          </a:xfrm>
          <a:prstGeom prst="rect">
            <a:avLst/>
          </a:prstGeom>
          <a:noFill/>
          <a:ln/>
        </p:spPr>
        <p:txBody>
          <a:bodyPr wrap="square" lIns="0" tIns="0" rIns="0" bIns="0" rtlCol="0" anchor="t">
            <a:normAutofit/>
          </a:bodyPr>
          <a:lstStyle/>
          <a:p>
            <a:pPr algn="ctr" indent="0" marL="0">
              <a:lnSpc>
                <a:spcPct val="104000"/>
              </a:lnSpc>
              <a:buNone/>
            </a:pPr>
            <a:r>
              <a:rPr lang="en-US" sz="1900" dirty="0">
                <a:solidFill>
                  <a:srgbClr val="E0D6DE"/>
                </a:solidFill>
                <a:latin typeface="Sora Medium" pitchFamily="34" charset="0"/>
                <a:ea typeface="Sora Medium" pitchFamily="34" charset="-122"/>
                <a:cs typeface="Sora Medium" pitchFamily="34" charset="-120"/>
              </a:rPr>
              <a:t>Emotion Regulation</a:t>
            </a:r>
            <a:endParaRPr lang="en-US" sz="1900" dirty="0"/>
          </a:p>
        </p:txBody>
      </p:sp>
      <p:sp>
        <p:nvSpPr>
          <p:cNvPr id="8" name="Text 5"/>
          <p:cNvSpPr/>
          <p:nvPr/>
        </p:nvSpPr>
        <p:spPr>
          <a:xfrm>
            <a:off x="661475" y="6135092"/>
            <a:ext cx="11478330" cy="246261"/>
          </a:xfrm>
          <a:prstGeom prst="rect">
            <a:avLst/>
          </a:prstGeom>
          <a:noFill/>
          <a:ln/>
        </p:spPr>
        <p:txBody>
          <a:bodyPr wrap="none" lIns="0" tIns="0" rIns="0" bIns="0" rtlCol="0" anchor="t"/>
          <a:lstStyle/>
          <a:p>
            <a:pPr algn="l" indent="0" marL="0">
              <a:lnSpc>
                <a:spcPct val="130000"/>
              </a:lnSpc>
              <a:buNone/>
            </a:pPr>
            <a:r>
              <a:rPr lang="en-US" sz="1200" dirty="0">
                <a:solidFill>
                  <a:srgbClr val="E0D6DE"/>
                </a:solidFill>
                <a:latin typeface="Noto Sans" pitchFamily="34" charset="0"/>
                <a:ea typeface="Noto Sans" pitchFamily="34" charset="-122"/>
                <a:cs typeface="Noto Sans" pitchFamily="34" charset="-120"/>
              </a:rPr>
              <a:t>Kemampuan mengubah cara pandang emosional mendukung keterlibatan akademik dan menurunkan kelelahan emosional.</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1807270"/>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97B8FF"/>
                </a:solidFill>
                <a:latin typeface="Sora Medium" pitchFamily="34" charset="0"/>
                <a:ea typeface="Sora Medium" pitchFamily="34" charset="-122"/>
                <a:cs typeface="Sora Medium" pitchFamily="34" charset="-120"/>
              </a:rPr>
              <a:t>Kepekaan Spiritual: Definisi dan Peran</a:t>
            </a:r>
            <a:endParaRPr lang="en-US" sz="3250" dirty="0"/>
          </a:p>
        </p:txBody>
      </p:sp>
      <p:sp>
        <p:nvSpPr>
          <p:cNvPr id="3" name="Text 1"/>
          <p:cNvSpPr/>
          <p:nvPr/>
        </p:nvSpPr>
        <p:spPr>
          <a:xfrm>
            <a:off x="661475" y="2654697"/>
            <a:ext cx="10868745"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Kepekaan spiritual: kesadaran dan pemaknaan dimensi spiritual—hubungan dengan Tuhan, nilai hidup, tujuan—yang memberi makna pada pengalaman. Pada mahasiswa, spiritualitas tidak hanya ritual, tetapi juga sumber makna dan kekuatan untuk menghadapi tekanan akademik. Religious/spiritual coping (doa, refleksi) terkait regulasi emosi, psychological well‑being, dan life satisfaction menurut penelitian internasional dan lokal.</a:t>
            </a:r>
            <a:endParaRPr lang="en-US" sz="13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3899198"/>
            <a:ext cx="413434" cy="413445"/>
          </a:xfrm>
          <a:prstGeom prst="rect">
            <a:avLst/>
          </a:prstGeom>
        </p:spPr>
      </p:pic>
      <p:sp>
        <p:nvSpPr>
          <p:cNvPr id="5" name="Text 2"/>
          <p:cNvSpPr/>
          <p:nvPr/>
        </p:nvSpPr>
        <p:spPr>
          <a:xfrm>
            <a:off x="1281577" y="3899198"/>
            <a:ext cx="2864969" cy="258465"/>
          </a:xfrm>
          <a:prstGeom prst="rect">
            <a:avLst/>
          </a:prstGeom>
          <a:noFill/>
          <a:ln/>
        </p:spPr>
        <p:txBody>
          <a:bodyPr wrap="none" lIns="0" tIns="0" rIns="0" bIns="0" rtlCol="0" anchor="t"/>
          <a:lstStyle/>
          <a:p>
            <a:pPr algn="l" indent="0" marL="0">
              <a:lnSpc>
                <a:spcPct val="104000"/>
              </a:lnSpc>
              <a:buNone/>
            </a:pPr>
            <a:r>
              <a:rPr lang="en-US" sz="1600" dirty="0">
                <a:solidFill>
                  <a:srgbClr val="E0D6DE"/>
                </a:solidFill>
                <a:latin typeface="Sora Medium" pitchFamily="34" charset="0"/>
                <a:ea typeface="Sora Medium" pitchFamily="34" charset="-122"/>
                <a:cs typeface="Sora Medium" pitchFamily="34" charset="-120"/>
              </a:rPr>
              <a:t>Ketentraman</a:t>
            </a:r>
            <a:endParaRPr lang="en-US" sz="1600" dirty="0"/>
          </a:p>
        </p:txBody>
      </p:sp>
      <p:sp>
        <p:nvSpPr>
          <p:cNvPr id="6" name="Text 3"/>
          <p:cNvSpPr/>
          <p:nvPr/>
        </p:nvSpPr>
        <p:spPr>
          <a:xfrm>
            <a:off x="1281577" y="4256881"/>
            <a:ext cx="2864969"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Doa, dzikir, refleksi membantu menenangkan dan memberi perspektif.</a:t>
            </a:r>
            <a:endParaRPr lang="en-US" sz="13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53213" y="3899198"/>
            <a:ext cx="413434" cy="413445"/>
          </a:xfrm>
          <a:prstGeom prst="rect">
            <a:avLst/>
          </a:prstGeom>
        </p:spPr>
      </p:pic>
      <p:sp>
        <p:nvSpPr>
          <p:cNvPr id="8" name="Text 4"/>
          <p:cNvSpPr/>
          <p:nvPr/>
        </p:nvSpPr>
        <p:spPr>
          <a:xfrm>
            <a:off x="4973315" y="3899198"/>
            <a:ext cx="2865068" cy="258465"/>
          </a:xfrm>
          <a:prstGeom prst="rect">
            <a:avLst/>
          </a:prstGeom>
          <a:noFill/>
          <a:ln/>
        </p:spPr>
        <p:txBody>
          <a:bodyPr wrap="none" lIns="0" tIns="0" rIns="0" bIns="0" rtlCol="0" anchor="t"/>
          <a:lstStyle/>
          <a:p>
            <a:pPr algn="l" indent="0" marL="0">
              <a:lnSpc>
                <a:spcPct val="104000"/>
              </a:lnSpc>
              <a:buNone/>
            </a:pPr>
            <a:r>
              <a:rPr lang="en-US" sz="1600" dirty="0">
                <a:solidFill>
                  <a:srgbClr val="E0D6DE"/>
                </a:solidFill>
                <a:latin typeface="Sora Medium" pitchFamily="34" charset="0"/>
                <a:ea typeface="Sora Medium" pitchFamily="34" charset="-122"/>
                <a:cs typeface="Sora Medium" pitchFamily="34" charset="-120"/>
              </a:rPr>
              <a:t>Makna &amp; Tujuan</a:t>
            </a:r>
            <a:endParaRPr lang="en-US" sz="1600" dirty="0"/>
          </a:p>
        </p:txBody>
      </p:sp>
      <p:sp>
        <p:nvSpPr>
          <p:cNvPr id="9" name="Text 5"/>
          <p:cNvSpPr/>
          <p:nvPr/>
        </p:nvSpPr>
        <p:spPr>
          <a:xfrm>
            <a:off x="4973315" y="4256881"/>
            <a:ext cx="2865068"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Memaknai kegagalan sebagai bagian proses belajar, bukan bukti ketidakmampuan.</a:t>
            </a:r>
            <a:endParaRPr lang="en-US" sz="13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45050" y="3899198"/>
            <a:ext cx="413434" cy="413445"/>
          </a:xfrm>
          <a:prstGeom prst="rect">
            <a:avLst/>
          </a:prstGeom>
        </p:spPr>
      </p:pic>
      <p:sp>
        <p:nvSpPr>
          <p:cNvPr id="11" name="Text 6"/>
          <p:cNvSpPr/>
          <p:nvPr/>
        </p:nvSpPr>
        <p:spPr>
          <a:xfrm>
            <a:off x="8665152" y="3899198"/>
            <a:ext cx="2865068" cy="258465"/>
          </a:xfrm>
          <a:prstGeom prst="rect">
            <a:avLst/>
          </a:prstGeom>
          <a:noFill/>
          <a:ln/>
        </p:spPr>
        <p:txBody>
          <a:bodyPr wrap="none" lIns="0" tIns="0" rIns="0" bIns="0" rtlCol="0" anchor="t"/>
          <a:lstStyle/>
          <a:p>
            <a:pPr algn="l" indent="0" marL="0">
              <a:lnSpc>
                <a:spcPct val="104000"/>
              </a:lnSpc>
              <a:buNone/>
            </a:pPr>
            <a:r>
              <a:rPr lang="en-US" sz="1600" dirty="0">
                <a:solidFill>
                  <a:srgbClr val="E0D6DE"/>
                </a:solidFill>
                <a:latin typeface="Sora Medium" pitchFamily="34" charset="0"/>
                <a:ea typeface="Sora Medium" pitchFamily="34" charset="-122"/>
                <a:cs typeface="Sora Medium" pitchFamily="34" charset="-120"/>
              </a:rPr>
              <a:t>Resiliensi</a:t>
            </a:r>
            <a:endParaRPr lang="en-US" sz="1600" dirty="0"/>
          </a:p>
        </p:txBody>
      </p:sp>
      <p:sp>
        <p:nvSpPr>
          <p:cNvPr id="12" name="Text 7"/>
          <p:cNvSpPr/>
          <p:nvPr/>
        </p:nvSpPr>
        <p:spPr>
          <a:xfrm>
            <a:off x="8665152" y="4256881"/>
            <a:ext cx="2865068"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E0D6DE"/>
                </a:solidFill>
                <a:latin typeface="Noto Sans" pitchFamily="34" charset="0"/>
                <a:ea typeface="Noto Sans" pitchFamily="34" charset="-122"/>
                <a:cs typeface="Noto Sans" pitchFamily="34" charset="-120"/>
              </a:rPr>
              <a:t>Spiritualitas dapat mendukung kebangkitan setelah kesulitan melalui makna dan harapan.</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683419"/>
            <a:ext cx="10868745" cy="452239"/>
          </a:xfrm>
          <a:prstGeom prst="rect">
            <a:avLst/>
          </a:prstGeom>
          <a:noFill/>
          <a:ln/>
        </p:spPr>
        <p:txBody>
          <a:bodyPr wrap="none" lIns="0" tIns="0" rIns="0" bIns="0" rtlCol="0" anchor="t"/>
          <a:lstStyle/>
          <a:p>
            <a:pPr algn="l" indent="0" marL="0">
              <a:lnSpc>
                <a:spcPct val="104000"/>
              </a:lnSpc>
              <a:buNone/>
            </a:pPr>
            <a:r>
              <a:rPr lang="en-US" sz="2800" dirty="0">
                <a:solidFill>
                  <a:srgbClr val="97B8FF"/>
                </a:solidFill>
                <a:latin typeface="Sora Medium" pitchFamily="34" charset="0"/>
                <a:ea typeface="Sora Medium" pitchFamily="34" charset="-122"/>
                <a:cs typeface="Sora Medium" pitchFamily="34" charset="-120"/>
              </a:rPr>
              <a:t>Kepekaan Spiritual &amp; Regulasi Emosi: Sinergi untuk Coping</a:t>
            </a:r>
            <a:endParaRPr lang="en-US" sz="2800" dirty="0"/>
          </a:p>
        </p:txBody>
      </p:sp>
      <p:sp>
        <p:nvSpPr>
          <p:cNvPr id="3" name="Text 1"/>
          <p:cNvSpPr/>
          <p:nvPr/>
        </p:nvSpPr>
        <p:spPr>
          <a:xfrm>
            <a:off x="661475" y="1388864"/>
            <a:ext cx="10868745" cy="868362"/>
          </a:xfrm>
          <a:prstGeom prst="rect">
            <a:avLst/>
          </a:prstGeom>
          <a:noFill/>
          <a:ln/>
        </p:spPr>
        <p:txBody>
          <a:bodyPr wrap="square" lIns="0" tIns="0" rIns="0" bIns="0" rtlCol="0" anchor="t">
            <a:normAutofit/>
          </a:bodyPr>
          <a:lstStyle/>
          <a:p>
            <a:pPr algn="l" indent="0" marL="0">
              <a:lnSpc>
                <a:spcPct val="125000"/>
              </a:lnSpc>
              <a:buNone/>
            </a:pPr>
            <a:r>
              <a:rPr lang="en-US" sz="1100" dirty="0">
                <a:solidFill>
                  <a:srgbClr val="E0D6DE"/>
                </a:solidFill>
                <a:latin typeface="Noto Sans" pitchFamily="34" charset="0"/>
                <a:ea typeface="Noto Sans" pitchFamily="34" charset="-122"/>
                <a:cs typeface="Noto Sans" pitchFamily="34" charset="-120"/>
              </a:rPr>
              <a:t>Kepekaan spiritual berfungsi sebagai sumber coping: menggabungkan usaha nyata (manajemen waktu, belajar, minta bantuan) dengan penerimaan (tawakal, refleksi). Pada praktik adaptif, spiritual coping—doa, muhasabah, shalat, dzikir—membantu mengatur jarak emosional sehingga respons menjadi lebih terkontrol. Namun, spiritualitas bukan pengganti strategi psikologis; kontribusinya beragam dan perlu dipadukan dengan teknik regulasi emosi, dukungan sosial, dan keterampilan problem solving.</a:t>
            </a:r>
            <a:endParaRPr lang="en-US" sz="1100" dirty="0"/>
          </a:p>
        </p:txBody>
      </p:sp>
      <p:pic>
        <p:nvPicPr>
          <p:cNvPr id="4" name="Image 0" descr="preencoded.png">    </p:cNvPr>
          <p:cNvPicPr>
            <a:picLocks noChangeAspect="1"/>
          </p:cNvPicPr>
          <p:nvPr/>
        </p:nvPicPr>
        <p:blipFill>
          <a:blip r:embed="rId1"/>
          <a:stretch>
            <a:fillRect/>
          </a:stretch>
        </p:blipFill>
        <p:spPr>
          <a:xfrm>
            <a:off x="667825" y="2494260"/>
            <a:ext cx="3541525" cy="3541613"/>
          </a:xfrm>
          <a:prstGeom prst="rect">
            <a:avLst/>
          </a:prstGeom>
        </p:spPr>
      </p:pic>
      <p:pic>
        <p:nvPicPr>
          <p:cNvPr id="5" name="Image 1" descr="preencoded.png">    </p:cNvPr>
          <p:cNvPicPr>
            <a:picLocks noChangeAspect="1"/>
          </p:cNvPicPr>
          <p:nvPr/>
        </p:nvPicPr>
        <p:blipFill>
          <a:blip r:embed="rId2"/>
          <a:stretch>
            <a:fillRect/>
          </a:stretch>
        </p:blipFill>
        <p:spPr>
          <a:xfrm>
            <a:off x="4325036" y="2494260"/>
            <a:ext cx="3541525" cy="3541613"/>
          </a:xfrm>
          <a:prstGeom prst="rect">
            <a:avLst/>
          </a:prstGeom>
        </p:spPr>
      </p:pic>
      <p:pic>
        <p:nvPicPr>
          <p:cNvPr id="6" name="Image 2" descr="preencoded.png">    </p:cNvPr>
          <p:cNvPicPr>
            <a:picLocks noChangeAspect="1"/>
          </p:cNvPicPr>
          <p:nvPr/>
        </p:nvPicPr>
        <p:blipFill>
          <a:blip r:embed="rId3"/>
          <a:stretch>
            <a:fillRect/>
          </a:stretch>
        </p:blipFill>
        <p:spPr>
          <a:xfrm>
            <a:off x="7982246" y="2494260"/>
            <a:ext cx="3541525" cy="354161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2026-08-24T10:29:27Z</dcterms:created>
  <dcterms:modified xsi:type="dcterms:W3CDTF">2026-08-24T10:29:27Z</dcterms:modified>
</cp:coreProperties>
</file>