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Bugaki" charset="1" panose="00000000000000000000"/>
      <p:regular r:id="rId16"/>
    </p:embeddedFont>
    <p:embeddedFont>
      <p:font typeface="Clear Sans Bold" charset="1" panose="020B0803030202020304"/>
      <p:regular r:id="rId17"/>
    </p:embeddedFont>
    <p:embeddedFont>
      <p:font typeface="Clear Sans" charset="1" panose="020B0503030202020304"/>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3448099" y="3237870"/>
            <a:ext cx="11391802" cy="3961892"/>
          </a:xfrm>
          <a:prstGeom prst="rect">
            <a:avLst/>
          </a:prstGeom>
        </p:spPr>
        <p:txBody>
          <a:bodyPr anchor="t" rtlCol="false" tIns="0" lIns="0" bIns="0" rIns="0">
            <a:spAutoFit/>
          </a:bodyPr>
          <a:lstStyle/>
          <a:p>
            <a:pPr algn="ctr">
              <a:lnSpc>
                <a:spcPts val="5043"/>
              </a:lnSpc>
            </a:pPr>
            <a:r>
              <a:rPr lang="en-US" sz="5199">
                <a:solidFill>
                  <a:srgbClr val="88967D"/>
                </a:solidFill>
                <a:latin typeface="Bugaki"/>
                <a:ea typeface="Bugaki"/>
                <a:cs typeface="Bugaki"/>
                <a:sym typeface="Bugaki"/>
              </a:rPr>
              <a:t>ANALISIS EMOSI, REGULASI EMOSI, STRES, KECEMASAN AKADEMIK, SELF-ESTEEM, DAN RESILIENCE DALAM MENINGKATKAN STUDENT WELL-BEING</a:t>
            </a:r>
          </a:p>
        </p:txBody>
      </p:sp>
      <p:sp>
        <p:nvSpPr>
          <p:cNvPr name="TextBox 7" id="7"/>
          <p:cNvSpPr txBox="true"/>
          <p:nvPr/>
        </p:nvSpPr>
        <p:spPr>
          <a:xfrm rot="0">
            <a:off x="3448099" y="7734461"/>
            <a:ext cx="11325133" cy="653415"/>
          </a:xfrm>
          <a:prstGeom prst="rect">
            <a:avLst/>
          </a:prstGeom>
        </p:spPr>
        <p:txBody>
          <a:bodyPr anchor="t" rtlCol="false" tIns="0" lIns="0" bIns="0" rIns="0">
            <a:spAutoFit/>
          </a:bodyPr>
          <a:lstStyle/>
          <a:p>
            <a:pPr algn="ctr">
              <a:lnSpc>
                <a:spcPts val="5459"/>
              </a:lnSpc>
            </a:pPr>
            <a:r>
              <a:rPr lang="en-US" sz="3900" b="true">
                <a:solidFill>
                  <a:srgbClr val="88967D"/>
                </a:solidFill>
                <a:latin typeface="Clear Sans Bold"/>
                <a:ea typeface="Clear Sans Bold"/>
                <a:cs typeface="Clear Sans Bold"/>
                <a:sym typeface="Clear Sans Bold"/>
              </a:rPr>
              <a:t>Psikologi Pendidikan Islam Kelompok 11</a:t>
            </a:r>
          </a:p>
        </p:txBody>
      </p:sp>
      <p:sp>
        <p:nvSpPr>
          <p:cNvPr name="Freeform 8" id="8"/>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3448099" y="3528031"/>
            <a:ext cx="11391802" cy="3269038"/>
          </a:xfrm>
          <a:prstGeom prst="rect">
            <a:avLst/>
          </a:prstGeom>
        </p:spPr>
        <p:txBody>
          <a:bodyPr anchor="t" rtlCol="false" tIns="0" lIns="0" bIns="0" rIns="0">
            <a:spAutoFit/>
          </a:bodyPr>
          <a:lstStyle/>
          <a:p>
            <a:pPr algn="ctr">
              <a:lnSpc>
                <a:spcPts val="11646"/>
              </a:lnSpc>
            </a:pPr>
            <a:r>
              <a:rPr lang="en-US" sz="12006">
                <a:solidFill>
                  <a:srgbClr val="88967D"/>
                </a:solidFill>
                <a:latin typeface="Bugaki"/>
                <a:ea typeface="Bugaki"/>
                <a:cs typeface="Bugaki"/>
                <a:sym typeface="Bugaki"/>
              </a:rPr>
              <a:t>TERIMA</a:t>
            </a:r>
          </a:p>
          <a:p>
            <a:pPr algn="ctr">
              <a:lnSpc>
                <a:spcPts val="11646"/>
              </a:lnSpc>
            </a:pPr>
            <a:r>
              <a:rPr lang="en-US" sz="12006">
                <a:solidFill>
                  <a:srgbClr val="88967D"/>
                </a:solidFill>
                <a:latin typeface="Bugaki"/>
                <a:ea typeface="Bugaki"/>
                <a:cs typeface="Bugaki"/>
                <a:sym typeface="Bugaki"/>
              </a:rPr>
              <a:t>KASIH</a:t>
            </a:r>
          </a:p>
        </p:txBody>
      </p:sp>
      <p:sp>
        <p:nvSpPr>
          <p:cNvPr name="Freeform 7" id="7"/>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4919370" y="1213935"/>
            <a:ext cx="8515928" cy="2140258"/>
          </a:xfrm>
          <a:prstGeom prst="rect">
            <a:avLst/>
          </a:prstGeom>
        </p:spPr>
        <p:txBody>
          <a:bodyPr anchor="t" rtlCol="false" tIns="0" lIns="0" bIns="0" rIns="0">
            <a:spAutoFit/>
          </a:bodyPr>
          <a:lstStyle/>
          <a:p>
            <a:pPr algn="ctr">
              <a:lnSpc>
                <a:spcPts val="7604"/>
              </a:lnSpc>
            </a:pPr>
            <a:r>
              <a:rPr lang="en-US" sz="7839">
                <a:solidFill>
                  <a:srgbClr val="88967D"/>
                </a:solidFill>
                <a:latin typeface="Bugaki"/>
                <a:ea typeface="Bugaki"/>
                <a:cs typeface="Bugaki"/>
                <a:sym typeface="Bugaki"/>
              </a:rPr>
              <a:t>LATAR BELAKANG</a:t>
            </a:r>
          </a:p>
        </p:txBody>
      </p:sp>
      <p:sp>
        <p:nvSpPr>
          <p:cNvPr name="TextBox 11" id="11"/>
          <p:cNvSpPr txBox="true"/>
          <p:nvPr/>
        </p:nvSpPr>
        <p:spPr>
          <a:xfrm rot="0">
            <a:off x="1222620" y="3258943"/>
            <a:ext cx="16230600" cy="6103442"/>
          </a:xfrm>
          <a:prstGeom prst="rect">
            <a:avLst/>
          </a:prstGeom>
        </p:spPr>
        <p:txBody>
          <a:bodyPr anchor="t" rtlCol="false" tIns="0" lIns="0" bIns="0" rIns="0">
            <a:spAutoFit/>
          </a:bodyPr>
          <a:lstStyle/>
          <a:p>
            <a:pPr algn="l" marL="1070221" indent="-535110" lvl="1">
              <a:lnSpc>
                <a:spcPts val="6939"/>
              </a:lnSpc>
              <a:buFont typeface="Arial"/>
              <a:buChar char="•"/>
            </a:pPr>
            <a:r>
              <a:rPr lang="en-US" b="true" sz="4957">
                <a:solidFill>
                  <a:srgbClr val="88967D"/>
                </a:solidFill>
                <a:latin typeface="Clear Sans Bold"/>
                <a:ea typeface="Clear Sans Bold"/>
                <a:cs typeface="Clear Sans Bold"/>
                <a:sym typeface="Clear Sans Bold"/>
              </a:rPr>
              <a:t>Pendidikan tidak hanya tentang prestasi akademik.</a:t>
            </a:r>
          </a:p>
          <a:p>
            <a:pPr algn="l" marL="1070221" indent="-535110" lvl="1">
              <a:lnSpc>
                <a:spcPts val="6939"/>
              </a:lnSpc>
              <a:buFont typeface="Arial"/>
              <a:buChar char="•"/>
            </a:pPr>
            <a:r>
              <a:rPr lang="en-US" b="true" sz="4957">
                <a:solidFill>
                  <a:srgbClr val="88967D"/>
                </a:solidFill>
                <a:latin typeface="Clear Sans Bold"/>
                <a:ea typeface="Clear Sans Bold"/>
                <a:cs typeface="Clear Sans Bold"/>
                <a:sym typeface="Clear Sans Bold"/>
              </a:rPr>
              <a:t>Kondisi emosional dan psikologis mahasiswa juga penting.</a:t>
            </a:r>
          </a:p>
          <a:p>
            <a:pPr algn="l" marL="1070221" indent="-535110" lvl="1">
              <a:lnSpc>
                <a:spcPts val="6939"/>
              </a:lnSpc>
              <a:buFont typeface="Arial"/>
              <a:buChar char="•"/>
            </a:pPr>
            <a:r>
              <a:rPr lang="en-US" b="true" sz="4957">
                <a:solidFill>
                  <a:srgbClr val="88967D"/>
                </a:solidFill>
                <a:latin typeface="Clear Sans Bold"/>
                <a:ea typeface="Clear Sans Bold"/>
                <a:cs typeface="Clear Sans Bold"/>
                <a:sym typeface="Clear Sans Bold"/>
              </a:rPr>
              <a:t>Tugas, ujian, nilai, persaingan, dan tuntutan sosial dapat menimbulkan tekanan.</a:t>
            </a:r>
          </a:p>
          <a:p>
            <a:pPr algn="l" marL="1070221" indent="-535110" lvl="1">
              <a:lnSpc>
                <a:spcPts val="6939"/>
              </a:lnSpc>
              <a:buFont typeface="Arial"/>
              <a:buChar char="•"/>
            </a:pPr>
            <a:r>
              <a:rPr lang="en-US" b="true" sz="4957">
                <a:solidFill>
                  <a:srgbClr val="88967D"/>
                </a:solidFill>
                <a:latin typeface="Clear Sans Bold"/>
                <a:ea typeface="Clear Sans Bold"/>
                <a:cs typeface="Clear Sans Bold"/>
                <a:sym typeface="Clear Sans Bold"/>
              </a:rPr>
              <a:t>Karena itu, diperlukan kemampuan mengelola emosi dan menghadapi tekanan akademik</a:t>
            </a:r>
            <a:r>
              <a:rPr lang="en-US" sz="4957">
                <a:solidFill>
                  <a:srgbClr val="88967D"/>
                </a:solidFill>
                <a:latin typeface="Clear Sans"/>
                <a:ea typeface="Clear Sans"/>
                <a:cs typeface="Clear Sans"/>
                <a:sym typeface="Clear Sans"/>
              </a:rPr>
              <a:t>.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3569335" y="1213935"/>
            <a:ext cx="12154010" cy="2140258"/>
          </a:xfrm>
          <a:prstGeom prst="rect">
            <a:avLst/>
          </a:prstGeom>
        </p:spPr>
        <p:txBody>
          <a:bodyPr anchor="t" rtlCol="false" tIns="0" lIns="0" bIns="0" rIns="0">
            <a:spAutoFit/>
          </a:bodyPr>
          <a:lstStyle/>
          <a:p>
            <a:pPr algn="ctr">
              <a:lnSpc>
                <a:spcPts val="7604"/>
              </a:lnSpc>
            </a:pPr>
            <a:r>
              <a:rPr lang="en-US" sz="7839">
                <a:solidFill>
                  <a:srgbClr val="88967D"/>
                </a:solidFill>
                <a:latin typeface="Bugaki"/>
                <a:ea typeface="Bugaki"/>
                <a:cs typeface="Bugaki"/>
                <a:sym typeface="Bugaki"/>
              </a:rPr>
              <a:t>EMOSI &amp; REGULASI EMOSI</a:t>
            </a:r>
          </a:p>
        </p:txBody>
      </p:sp>
      <p:grpSp>
        <p:nvGrpSpPr>
          <p:cNvPr name="Group 11" id="11"/>
          <p:cNvGrpSpPr/>
          <p:nvPr/>
        </p:nvGrpSpPr>
        <p:grpSpPr>
          <a:xfrm rot="0">
            <a:off x="2146939" y="3713284"/>
            <a:ext cx="452425" cy="452425"/>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967D"/>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4" id="14"/>
          <p:cNvSpPr txBox="true"/>
          <p:nvPr/>
        </p:nvSpPr>
        <p:spPr>
          <a:xfrm rot="0">
            <a:off x="3155066" y="3637084"/>
            <a:ext cx="12982548" cy="1261110"/>
          </a:xfrm>
          <a:prstGeom prst="rect">
            <a:avLst/>
          </a:prstGeom>
        </p:spPr>
        <p:txBody>
          <a:bodyPr anchor="t" rtlCol="false" tIns="0" lIns="0" bIns="0" rIns="0">
            <a:spAutoFit/>
          </a:bodyPr>
          <a:lstStyle/>
          <a:p>
            <a:pPr algn="l">
              <a:lnSpc>
                <a:spcPts val="5040"/>
              </a:lnSpc>
            </a:pPr>
            <a:r>
              <a:rPr lang="en-US" sz="3600" b="true">
                <a:solidFill>
                  <a:srgbClr val="88967D"/>
                </a:solidFill>
                <a:latin typeface="Clear Sans Bold"/>
                <a:ea typeface="Clear Sans Bold"/>
                <a:cs typeface="Clear Sans Bold"/>
                <a:sym typeface="Clear Sans Bold"/>
              </a:rPr>
              <a:t>Emosi adalah respons terhadap pengalaman atau situasi tertentu, seperti bahagia, kecewa, takut, marah, dan cemas.</a:t>
            </a:r>
          </a:p>
        </p:txBody>
      </p:sp>
      <p:grpSp>
        <p:nvGrpSpPr>
          <p:cNvPr name="Group 15" id="15"/>
          <p:cNvGrpSpPr/>
          <p:nvPr/>
        </p:nvGrpSpPr>
        <p:grpSpPr>
          <a:xfrm rot="0">
            <a:off x="2146939" y="5143500"/>
            <a:ext cx="452425" cy="45242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967D"/>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8" id="18"/>
          <p:cNvSpPr txBox="true"/>
          <p:nvPr/>
        </p:nvSpPr>
        <p:spPr>
          <a:xfrm rot="0">
            <a:off x="3155066" y="5067300"/>
            <a:ext cx="12982548" cy="1261110"/>
          </a:xfrm>
          <a:prstGeom prst="rect">
            <a:avLst/>
          </a:prstGeom>
        </p:spPr>
        <p:txBody>
          <a:bodyPr anchor="t" rtlCol="false" tIns="0" lIns="0" bIns="0" rIns="0">
            <a:spAutoFit/>
          </a:bodyPr>
          <a:lstStyle/>
          <a:p>
            <a:pPr algn="l">
              <a:lnSpc>
                <a:spcPts val="5040"/>
              </a:lnSpc>
            </a:pPr>
            <a:r>
              <a:rPr lang="en-US" sz="3600" b="true">
                <a:solidFill>
                  <a:srgbClr val="88967D"/>
                </a:solidFill>
                <a:latin typeface="Clear Sans Bold"/>
                <a:ea typeface="Clear Sans Bold"/>
                <a:cs typeface="Clear Sans Bold"/>
                <a:sym typeface="Clear Sans Bold"/>
              </a:rPr>
              <a:t>Regulasi emosi adalah kemampuan memahami dan mengelola emosi agar respons sesuai dengan situasi.</a:t>
            </a:r>
          </a:p>
        </p:txBody>
      </p:sp>
      <p:grpSp>
        <p:nvGrpSpPr>
          <p:cNvPr name="Group 19" id="19"/>
          <p:cNvGrpSpPr/>
          <p:nvPr/>
        </p:nvGrpSpPr>
        <p:grpSpPr>
          <a:xfrm rot="0">
            <a:off x="2146939" y="6615184"/>
            <a:ext cx="452425" cy="452425"/>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967D"/>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22" id="22"/>
          <p:cNvSpPr txBox="true"/>
          <p:nvPr/>
        </p:nvSpPr>
        <p:spPr>
          <a:xfrm rot="0">
            <a:off x="3155066" y="6499860"/>
            <a:ext cx="12982548" cy="1899285"/>
          </a:xfrm>
          <a:prstGeom prst="rect">
            <a:avLst/>
          </a:prstGeom>
        </p:spPr>
        <p:txBody>
          <a:bodyPr anchor="t" rtlCol="false" tIns="0" lIns="0" bIns="0" rIns="0">
            <a:spAutoFit/>
          </a:bodyPr>
          <a:lstStyle/>
          <a:p>
            <a:pPr algn="l">
              <a:lnSpc>
                <a:spcPts val="5040"/>
              </a:lnSpc>
            </a:pPr>
            <a:r>
              <a:rPr lang="en-US" sz="3600" b="true">
                <a:solidFill>
                  <a:srgbClr val="88967D"/>
                </a:solidFill>
                <a:latin typeface="Clear Sans Bold"/>
                <a:ea typeface="Clear Sans Bold"/>
                <a:cs typeface="Clear Sans Bold"/>
                <a:sym typeface="Clear Sans Bold"/>
              </a:rPr>
              <a:t>Contoh: ketika mendapat nilai rendah, mahasiswa tidak langsung menyerah, tetapi mengevaluasi kesalahan dan memperbaikinya.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3021723" y="1047750"/>
            <a:ext cx="13119768" cy="1645031"/>
          </a:xfrm>
          <a:prstGeom prst="rect">
            <a:avLst/>
          </a:prstGeom>
        </p:spPr>
        <p:txBody>
          <a:bodyPr anchor="t" rtlCol="false" tIns="0" lIns="0" bIns="0" rIns="0">
            <a:spAutoFit/>
          </a:bodyPr>
          <a:lstStyle/>
          <a:p>
            <a:pPr algn="ctr">
              <a:lnSpc>
                <a:spcPts val="5916"/>
              </a:lnSpc>
            </a:pPr>
            <a:r>
              <a:rPr lang="en-US" sz="6099">
                <a:solidFill>
                  <a:srgbClr val="88967D"/>
                </a:solidFill>
                <a:latin typeface="Bugaki"/>
                <a:ea typeface="Bugaki"/>
                <a:cs typeface="Bugaki"/>
                <a:sym typeface="Bugaki"/>
              </a:rPr>
              <a:t>STRES &amp; KECEMASAN AKADEMIK</a:t>
            </a:r>
          </a:p>
        </p:txBody>
      </p:sp>
      <p:grpSp>
        <p:nvGrpSpPr>
          <p:cNvPr name="Group 11" id="11"/>
          <p:cNvGrpSpPr/>
          <p:nvPr/>
        </p:nvGrpSpPr>
        <p:grpSpPr>
          <a:xfrm rot="0">
            <a:off x="2146939" y="3216782"/>
            <a:ext cx="452425" cy="452425"/>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967D"/>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4" id="14"/>
          <p:cNvSpPr txBox="true"/>
          <p:nvPr/>
        </p:nvSpPr>
        <p:spPr>
          <a:xfrm rot="0">
            <a:off x="3021723" y="2920192"/>
            <a:ext cx="13210371" cy="1285910"/>
          </a:xfrm>
          <a:prstGeom prst="rect">
            <a:avLst/>
          </a:prstGeom>
        </p:spPr>
        <p:txBody>
          <a:bodyPr anchor="t" rtlCol="false" tIns="0" lIns="0" bIns="0" rIns="0">
            <a:spAutoFit/>
          </a:bodyPr>
          <a:lstStyle/>
          <a:p>
            <a:pPr algn="l">
              <a:lnSpc>
                <a:spcPts val="5248"/>
              </a:lnSpc>
            </a:pPr>
            <a:r>
              <a:rPr lang="en-US" sz="3748" b="true">
                <a:solidFill>
                  <a:srgbClr val="88967D"/>
                </a:solidFill>
                <a:latin typeface="Clear Sans Bold"/>
                <a:ea typeface="Clear Sans Bold"/>
                <a:cs typeface="Clear Sans Bold"/>
                <a:sym typeface="Clear Sans Bold"/>
              </a:rPr>
              <a:t>Stres akademik: tekanan akibat tuntutan belajar, seperti tugas, ujian, presentasi, atau skripsi.</a:t>
            </a:r>
          </a:p>
        </p:txBody>
      </p:sp>
      <p:grpSp>
        <p:nvGrpSpPr>
          <p:cNvPr name="Group 15" id="15"/>
          <p:cNvGrpSpPr/>
          <p:nvPr/>
        </p:nvGrpSpPr>
        <p:grpSpPr>
          <a:xfrm rot="0">
            <a:off x="2146939" y="4363912"/>
            <a:ext cx="452425" cy="45242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967D"/>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8" id="18"/>
          <p:cNvSpPr txBox="true"/>
          <p:nvPr/>
        </p:nvSpPr>
        <p:spPr>
          <a:xfrm rot="0">
            <a:off x="3021723" y="4139427"/>
            <a:ext cx="12666913" cy="1287145"/>
          </a:xfrm>
          <a:prstGeom prst="rect">
            <a:avLst/>
          </a:prstGeom>
        </p:spPr>
        <p:txBody>
          <a:bodyPr anchor="t" rtlCol="false" tIns="0" lIns="0" bIns="0" rIns="0">
            <a:spAutoFit/>
          </a:bodyPr>
          <a:lstStyle/>
          <a:p>
            <a:pPr algn="l">
              <a:lnSpc>
                <a:spcPts val="5179"/>
              </a:lnSpc>
            </a:pPr>
            <a:r>
              <a:rPr lang="en-US" sz="3699" b="true">
                <a:solidFill>
                  <a:srgbClr val="88967D"/>
                </a:solidFill>
                <a:latin typeface="Clear Sans Bold"/>
                <a:ea typeface="Clear Sans Bold"/>
                <a:cs typeface="Clear Sans Bold"/>
                <a:sym typeface="Clear Sans Bold"/>
              </a:rPr>
              <a:t>Kecemasan akademik: rasa takut, tegang, khawatir, atau gugup terhadap situasi akademik.</a:t>
            </a:r>
          </a:p>
        </p:txBody>
      </p:sp>
      <p:sp>
        <p:nvSpPr>
          <p:cNvPr name="TextBox 19" id="19"/>
          <p:cNvSpPr txBox="true"/>
          <p:nvPr/>
        </p:nvSpPr>
        <p:spPr>
          <a:xfrm rot="0">
            <a:off x="3593700" y="5636122"/>
            <a:ext cx="12638394" cy="5235264"/>
          </a:xfrm>
          <a:prstGeom prst="rect">
            <a:avLst/>
          </a:prstGeom>
        </p:spPr>
        <p:txBody>
          <a:bodyPr anchor="t" rtlCol="false" tIns="0" lIns="0" bIns="0" rIns="0">
            <a:spAutoFit/>
          </a:bodyPr>
          <a:lstStyle/>
          <a:p>
            <a:pPr algn="l">
              <a:lnSpc>
                <a:spcPts val="5967"/>
              </a:lnSpc>
            </a:pPr>
            <a:r>
              <a:rPr lang="en-US" sz="4262" b="true">
                <a:solidFill>
                  <a:srgbClr val="88967D"/>
                </a:solidFill>
                <a:latin typeface="Clear Sans Bold"/>
                <a:ea typeface="Clear Sans Bold"/>
                <a:cs typeface="Clear Sans Bold"/>
                <a:sym typeface="Clear Sans Bold"/>
              </a:rPr>
              <a:t>Jika berlebihan, keduanya dapat menyebabkan:</a:t>
            </a:r>
          </a:p>
          <a:p>
            <a:pPr algn="l" marL="920218" indent="-460109" lvl="1">
              <a:lnSpc>
                <a:spcPts val="5967"/>
              </a:lnSpc>
              <a:buFont typeface="Arial"/>
              <a:buChar char="•"/>
            </a:pPr>
            <a:r>
              <a:rPr lang="en-US" b="true" sz="4262">
                <a:solidFill>
                  <a:srgbClr val="88967D"/>
                </a:solidFill>
                <a:latin typeface="Clear Sans Bold"/>
                <a:ea typeface="Clear Sans Bold"/>
                <a:cs typeface="Clear Sans Bold"/>
                <a:sym typeface="Clear Sans Bold"/>
              </a:rPr>
              <a:t>Sulit berkonsentrasi</a:t>
            </a:r>
          </a:p>
          <a:p>
            <a:pPr algn="l" marL="920218" indent="-460109" lvl="1">
              <a:lnSpc>
                <a:spcPts val="5967"/>
              </a:lnSpc>
              <a:buFont typeface="Arial"/>
              <a:buChar char="•"/>
            </a:pPr>
            <a:r>
              <a:rPr lang="en-US" b="true" sz="4262">
                <a:solidFill>
                  <a:srgbClr val="88967D"/>
                </a:solidFill>
                <a:latin typeface="Clear Sans Bold"/>
                <a:ea typeface="Clear Sans Bold"/>
                <a:cs typeface="Clear Sans Bold"/>
                <a:sym typeface="Clear Sans Bold"/>
              </a:rPr>
              <a:t>Kehilangan motivasi</a:t>
            </a:r>
          </a:p>
          <a:p>
            <a:pPr algn="l" marL="920218" indent="-460109" lvl="1">
              <a:lnSpc>
                <a:spcPts val="5967"/>
              </a:lnSpc>
              <a:buFont typeface="Arial"/>
              <a:buChar char="•"/>
            </a:pPr>
            <a:r>
              <a:rPr lang="en-US" b="true" sz="4262">
                <a:solidFill>
                  <a:srgbClr val="88967D"/>
                </a:solidFill>
                <a:latin typeface="Clear Sans Bold"/>
                <a:ea typeface="Clear Sans Bold"/>
                <a:cs typeface="Clear Sans Bold"/>
                <a:sym typeface="Clear Sans Bold"/>
              </a:rPr>
              <a:t>K</a:t>
            </a:r>
            <a:r>
              <a:rPr lang="en-US" b="true" sz="4262">
                <a:solidFill>
                  <a:srgbClr val="88967D"/>
                </a:solidFill>
                <a:latin typeface="Clear Sans Bold"/>
                <a:ea typeface="Clear Sans Bold"/>
                <a:cs typeface="Clear Sans Bold"/>
                <a:sym typeface="Clear Sans Bold"/>
              </a:rPr>
              <a:t>elelahan</a:t>
            </a:r>
          </a:p>
          <a:p>
            <a:pPr algn="l" marL="920218" indent="-460109" lvl="1">
              <a:lnSpc>
                <a:spcPts val="5967"/>
              </a:lnSpc>
              <a:buFont typeface="Arial"/>
              <a:buChar char="•"/>
            </a:pPr>
            <a:r>
              <a:rPr lang="en-US" b="true" sz="4262">
                <a:solidFill>
                  <a:srgbClr val="88967D"/>
                </a:solidFill>
                <a:latin typeface="Clear Sans Bold"/>
                <a:ea typeface="Clear Sans Bold"/>
                <a:cs typeface="Clear Sans Bold"/>
                <a:sym typeface="Clear Sans Bold"/>
              </a:rPr>
              <a:t>G</a:t>
            </a:r>
            <a:r>
              <a:rPr lang="en-US" b="true" sz="4262">
                <a:solidFill>
                  <a:srgbClr val="88967D"/>
                </a:solidFill>
                <a:latin typeface="Clear Sans Bold"/>
                <a:ea typeface="Clear Sans Bold"/>
                <a:cs typeface="Clear Sans Bold"/>
                <a:sym typeface="Clear Sans Bold"/>
              </a:rPr>
              <a:t>angguan tidur</a:t>
            </a:r>
          </a:p>
          <a:p>
            <a:pPr algn="l" marL="906780" indent="-453390" lvl="1">
              <a:lnSpc>
                <a:spcPts val="5880"/>
              </a:lnSpc>
              <a:buFont typeface="Arial"/>
              <a:buChar char="•"/>
            </a:pPr>
            <a:r>
              <a:rPr lang="en-US" b="true" sz="4200">
                <a:solidFill>
                  <a:srgbClr val="88967D"/>
                </a:solidFill>
                <a:latin typeface="Clear Sans Bold"/>
                <a:ea typeface="Clear Sans Bold"/>
                <a:cs typeface="Clear Sans Bold"/>
                <a:sym typeface="Clear Sans Bold"/>
              </a:rPr>
              <a:t>T</a:t>
            </a:r>
            <a:r>
              <a:rPr lang="en-US" b="true" sz="4200">
                <a:solidFill>
                  <a:srgbClr val="88967D"/>
                </a:solidFill>
                <a:latin typeface="Clear Sans Bold"/>
                <a:ea typeface="Clear Sans Bold"/>
                <a:cs typeface="Clear Sans Bold"/>
                <a:sym typeface="Clear Sans Bold"/>
              </a:rPr>
              <a:t>akut gagal </a:t>
            </a:r>
          </a:p>
          <a:p>
            <a:pPr algn="l">
              <a:lnSpc>
                <a:spcPts val="5967"/>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3063433" y="1497626"/>
            <a:ext cx="11721900" cy="1175097"/>
          </a:xfrm>
          <a:prstGeom prst="rect">
            <a:avLst/>
          </a:prstGeom>
        </p:spPr>
        <p:txBody>
          <a:bodyPr anchor="t" rtlCol="false" tIns="0" lIns="0" bIns="0" rIns="0">
            <a:spAutoFit/>
          </a:bodyPr>
          <a:lstStyle/>
          <a:p>
            <a:pPr algn="ctr">
              <a:lnSpc>
                <a:spcPts val="7604"/>
              </a:lnSpc>
            </a:pPr>
            <a:r>
              <a:rPr lang="en-US" sz="7839">
                <a:solidFill>
                  <a:srgbClr val="88967D"/>
                </a:solidFill>
                <a:latin typeface="Bugaki"/>
                <a:ea typeface="Bugaki"/>
                <a:cs typeface="Bugaki"/>
                <a:sym typeface="Bugaki"/>
              </a:rPr>
              <a:t>SELF-ESTEEM</a:t>
            </a:r>
          </a:p>
        </p:txBody>
      </p:sp>
      <p:sp>
        <p:nvSpPr>
          <p:cNvPr name="TextBox 11" id="11"/>
          <p:cNvSpPr txBox="true"/>
          <p:nvPr/>
        </p:nvSpPr>
        <p:spPr>
          <a:xfrm rot="0">
            <a:off x="2198352" y="3140582"/>
            <a:ext cx="14438519" cy="5613400"/>
          </a:xfrm>
          <a:prstGeom prst="rect">
            <a:avLst/>
          </a:prstGeom>
        </p:spPr>
        <p:txBody>
          <a:bodyPr anchor="t" rtlCol="false" tIns="0" lIns="0" bIns="0" rIns="0">
            <a:spAutoFit/>
          </a:bodyPr>
          <a:lstStyle/>
          <a:p>
            <a:pPr algn="ctr">
              <a:lnSpc>
                <a:spcPts val="5599"/>
              </a:lnSpc>
            </a:pPr>
            <a:r>
              <a:rPr lang="en-US" sz="3999" b="true">
                <a:solidFill>
                  <a:srgbClr val="88967D"/>
                </a:solidFill>
                <a:latin typeface="Clear Sans Bold"/>
                <a:ea typeface="Clear Sans Bold"/>
                <a:cs typeface="Clear Sans Bold"/>
                <a:sym typeface="Clear Sans Bold"/>
              </a:rPr>
              <a:t>Self-esteem adalah cara seseorang menilai, menerima, dan menghargai dirinya sendiri.</a:t>
            </a:r>
          </a:p>
          <a:p>
            <a:pPr algn="ctr">
              <a:lnSpc>
                <a:spcPts val="5599"/>
              </a:lnSpc>
            </a:pPr>
          </a:p>
          <a:p>
            <a:pPr algn="ctr">
              <a:lnSpc>
                <a:spcPts val="5599"/>
              </a:lnSpc>
            </a:pPr>
            <a:r>
              <a:rPr lang="en-US" sz="3999" b="true">
                <a:solidFill>
                  <a:srgbClr val="88967D"/>
                </a:solidFill>
                <a:latin typeface="Clear Sans Bold"/>
                <a:ea typeface="Clear Sans Bold"/>
                <a:cs typeface="Clear Sans Bold"/>
                <a:sym typeface="Clear Sans Bold"/>
              </a:rPr>
              <a:t>Self-esteem yang sehat dapat membantu mahasiswa:</a:t>
            </a:r>
          </a:p>
          <a:p>
            <a:pPr algn="l" marL="863599" indent="-431800" lvl="1">
              <a:lnSpc>
                <a:spcPts val="5599"/>
              </a:lnSpc>
              <a:buFont typeface="Arial"/>
              <a:buChar char="•"/>
            </a:pPr>
            <a:r>
              <a:rPr lang="en-US" b="true" sz="3999">
                <a:solidFill>
                  <a:srgbClr val="88967D"/>
                </a:solidFill>
                <a:latin typeface="Clear Sans Bold"/>
                <a:ea typeface="Clear Sans Bold"/>
                <a:cs typeface="Clear Sans Bold"/>
                <a:sym typeface="Clear Sans Bold"/>
              </a:rPr>
              <a:t>Percaya terhadap kemampuan diri.</a:t>
            </a:r>
          </a:p>
          <a:p>
            <a:pPr algn="l" marL="863599" indent="-431800" lvl="1">
              <a:lnSpc>
                <a:spcPts val="5599"/>
              </a:lnSpc>
              <a:buFont typeface="Arial"/>
              <a:buChar char="•"/>
            </a:pPr>
            <a:r>
              <a:rPr lang="en-US" b="true" sz="3999">
                <a:solidFill>
                  <a:srgbClr val="88967D"/>
                </a:solidFill>
                <a:latin typeface="Clear Sans Bold"/>
                <a:ea typeface="Clear Sans Bold"/>
                <a:cs typeface="Clear Sans Bold"/>
                <a:sym typeface="Clear Sans Bold"/>
              </a:rPr>
              <a:t>Menerima kelebihan dan kekurangan.</a:t>
            </a:r>
          </a:p>
          <a:p>
            <a:pPr algn="l" marL="863599" indent="-431800" lvl="1">
              <a:lnSpc>
                <a:spcPts val="5599"/>
              </a:lnSpc>
              <a:buFont typeface="Arial"/>
              <a:buChar char="•"/>
            </a:pPr>
            <a:r>
              <a:rPr lang="en-US" b="true" sz="3999">
                <a:solidFill>
                  <a:srgbClr val="88967D"/>
                </a:solidFill>
                <a:latin typeface="Clear Sans Bold"/>
                <a:ea typeface="Clear Sans Bold"/>
                <a:cs typeface="Clear Sans Bold"/>
                <a:sym typeface="Clear Sans Bold"/>
              </a:rPr>
              <a:t>Tidak mudah menyerah ketika gagal.</a:t>
            </a:r>
          </a:p>
          <a:p>
            <a:pPr algn="l" marL="863599" indent="-431800" lvl="1">
              <a:lnSpc>
                <a:spcPts val="5599"/>
              </a:lnSpc>
              <a:buFont typeface="Arial"/>
              <a:buChar char="•"/>
            </a:pPr>
            <a:r>
              <a:rPr lang="en-US" b="true" sz="3999">
                <a:solidFill>
                  <a:srgbClr val="88967D"/>
                </a:solidFill>
                <a:latin typeface="Clear Sans Bold"/>
                <a:ea typeface="Clear Sans Bold"/>
                <a:cs typeface="Clear Sans Bold"/>
                <a:sym typeface="Clear Sans Bold"/>
              </a:rPr>
              <a:t>Melihat kegagalan sebagai proses belajar.</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5425013" y="900552"/>
            <a:ext cx="7437974" cy="1175097"/>
          </a:xfrm>
          <a:prstGeom prst="rect">
            <a:avLst/>
          </a:prstGeom>
        </p:spPr>
        <p:txBody>
          <a:bodyPr anchor="t" rtlCol="false" tIns="0" lIns="0" bIns="0" rIns="0">
            <a:spAutoFit/>
          </a:bodyPr>
          <a:lstStyle/>
          <a:p>
            <a:pPr algn="ctr">
              <a:lnSpc>
                <a:spcPts val="7604"/>
              </a:lnSpc>
            </a:pPr>
            <a:r>
              <a:rPr lang="en-US" sz="7839">
                <a:solidFill>
                  <a:srgbClr val="88967D"/>
                </a:solidFill>
                <a:latin typeface="Bugaki"/>
                <a:ea typeface="Bugaki"/>
                <a:cs typeface="Bugaki"/>
                <a:sym typeface="Bugaki"/>
              </a:rPr>
              <a:t>RESILIENCE</a:t>
            </a:r>
          </a:p>
        </p:txBody>
      </p:sp>
      <p:sp>
        <p:nvSpPr>
          <p:cNvPr name="TextBox 11" id="11"/>
          <p:cNvSpPr txBox="true"/>
          <p:nvPr/>
        </p:nvSpPr>
        <p:spPr>
          <a:xfrm rot="0">
            <a:off x="1893602" y="2198339"/>
            <a:ext cx="14800326" cy="6739928"/>
          </a:xfrm>
          <a:prstGeom prst="rect">
            <a:avLst/>
          </a:prstGeom>
        </p:spPr>
        <p:txBody>
          <a:bodyPr anchor="t" rtlCol="false" tIns="0" lIns="0" bIns="0" rIns="0">
            <a:spAutoFit/>
          </a:bodyPr>
          <a:lstStyle/>
          <a:p>
            <a:pPr algn="l">
              <a:lnSpc>
                <a:spcPts val="5982"/>
              </a:lnSpc>
            </a:pPr>
            <a:r>
              <a:rPr lang="en-US" sz="4273" b="true">
                <a:solidFill>
                  <a:srgbClr val="88967D"/>
                </a:solidFill>
                <a:latin typeface="Clear Sans Bold"/>
                <a:ea typeface="Clear Sans Bold"/>
                <a:cs typeface="Clear Sans Bold"/>
                <a:sym typeface="Clear Sans Bold"/>
              </a:rPr>
              <a:t>Resilience (resiliensi) adalah kemampuan untuk bertahan, beradaptasi, dan bangkit setelah mengalami kesulitan.</a:t>
            </a:r>
          </a:p>
          <a:p>
            <a:pPr algn="l">
              <a:lnSpc>
                <a:spcPts val="5982"/>
              </a:lnSpc>
            </a:pPr>
          </a:p>
          <a:p>
            <a:pPr algn="ctr">
              <a:lnSpc>
                <a:spcPts val="5982"/>
              </a:lnSpc>
            </a:pPr>
            <a:r>
              <a:rPr lang="en-US" sz="4273" b="true">
                <a:solidFill>
                  <a:srgbClr val="88967D"/>
                </a:solidFill>
                <a:latin typeface="Clear Sans Bold"/>
                <a:ea typeface="Clear Sans Bold"/>
                <a:cs typeface="Clear Sans Bold"/>
                <a:sym typeface="Clear Sans Bold"/>
              </a:rPr>
              <a:t>Resiliensi dapat berkembang melalui:</a:t>
            </a:r>
          </a:p>
          <a:p>
            <a:pPr algn="l" marL="922649" indent="-461324" lvl="1">
              <a:lnSpc>
                <a:spcPts val="5982"/>
              </a:lnSpc>
              <a:buFont typeface="Arial"/>
              <a:buChar char="•"/>
            </a:pPr>
            <a:r>
              <a:rPr lang="en-US" b="true" sz="4273">
                <a:solidFill>
                  <a:srgbClr val="88967D"/>
                </a:solidFill>
                <a:latin typeface="Clear Sans Bold"/>
                <a:ea typeface="Clear Sans Bold"/>
                <a:cs typeface="Clear Sans Bold"/>
                <a:sym typeface="Clear Sans Bold"/>
              </a:rPr>
              <a:t>Dukungan keluarga dan teman.</a:t>
            </a:r>
          </a:p>
          <a:p>
            <a:pPr algn="l" marL="922649" indent="-461324" lvl="1">
              <a:lnSpc>
                <a:spcPts val="5982"/>
              </a:lnSpc>
              <a:buFont typeface="Arial"/>
              <a:buChar char="•"/>
            </a:pPr>
            <a:r>
              <a:rPr lang="en-US" b="true" sz="4273">
                <a:solidFill>
                  <a:srgbClr val="88967D"/>
                </a:solidFill>
                <a:latin typeface="Clear Sans Bold"/>
                <a:ea typeface="Clear Sans Bold"/>
                <a:cs typeface="Clear Sans Bold"/>
                <a:sym typeface="Clear Sans Bold"/>
              </a:rPr>
              <a:t>Hubungan positif dengan dosen.</a:t>
            </a:r>
          </a:p>
          <a:p>
            <a:pPr algn="l" marL="922649" indent="-461324" lvl="1">
              <a:lnSpc>
                <a:spcPts val="5982"/>
              </a:lnSpc>
              <a:buFont typeface="Arial"/>
              <a:buChar char="•"/>
            </a:pPr>
            <a:r>
              <a:rPr lang="en-US" b="true" sz="4273">
                <a:solidFill>
                  <a:srgbClr val="88967D"/>
                </a:solidFill>
                <a:latin typeface="Clear Sans Bold"/>
                <a:ea typeface="Clear Sans Bold"/>
                <a:cs typeface="Clear Sans Bold"/>
                <a:sym typeface="Clear Sans Bold"/>
              </a:rPr>
              <a:t>Optimisme.</a:t>
            </a:r>
          </a:p>
          <a:p>
            <a:pPr algn="l" marL="922649" indent="-461324" lvl="1">
              <a:lnSpc>
                <a:spcPts val="5982"/>
              </a:lnSpc>
              <a:buFont typeface="Arial"/>
              <a:buChar char="•"/>
            </a:pPr>
            <a:r>
              <a:rPr lang="en-US" b="true" sz="4273">
                <a:solidFill>
                  <a:srgbClr val="88967D"/>
                </a:solidFill>
                <a:latin typeface="Clear Sans Bold"/>
                <a:ea typeface="Clear Sans Bold"/>
                <a:cs typeface="Clear Sans Bold"/>
                <a:sym typeface="Clear Sans Bold"/>
              </a:rPr>
              <a:t>Kemampuan menghadapi stres.</a:t>
            </a:r>
          </a:p>
          <a:p>
            <a:pPr algn="l" marL="922649" indent="-461324" lvl="1">
              <a:lnSpc>
                <a:spcPts val="5982"/>
              </a:lnSpc>
              <a:buFont typeface="Arial"/>
              <a:buChar char="•"/>
            </a:pPr>
            <a:r>
              <a:rPr lang="en-US" b="true" sz="4273">
                <a:solidFill>
                  <a:srgbClr val="88967D"/>
                </a:solidFill>
                <a:latin typeface="Clear Sans Bold"/>
                <a:ea typeface="Clear Sans Bold"/>
                <a:cs typeface="Clear Sans Bold"/>
                <a:sym typeface="Clear Sans Bold"/>
              </a:rPr>
              <a:t>Pengalaman menghadapi kegagalan.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0">
            <a:off x="4265746" y="900552"/>
            <a:ext cx="9756508" cy="2140258"/>
          </a:xfrm>
          <a:prstGeom prst="rect">
            <a:avLst/>
          </a:prstGeom>
        </p:spPr>
        <p:txBody>
          <a:bodyPr anchor="t" rtlCol="false" tIns="0" lIns="0" bIns="0" rIns="0">
            <a:spAutoFit/>
          </a:bodyPr>
          <a:lstStyle/>
          <a:p>
            <a:pPr algn="ctr">
              <a:lnSpc>
                <a:spcPts val="7604"/>
              </a:lnSpc>
            </a:pPr>
            <a:r>
              <a:rPr lang="en-US" sz="7839">
                <a:solidFill>
                  <a:srgbClr val="88967D"/>
                </a:solidFill>
                <a:latin typeface="Bugaki"/>
                <a:ea typeface="Bugaki"/>
                <a:cs typeface="Bugaki"/>
                <a:sym typeface="Bugaki"/>
              </a:rPr>
              <a:t>STUDENT WELL-BEING</a:t>
            </a:r>
          </a:p>
        </p:txBody>
      </p:sp>
      <p:sp>
        <p:nvSpPr>
          <p:cNvPr name="TextBox 11" id="11"/>
          <p:cNvSpPr txBox="true"/>
          <p:nvPr/>
        </p:nvSpPr>
        <p:spPr>
          <a:xfrm rot="0">
            <a:off x="1623627" y="2910667"/>
            <a:ext cx="16037838" cy="5613400"/>
          </a:xfrm>
          <a:prstGeom prst="rect">
            <a:avLst/>
          </a:prstGeom>
        </p:spPr>
        <p:txBody>
          <a:bodyPr anchor="t" rtlCol="false" tIns="0" lIns="0" bIns="0" rIns="0">
            <a:spAutoFit/>
          </a:bodyPr>
          <a:lstStyle/>
          <a:p>
            <a:pPr algn="ctr">
              <a:lnSpc>
                <a:spcPts val="5599"/>
              </a:lnSpc>
            </a:pPr>
            <a:r>
              <a:rPr lang="en-US" sz="3999" b="true">
                <a:solidFill>
                  <a:srgbClr val="88967D"/>
                </a:solidFill>
                <a:latin typeface="Clear Sans Bold"/>
                <a:ea typeface="Clear Sans Bold"/>
                <a:cs typeface="Clear Sans Bold"/>
                <a:sym typeface="Clear Sans Bold"/>
              </a:rPr>
              <a:t>Student well-being adalah kondisi kesejahteraan mahasiswa yang mencakup:</a:t>
            </a:r>
          </a:p>
          <a:p>
            <a:pPr algn="ctr">
              <a:lnSpc>
                <a:spcPts val="5599"/>
              </a:lnSpc>
            </a:pPr>
            <a:r>
              <a:rPr lang="en-US" sz="3999" b="true">
                <a:solidFill>
                  <a:srgbClr val="88967D"/>
                </a:solidFill>
                <a:latin typeface="Clear Sans Bold"/>
                <a:ea typeface="Clear Sans Bold"/>
                <a:cs typeface="Clear Sans Bold"/>
                <a:sym typeface="Clear Sans Bold"/>
              </a:rPr>
              <a:t>#</a:t>
            </a:r>
            <a:r>
              <a:rPr lang="en-US" sz="3999" b="true">
                <a:solidFill>
                  <a:srgbClr val="88967D"/>
                </a:solidFill>
                <a:latin typeface="Clear Sans Bold"/>
                <a:ea typeface="Clear Sans Bold"/>
                <a:cs typeface="Clear Sans Bold"/>
                <a:sym typeface="Clear Sans Bold"/>
              </a:rPr>
              <a:t>Psikologis</a:t>
            </a:r>
          </a:p>
          <a:p>
            <a:pPr algn="ctr">
              <a:lnSpc>
                <a:spcPts val="5599"/>
              </a:lnSpc>
            </a:pPr>
            <a:r>
              <a:rPr lang="en-US" sz="3999" b="true">
                <a:solidFill>
                  <a:srgbClr val="88967D"/>
                </a:solidFill>
                <a:latin typeface="Clear Sans Bold"/>
                <a:ea typeface="Clear Sans Bold"/>
                <a:cs typeface="Clear Sans Bold"/>
                <a:sym typeface="Clear Sans Bold"/>
              </a:rPr>
              <a:t>#</a:t>
            </a:r>
            <a:r>
              <a:rPr lang="en-US" sz="3999" b="true">
                <a:solidFill>
                  <a:srgbClr val="88967D"/>
                </a:solidFill>
                <a:latin typeface="Clear Sans Bold"/>
                <a:ea typeface="Clear Sans Bold"/>
                <a:cs typeface="Clear Sans Bold"/>
                <a:sym typeface="Clear Sans Bold"/>
              </a:rPr>
              <a:t>Emosional</a:t>
            </a:r>
          </a:p>
          <a:p>
            <a:pPr algn="ctr">
              <a:lnSpc>
                <a:spcPts val="5599"/>
              </a:lnSpc>
            </a:pPr>
            <a:r>
              <a:rPr lang="en-US" sz="3999" b="true">
                <a:solidFill>
                  <a:srgbClr val="88967D"/>
                </a:solidFill>
                <a:latin typeface="Clear Sans Bold"/>
                <a:ea typeface="Clear Sans Bold"/>
                <a:cs typeface="Clear Sans Bold"/>
                <a:sym typeface="Clear Sans Bold"/>
              </a:rPr>
              <a:t>#</a:t>
            </a:r>
            <a:r>
              <a:rPr lang="en-US" sz="3999" b="true">
                <a:solidFill>
                  <a:srgbClr val="88967D"/>
                </a:solidFill>
                <a:latin typeface="Clear Sans Bold"/>
                <a:ea typeface="Clear Sans Bold"/>
                <a:cs typeface="Clear Sans Bold"/>
                <a:sym typeface="Clear Sans Bold"/>
              </a:rPr>
              <a:t>Sosial</a:t>
            </a:r>
          </a:p>
          <a:p>
            <a:pPr algn="ctr">
              <a:lnSpc>
                <a:spcPts val="5599"/>
              </a:lnSpc>
            </a:pPr>
            <a:r>
              <a:rPr lang="en-US" sz="3999" b="true">
                <a:solidFill>
                  <a:srgbClr val="88967D"/>
                </a:solidFill>
                <a:latin typeface="Clear Sans Bold"/>
                <a:ea typeface="Clear Sans Bold"/>
                <a:cs typeface="Clear Sans Bold"/>
                <a:sym typeface="Clear Sans Bold"/>
              </a:rPr>
              <a:t>#</a:t>
            </a:r>
            <a:r>
              <a:rPr lang="en-US" sz="3999" b="true">
                <a:solidFill>
                  <a:srgbClr val="88967D"/>
                </a:solidFill>
                <a:latin typeface="Clear Sans Bold"/>
                <a:ea typeface="Clear Sans Bold"/>
                <a:cs typeface="Clear Sans Bold"/>
                <a:sym typeface="Clear Sans Bold"/>
              </a:rPr>
              <a:t>Akademik</a:t>
            </a:r>
          </a:p>
          <a:p>
            <a:pPr algn="just">
              <a:lnSpc>
                <a:spcPts val="5599"/>
              </a:lnSpc>
            </a:pPr>
            <a:r>
              <a:rPr lang="en-US" sz="3999" b="true">
                <a:solidFill>
                  <a:srgbClr val="88967D"/>
                </a:solidFill>
                <a:latin typeface="Clear Sans Bold"/>
                <a:ea typeface="Clear Sans Bold"/>
                <a:cs typeface="Clear Sans Bold"/>
                <a:sym typeface="Clear Sans Bold"/>
              </a:rPr>
              <a:t>Mahasiswa dengan well-being yang baik lebih mampu belajar, berinteraksi, mengelola emosi, dan berkembang secara optimal.</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4583236" y="1047750"/>
            <a:ext cx="9121528" cy="1494155"/>
          </a:xfrm>
          <a:prstGeom prst="rect">
            <a:avLst/>
          </a:prstGeom>
        </p:spPr>
        <p:txBody>
          <a:bodyPr anchor="t" rtlCol="false" tIns="0" lIns="0" bIns="0" rIns="0">
            <a:spAutoFit/>
          </a:bodyPr>
          <a:lstStyle/>
          <a:p>
            <a:pPr algn="ctr">
              <a:lnSpc>
                <a:spcPts val="5334"/>
              </a:lnSpc>
            </a:pPr>
            <a:r>
              <a:rPr lang="en-US" sz="5499">
                <a:solidFill>
                  <a:srgbClr val="88967D"/>
                </a:solidFill>
                <a:latin typeface="Bugaki"/>
                <a:ea typeface="Bugaki"/>
                <a:cs typeface="Bugaki"/>
                <a:sym typeface="Bugaki"/>
              </a:rPr>
              <a:t>HUBUNGAN KE'ENAM KONSEP</a:t>
            </a:r>
          </a:p>
        </p:txBody>
      </p:sp>
      <p:sp>
        <p:nvSpPr>
          <p:cNvPr name="TextBox 7" id="7"/>
          <p:cNvSpPr txBox="true"/>
          <p:nvPr/>
        </p:nvSpPr>
        <p:spPr>
          <a:xfrm rot="0">
            <a:off x="3569335" y="2910667"/>
            <a:ext cx="10805082" cy="2362200"/>
          </a:xfrm>
          <a:prstGeom prst="rect">
            <a:avLst/>
          </a:prstGeom>
        </p:spPr>
        <p:txBody>
          <a:bodyPr anchor="t" rtlCol="false" tIns="0" lIns="0" bIns="0" rIns="0">
            <a:spAutoFit/>
          </a:bodyPr>
          <a:lstStyle/>
          <a:p>
            <a:pPr algn="ctr">
              <a:lnSpc>
                <a:spcPts val="6299"/>
              </a:lnSpc>
            </a:pPr>
            <a:r>
              <a:rPr lang="en-US" sz="4500">
                <a:solidFill>
                  <a:srgbClr val="88967D"/>
                </a:solidFill>
                <a:latin typeface="Clear Sans"/>
                <a:ea typeface="Clear Sans"/>
                <a:cs typeface="Clear Sans"/>
                <a:sym typeface="Clear Sans"/>
              </a:rPr>
              <a:t>Emosi → Regulasi Emosi → Stres &amp; Kecemasan → Self-Esteem + Resilience → Student Well-Being</a:t>
            </a:r>
          </a:p>
        </p:txBody>
      </p:sp>
      <p:sp>
        <p:nvSpPr>
          <p:cNvPr name="Freeform 8" id="8"/>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3569335" y="5275762"/>
            <a:ext cx="10805082" cy="4248150"/>
          </a:xfrm>
          <a:prstGeom prst="rect">
            <a:avLst/>
          </a:prstGeom>
        </p:spPr>
        <p:txBody>
          <a:bodyPr anchor="t" rtlCol="false" tIns="0" lIns="0" bIns="0" rIns="0">
            <a:spAutoFit/>
          </a:bodyPr>
          <a:lstStyle/>
          <a:p>
            <a:pPr algn="l" marL="647700" indent="-323850" lvl="1">
              <a:lnSpc>
                <a:spcPts val="4200"/>
              </a:lnSpc>
              <a:buFont typeface="Arial"/>
              <a:buChar char="•"/>
            </a:pPr>
            <a:r>
              <a:rPr lang="en-US" b="true" sz="3000">
                <a:solidFill>
                  <a:srgbClr val="88967D"/>
                </a:solidFill>
                <a:latin typeface="Clear Sans Bold"/>
                <a:ea typeface="Clear Sans Bold"/>
                <a:cs typeface="Clear Sans Bold"/>
                <a:sym typeface="Clear Sans Bold"/>
              </a:rPr>
              <a:t>Emosi negatif yang tidak dikelola dapat meningkatkan stres.</a:t>
            </a:r>
          </a:p>
          <a:p>
            <a:pPr algn="l" marL="647700" indent="-323850" lvl="1">
              <a:lnSpc>
                <a:spcPts val="4200"/>
              </a:lnSpc>
              <a:buFont typeface="Arial"/>
              <a:buChar char="•"/>
            </a:pPr>
            <a:r>
              <a:rPr lang="en-US" b="true" sz="3000">
                <a:solidFill>
                  <a:srgbClr val="88967D"/>
                </a:solidFill>
                <a:latin typeface="Clear Sans Bold"/>
                <a:ea typeface="Clear Sans Bold"/>
                <a:cs typeface="Clear Sans Bold"/>
                <a:sym typeface="Clear Sans Bold"/>
              </a:rPr>
              <a:t>Regulasi emosi membantu menghadapi tekanan.</a:t>
            </a:r>
          </a:p>
          <a:p>
            <a:pPr algn="l" marL="647700" indent="-323850" lvl="1">
              <a:lnSpc>
                <a:spcPts val="4200"/>
              </a:lnSpc>
              <a:buFont typeface="Arial"/>
              <a:buChar char="•"/>
            </a:pPr>
            <a:r>
              <a:rPr lang="en-US" b="true" sz="3000">
                <a:solidFill>
                  <a:srgbClr val="88967D"/>
                </a:solidFill>
                <a:latin typeface="Clear Sans Bold"/>
                <a:ea typeface="Clear Sans Bold"/>
                <a:cs typeface="Clear Sans Bold"/>
                <a:sym typeface="Clear Sans Bold"/>
              </a:rPr>
              <a:t>Self-esteem membantu memandang kegagalan secara positif.</a:t>
            </a:r>
          </a:p>
          <a:p>
            <a:pPr algn="l" marL="647700" indent="-323850" lvl="1">
              <a:lnSpc>
                <a:spcPts val="4200"/>
              </a:lnSpc>
              <a:buFont typeface="Arial"/>
              <a:buChar char="•"/>
            </a:pPr>
            <a:r>
              <a:rPr lang="en-US" b="true" sz="3000">
                <a:solidFill>
                  <a:srgbClr val="88967D"/>
                </a:solidFill>
                <a:latin typeface="Clear Sans Bold"/>
                <a:ea typeface="Clear Sans Bold"/>
                <a:cs typeface="Clear Sans Bold"/>
                <a:sym typeface="Clear Sans Bold"/>
              </a:rPr>
              <a:t>Resiliensi membantu bangkit dari kesulitan.</a:t>
            </a:r>
          </a:p>
          <a:p>
            <a:pPr algn="l" marL="647700" indent="-323850" lvl="1">
              <a:lnSpc>
                <a:spcPts val="4200"/>
              </a:lnSpc>
              <a:buFont typeface="Arial"/>
              <a:buChar char="•"/>
            </a:pPr>
            <a:r>
              <a:rPr lang="en-US" b="true" sz="3000">
                <a:solidFill>
                  <a:srgbClr val="88967D"/>
                </a:solidFill>
                <a:latin typeface="Clear Sans Bold"/>
                <a:ea typeface="Clear Sans Bold"/>
                <a:cs typeface="Clear Sans Bold"/>
                <a:sym typeface="Clear Sans Bold"/>
              </a:rPr>
              <a:t>Dukungan sosial memperkuat semuanya.</a:t>
            </a:r>
          </a:p>
          <a:p>
            <a:pPr algn="l" marL="647700" indent="-323850" lvl="1">
              <a:lnSpc>
                <a:spcPts val="4200"/>
              </a:lnSpc>
              <a:buFont typeface="Arial"/>
              <a:buChar char="•"/>
            </a:pPr>
            <a:r>
              <a:rPr lang="en-US" b="true" sz="3000">
                <a:solidFill>
                  <a:srgbClr val="88967D"/>
                </a:solidFill>
                <a:latin typeface="Clear Sans Bold"/>
                <a:ea typeface="Clear Sans Bold"/>
                <a:cs typeface="Clear Sans Bold"/>
                <a:sym typeface="Clear Sans Bold"/>
              </a:rPr>
              <a:t>Hasil akhirnya: student well-being meningkat.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5F3"/>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124094" y="6475912"/>
            <a:ext cx="4693429" cy="5539455"/>
          </a:xfrm>
          <a:custGeom>
            <a:avLst/>
            <a:gdLst/>
            <a:ahLst/>
            <a:cxnLst/>
            <a:rect r="r" b="b" t="t" l="l"/>
            <a:pathLst>
              <a:path h="5539455" w="4693429">
                <a:moveTo>
                  <a:pt x="0" y="0"/>
                </a:moveTo>
                <a:lnTo>
                  <a:pt x="4693429" y="0"/>
                </a:lnTo>
                <a:lnTo>
                  <a:pt x="4693429" y="5539455"/>
                </a:lnTo>
                <a:lnTo>
                  <a:pt x="0" y="55394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46294" y="8086869"/>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10800000">
            <a:off x="14785333" y="6475912"/>
            <a:ext cx="4693429" cy="5539455"/>
          </a:xfrm>
          <a:custGeom>
            <a:avLst/>
            <a:gdLst/>
            <a:ahLst/>
            <a:cxnLst/>
            <a:rect r="r" b="b" t="t" l="l"/>
            <a:pathLst>
              <a:path h="5539455" w="4693429">
                <a:moveTo>
                  <a:pt x="4693429" y="0"/>
                </a:moveTo>
                <a:lnTo>
                  <a:pt x="0" y="0"/>
                </a:lnTo>
                <a:lnTo>
                  <a:pt x="0" y="5539455"/>
                </a:lnTo>
                <a:lnTo>
                  <a:pt x="4693429" y="5539455"/>
                </a:lnTo>
                <a:lnTo>
                  <a:pt x="469342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5688635" y="82113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3569335" y="1361873"/>
            <a:ext cx="11391802" cy="1151763"/>
          </a:xfrm>
          <a:prstGeom prst="rect">
            <a:avLst/>
          </a:prstGeom>
        </p:spPr>
        <p:txBody>
          <a:bodyPr anchor="t" rtlCol="false" tIns="0" lIns="0" bIns="0" rIns="0">
            <a:spAutoFit/>
          </a:bodyPr>
          <a:lstStyle/>
          <a:p>
            <a:pPr algn="ctr">
              <a:lnSpc>
                <a:spcPts val="7566"/>
              </a:lnSpc>
            </a:pPr>
            <a:r>
              <a:rPr lang="en-US" sz="7800">
                <a:solidFill>
                  <a:srgbClr val="88967D"/>
                </a:solidFill>
                <a:latin typeface="Bugaki"/>
                <a:ea typeface="Bugaki"/>
                <a:cs typeface="Bugaki"/>
                <a:sym typeface="Bugaki"/>
              </a:rPr>
              <a:t>KESIMPULAN</a:t>
            </a:r>
          </a:p>
        </p:txBody>
      </p:sp>
      <p:sp>
        <p:nvSpPr>
          <p:cNvPr name="Freeform 7" id="7"/>
          <p:cNvSpPr/>
          <p:nvPr/>
        </p:nvSpPr>
        <p:spPr>
          <a:xfrm flipH="false" flipV="true" rot="0">
            <a:off x="-1124094" y="-2552588"/>
            <a:ext cx="4693429" cy="5539455"/>
          </a:xfrm>
          <a:custGeom>
            <a:avLst/>
            <a:gdLst/>
            <a:ahLst/>
            <a:cxnLst/>
            <a:rect r="r" b="b" t="t" l="l"/>
            <a:pathLst>
              <a:path h="5539455" w="4693429">
                <a:moveTo>
                  <a:pt x="0" y="5539455"/>
                </a:moveTo>
                <a:lnTo>
                  <a:pt x="4693429" y="5539455"/>
                </a:lnTo>
                <a:lnTo>
                  <a:pt x="4693429" y="0"/>
                </a:lnTo>
                <a:lnTo>
                  <a:pt x="0" y="0"/>
                </a:lnTo>
                <a:lnTo>
                  <a:pt x="0"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true" flipV="false" rot="-10800000">
            <a:off x="-1346294" y="-2039151"/>
            <a:ext cx="3945659" cy="4114800"/>
          </a:xfrm>
          <a:custGeom>
            <a:avLst/>
            <a:gdLst/>
            <a:ahLst/>
            <a:cxnLst/>
            <a:rect r="r" b="b" t="t" l="l"/>
            <a:pathLst>
              <a:path h="4114800" w="3945659">
                <a:moveTo>
                  <a:pt x="3945659" y="0"/>
                </a:moveTo>
                <a:lnTo>
                  <a:pt x="0" y="0"/>
                </a:lnTo>
                <a:lnTo>
                  <a:pt x="0" y="4114800"/>
                </a:lnTo>
                <a:lnTo>
                  <a:pt x="3945659" y="4114800"/>
                </a:lnTo>
                <a:lnTo>
                  <a:pt x="3945659"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true" flipV="true" rot="0">
            <a:off x="14785333" y="-2322673"/>
            <a:ext cx="4693429" cy="5539455"/>
          </a:xfrm>
          <a:custGeom>
            <a:avLst/>
            <a:gdLst/>
            <a:ahLst/>
            <a:cxnLst/>
            <a:rect r="r" b="b" t="t" l="l"/>
            <a:pathLst>
              <a:path h="5539455" w="4693429">
                <a:moveTo>
                  <a:pt x="4693429" y="5539455"/>
                </a:moveTo>
                <a:lnTo>
                  <a:pt x="0" y="5539455"/>
                </a:lnTo>
                <a:lnTo>
                  <a:pt x="0" y="0"/>
                </a:lnTo>
                <a:lnTo>
                  <a:pt x="4693429" y="0"/>
                </a:lnTo>
                <a:lnTo>
                  <a:pt x="4693429" y="553945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10800000">
            <a:off x="15688635" y="-1840261"/>
            <a:ext cx="3945659" cy="4114800"/>
          </a:xfrm>
          <a:custGeom>
            <a:avLst/>
            <a:gdLst/>
            <a:ahLst/>
            <a:cxnLst/>
            <a:rect r="r" b="b" t="t" l="l"/>
            <a:pathLst>
              <a:path h="4114800" w="3945659">
                <a:moveTo>
                  <a:pt x="0" y="0"/>
                </a:moveTo>
                <a:lnTo>
                  <a:pt x="3945659" y="0"/>
                </a:lnTo>
                <a:lnTo>
                  <a:pt x="394565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3138387" y="2971800"/>
            <a:ext cx="10805082" cy="6178550"/>
          </a:xfrm>
          <a:prstGeom prst="rect">
            <a:avLst/>
          </a:prstGeom>
        </p:spPr>
        <p:txBody>
          <a:bodyPr anchor="t" rtlCol="false" tIns="0" lIns="0" bIns="0" rIns="0">
            <a:spAutoFit/>
          </a:bodyPr>
          <a:lstStyle/>
          <a:p>
            <a:pPr algn="ctr">
              <a:lnSpc>
                <a:spcPts val="4900"/>
              </a:lnSpc>
            </a:pPr>
            <a:r>
              <a:rPr lang="en-US" sz="3500" b="true">
                <a:solidFill>
                  <a:srgbClr val="88967D"/>
                </a:solidFill>
                <a:latin typeface="Clear Sans Bold"/>
                <a:ea typeface="Clear Sans Bold"/>
                <a:cs typeface="Clear Sans Bold"/>
                <a:sym typeface="Clear Sans Bold"/>
              </a:rPr>
              <a:t>Emosi, regulasi emosi, stres, kecemasan akademik, self-esteem, dan resiliensi saling berkaitan dalam kehidupan mahasiswa. Regulasi emosi, self-esteem yang sehat, dan resiliensi membantu mahasiswa menghadapi tekanan serta kegagalan akademik dengan lebih baik. Dengan dukungan keluarga, teman, dosen, dan lingkungan kampus, mahasiswa dapat mengelola stres dan kecemasan sehingga student well-being atau kesejahteraan mahasiswa dapat meningkat.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DAHTMqTeLEc</dc:identifier>
  <dcterms:modified xsi:type="dcterms:W3CDTF">2011-08-01T06:04:30Z</dcterms:modified>
  <cp:revision>1</cp:revision>
  <dc:title>Psikologi Pendidikan Islam kelompok 11</dc:title>
</cp:coreProperties>
</file>