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Glass Antiqua" charset="1" panose="02000506000000020004"/>
      <p:regular r:id="rId19"/>
    </p:embeddedFont>
    <p:embeddedFont>
      <p:font typeface="Mali" charset="1" panose="000005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2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1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image2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2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23.png" Type="http://schemas.openxmlformats.org/officeDocument/2006/relationships/image"/><Relationship Id="rId5" Target="../media/image2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sp>
        <p:nvSpPr>
          <p:cNvPr name="Freeform 2" id="2"/>
          <p:cNvSpPr/>
          <p:nvPr/>
        </p:nvSpPr>
        <p:spPr>
          <a:xfrm flipH="false" flipV="false" rot="0">
            <a:off x="607000" y="4976241"/>
            <a:ext cx="8444970" cy="506701"/>
          </a:xfrm>
          <a:custGeom>
            <a:avLst/>
            <a:gdLst/>
            <a:ahLst/>
            <a:cxnLst/>
            <a:rect r="r" b="b" t="t" l="l"/>
            <a:pathLst>
              <a:path h="506701" w="8444970">
                <a:moveTo>
                  <a:pt x="0" y="0"/>
                </a:moveTo>
                <a:lnTo>
                  <a:pt x="8444969" y="0"/>
                </a:lnTo>
                <a:lnTo>
                  <a:pt x="8444969" y="506701"/>
                </a:lnTo>
                <a:lnTo>
                  <a:pt x="0" y="506701"/>
                </a:lnTo>
                <a:lnTo>
                  <a:pt x="0" y="0"/>
                </a:lnTo>
                <a:close/>
              </a:path>
            </a:pathLst>
          </a:custGeom>
          <a:blipFill>
            <a:blip r:embed="rId2">
              <a:extLst>
                <a:ext uri="{96DAC541-7B7A-43D3-8B79-37D633B846F1}">
                  <asvg:svgBlip xmlns:asvg="http://schemas.microsoft.com/office/drawing/2016/SVG/main" r:embed="rId3"/>
                </a:ext>
              </a:extLst>
            </a:blip>
            <a:stretch>
              <a:fillRect l="0" t="-2611" r="0" b="-2611"/>
            </a:stretch>
          </a:blipFill>
        </p:spPr>
      </p:sp>
      <p:sp>
        <p:nvSpPr>
          <p:cNvPr name="Freeform 3" id="3"/>
          <p:cNvSpPr/>
          <p:nvPr/>
        </p:nvSpPr>
        <p:spPr>
          <a:xfrm flipH="false" flipV="false" rot="0">
            <a:off x="962139" y="1028700"/>
            <a:ext cx="1034806" cy="955777"/>
          </a:xfrm>
          <a:custGeom>
            <a:avLst/>
            <a:gdLst/>
            <a:ahLst/>
            <a:cxnLst/>
            <a:rect r="r" b="b" t="t" l="l"/>
            <a:pathLst>
              <a:path h="955777" w="1034806">
                <a:moveTo>
                  <a:pt x="0" y="0"/>
                </a:moveTo>
                <a:lnTo>
                  <a:pt x="1034806" y="0"/>
                </a:lnTo>
                <a:lnTo>
                  <a:pt x="1034806" y="955777"/>
                </a:lnTo>
                <a:lnTo>
                  <a:pt x="0" y="955777"/>
                </a:lnTo>
                <a:lnTo>
                  <a:pt x="0" y="0"/>
                </a:lnTo>
                <a:close/>
              </a:path>
            </a:pathLst>
          </a:custGeom>
          <a:blipFill>
            <a:blip r:embed="rId4">
              <a:extLst>
                <a:ext uri="{96DAC541-7B7A-43D3-8B79-37D633B846F1}">
                  <asvg:svgBlip xmlns:asvg="http://schemas.microsoft.com/office/drawing/2016/SVG/main" r:embed="rId5"/>
                </a:ext>
              </a:extLst>
            </a:blip>
            <a:stretch>
              <a:fillRect l="0" t="-160" r="0" b="-161"/>
            </a:stretch>
          </a:blipFill>
        </p:spPr>
      </p:sp>
      <p:sp>
        <p:nvSpPr>
          <p:cNvPr name="TextBox 4" id="4"/>
          <p:cNvSpPr txBox="true"/>
          <p:nvPr/>
        </p:nvSpPr>
        <p:spPr>
          <a:xfrm rot="0">
            <a:off x="962139" y="1641577"/>
            <a:ext cx="8588159" cy="2978153"/>
          </a:xfrm>
          <a:prstGeom prst="rect">
            <a:avLst/>
          </a:prstGeom>
        </p:spPr>
        <p:txBody>
          <a:bodyPr anchor="t" rtlCol="false" tIns="0" lIns="0" bIns="0" rIns="0">
            <a:spAutoFit/>
          </a:bodyPr>
          <a:lstStyle/>
          <a:p>
            <a:pPr algn="l">
              <a:lnSpc>
                <a:spcPts val="11200"/>
              </a:lnSpc>
            </a:pPr>
            <a:r>
              <a:rPr lang="en-US" sz="8000">
                <a:solidFill>
                  <a:srgbClr val="333333"/>
                </a:solidFill>
                <a:latin typeface="Glass Antiqua"/>
                <a:ea typeface="Glass Antiqua"/>
                <a:cs typeface="Glass Antiqua"/>
                <a:sym typeface="Glass Antiqua"/>
              </a:rPr>
              <a:t>Psikologi Pendidikan Agama Islam </a:t>
            </a:r>
          </a:p>
        </p:txBody>
      </p:sp>
      <p:sp>
        <p:nvSpPr>
          <p:cNvPr name="TextBox 5" id="5"/>
          <p:cNvSpPr txBox="true"/>
          <p:nvPr/>
        </p:nvSpPr>
        <p:spPr>
          <a:xfrm rot="0">
            <a:off x="6350537" y="9086850"/>
            <a:ext cx="7601579" cy="807720"/>
          </a:xfrm>
          <a:prstGeom prst="rect">
            <a:avLst/>
          </a:prstGeom>
        </p:spPr>
        <p:txBody>
          <a:bodyPr anchor="t" rtlCol="false" tIns="0" lIns="0" bIns="0" rIns="0">
            <a:spAutoFit/>
          </a:bodyPr>
          <a:lstStyle/>
          <a:p>
            <a:pPr algn="l">
              <a:lnSpc>
                <a:spcPts val="5880"/>
              </a:lnSpc>
            </a:pPr>
            <a:r>
              <a:rPr lang="en-US" sz="4200">
                <a:solidFill>
                  <a:srgbClr val="333333"/>
                </a:solidFill>
                <a:latin typeface="Glass Antiqua"/>
                <a:ea typeface="Glass Antiqua"/>
                <a:cs typeface="Glass Antiqua"/>
                <a:sym typeface="Glass Antiqua"/>
              </a:rPr>
              <a:t>Nur Fadhilah (06020125158)</a:t>
            </a:r>
          </a:p>
        </p:txBody>
      </p:sp>
      <p:grpSp>
        <p:nvGrpSpPr>
          <p:cNvPr name="Group 6" id="6"/>
          <p:cNvGrpSpPr/>
          <p:nvPr/>
        </p:nvGrpSpPr>
        <p:grpSpPr>
          <a:xfrm rot="1219080">
            <a:off x="-3595421" y="6670577"/>
            <a:ext cx="7768038" cy="5175456"/>
            <a:chOff x="0" y="0"/>
            <a:chExt cx="10357383" cy="6900608"/>
          </a:xfrm>
        </p:grpSpPr>
        <p:sp>
          <p:nvSpPr>
            <p:cNvPr name="Freeform 7" id="7"/>
            <p:cNvSpPr/>
            <p:nvPr/>
          </p:nvSpPr>
          <p:spPr>
            <a:xfrm flipH="false" flipV="false" rot="0">
              <a:off x="0" y="0"/>
              <a:ext cx="10357358" cy="6900545"/>
            </a:xfrm>
            <a:custGeom>
              <a:avLst/>
              <a:gdLst/>
              <a:ahLst/>
              <a:cxnLst/>
              <a:rect r="r" b="b" t="t" l="l"/>
              <a:pathLst>
                <a:path h="6900545" w="10357358">
                  <a:moveTo>
                    <a:pt x="0" y="0"/>
                  </a:moveTo>
                  <a:lnTo>
                    <a:pt x="10357358" y="0"/>
                  </a:lnTo>
                  <a:lnTo>
                    <a:pt x="10357358" y="6900545"/>
                  </a:lnTo>
                  <a:lnTo>
                    <a:pt x="0" y="6900545"/>
                  </a:lnTo>
                  <a:lnTo>
                    <a:pt x="0" y="0"/>
                  </a:lnTo>
                  <a:close/>
                </a:path>
              </a:pathLst>
            </a:custGeom>
            <a:blipFill>
              <a:blip r:embed="rId6"/>
              <a:stretch>
                <a:fillRect l="0" t="-8" r="0" b="-8"/>
              </a:stretch>
            </a:blipFill>
          </p:spPr>
        </p:sp>
      </p:grpSp>
      <p:grpSp>
        <p:nvGrpSpPr>
          <p:cNvPr name="Group 8" id="8"/>
          <p:cNvGrpSpPr/>
          <p:nvPr/>
        </p:nvGrpSpPr>
        <p:grpSpPr>
          <a:xfrm rot="-7940640">
            <a:off x="14596920" y="-603247"/>
            <a:ext cx="7768038" cy="5175456"/>
            <a:chOff x="0" y="0"/>
            <a:chExt cx="10357383" cy="6900608"/>
          </a:xfrm>
        </p:grpSpPr>
        <p:sp>
          <p:nvSpPr>
            <p:cNvPr name="Freeform 9" id="9"/>
            <p:cNvSpPr/>
            <p:nvPr/>
          </p:nvSpPr>
          <p:spPr>
            <a:xfrm flipH="false" flipV="false" rot="0">
              <a:off x="0" y="0"/>
              <a:ext cx="10357358" cy="6900545"/>
            </a:xfrm>
            <a:custGeom>
              <a:avLst/>
              <a:gdLst/>
              <a:ahLst/>
              <a:cxnLst/>
              <a:rect r="r" b="b" t="t" l="l"/>
              <a:pathLst>
                <a:path h="6900545" w="10357358">
                  <a:moveTo>
                    <a:pt x="0" y="0"/>
                  </a:moveTo>
                  <a:lnTo>
                    <a:pt x="10357358" y="0"/>
                  </a:lnTo>
                  <a:lnTo>
                    <a:pt x="10357358" y="6900545"/>
                  </a:lnTo>
                  <a:lnTo>
                    <a:pt x="0" y="6900545"/>
                  </a:lnTo>
                  <a:lnTo>
                    <a:pt x="0" y="0"/>
                  </a:lnTo>
                  <a:close/>
                </a:path>
              </a:pathLst>
            </a:custGeom>
            <a:blipFill>
              <a:blip r:embed="rId6"/>
              <a:stretch>
                <a:fillRect l="0" t="-8" r="0" b="-8"/>
              </a:stretch>
            </a:blipFill>
          </p:spPr>
        </p:sp>
      </p:grpSp>
      <p:sp>
        <p:nvSpPr>
          <p:cNvPr name="TextBox 10" id="10"/>
          <p:cNvSpPr txBox="true"/>
          <p:nvPr/>
        </p:nvSpPr>
        <p:spPr>
          <a:xfrm rot="0">
            <a:off x="962139" y="6896367"/>
            <a:ext cx="8721280" cy="853259"/>
          </a:xfrm>
          <a:prstGeom prst="rect">
            <a:avLst/>
          </a:prstGeom>
        </p:spPr>
        <p:txBody>
          <a:bodyPr anchor="t" rtlCol="false" tIns="0" lIns="0" bIns="0" rIns="0">
            <a:spAutoFit/>
          </a:bodyPr>
          <a:lstStyle/>
          <a:p>
            <a:pPr algn="l">
              <a:lnSpc>
                <a:spcPts val="3249"/>
              </a:lnSpc>
            </a:pPr>
            <a:r>
              <a:rPr lang="en-US" sz="2321">
                <a:solidFill>
                  <a:srgbClr val="333333"/>
                </a:solidFill>
                <a:latin typeface="Mali"/>
                <a:ea typeface="Mali"/>
                <a:cs typeface="Mali"/>
                <a:sym typeface="Mali"/>
              </a:rPr>
              <a:t>Pengembangan potensi peserta didik dalam perspektif spsikologi pendidikan Islam</a:t>
            </a:r>
          </a:p>
        </p:txBody>
      </p:sp>
      <p:sp>
        <p:nvSpPr>
          <p:cNvPr name="TextBox 11" id="11"/>
          <p:cNvSpPr txBox="true"/>
          <p:nvPr/>
        </p:nvSpPr>
        <p:spPr>
          <a:xfrm rot="0">
            <a:off x="2222344" y="696839"/>
            <a:ext cx="2607145" cy="1137009"/>
          </a:xfrm>
          <a:prstGeom prst="rect">
            <a:avLst/>
          </a:prstGeom>
        </p:spPr>
        <p:txBody>
          <a:bodyPr anchor="t" rtlCol="false" tIns="0" lIns="0" bIns="0" rIns="0">
            <a:spAutoFit/>
          </a:bodyPr>
          <a:lstStyle/>
          <a:p>
            <a:pPr algn="l">
              <a:lnSpc>
                <a:spcPts val="2954"/>
              </a:lnSpc>
            </a:pPr>
            <a:r>
              <a:rPr lang="en-US" sz="2109">
                <a:solidFill>
                  <a:srgbClr val="333333"/>
                </a:solidFill>
                <a:latin typeface="Mali"/>
                <a:ea typeface="Mali"/>
                <a:cs typeface="Mali"/>
                <a:sym typeface="Mali"/>
              </a:rPr>
              <a:t>Universitas Islam Negeri Islam Sunan Ampel Surabaya</a:t>
            </a:r>
          </a:p>
        </p:txBody>
      </p:sp>
      <p:grpSp>
        <p:nvGrpSpPr>
          <p:cNvPr name="Group 12" id="12"/>
          <p:cNvGrpSpPr/>
          <p:nvPr/>
        </p:nvGrpSpPr>
        <p:grpSpPr>
          <a:xfrm rot="0">
            <a:off x="10606916" y="0"/>
            <a:ext cx="6652384" cy="8408022"/>
            <a:chOff x="0" y="0"/>
            <a:chExt cx="8869845" cy="11210696"/>
          </a:xfrm>
        </p:grpSpPr>
        <p:sp>
          <p:nvSpPr>
            <p:cNvPr name="Freeform 13" id="13"/>
            <p:cNvSpPr/>
            <p:nvPr/>
          </p:nvSpPr>
          <p:spPr>
            <a:xfrm flipH="false" flipV="false" rot="0">
              <a:off x="0" y="0"/>
              <a:ext cx="8869807" cy="11210671"/>
            </a:xfrm>
            <a:custGeom>
              <a:avLst/>
              <a:gdLst/>
              <a:ahLst/>
              <a:cxnLst/>
              <a:rect r="r" b="b" t="t" l="l"/>
              <a:pathLst>
                <a:path h="11210671" w="8869807">
                  <a:moveTo>
                    <a:pt x="0" y="0"/>
                  </a:moveTo>
                  <a:lnTo>
                    <a:pt x="8869807" y="0"/>
                  </a:lnTo>
                  <a:lnTo>
                    <a:pt x="8869807" y="11210671"/>
                  </a:lnTo>
                  <a:lnTo>
                    <a:pt x="0" y="11210671"/>
                  </a:lnTo>
                  <a:lnTo>
                    <a:pt x="0" y="0"/>
                  </a:lnTo>
                  <a:close/>
                </a:path>
              </a:pathLst>
            </a:custGeom>
            <a:blipFill>
              <a:blip r:embed="rId7"/>
              <a:stretch>
                <a:fillRect l="0" t="-9291" r="0" b="-9291"/>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3694281" y="4035057"/>
            <a:ext cx="3719036" cy="5406352"/>
          </a:xfrm>
          <a:custGeom>
            <a:avLst/>
            <a:gdLst/>
            <a:ahLst/>
            <a:cxnLst/>
            <a:rect r="r" b="b" t="t" l="l"/>
            <a:pathLst>
              <a:path h="5406352" w="3719036">
                <a:moveTo>
                  <a:pt x="0" y="0"/>
                </a:moveTo>
                <a:lnTo>
                  <a:pt x="3719036" y="0"/>
                </a:lnTo>
                <a:lnTo>
                  <a:pt x="3719036" y="5406352"/>
                </a:lnTo>
                <a:lnTo>
                  <a:pt x="0" y="5406352"/>
                </a:lnTo>
                <a:lnTo>
                  <a:pt x="0" y="0"/>
                </a:lnTo>
                <a:close/>
              </a:path>
            </a:pathLst>
          </a:custGeom>
          <a:blipFill>
            <a:blip r:embed="rId2">
              <a:extLst>
                <a:ext uri="{96DAC541-7B7A-43D3-8B79-37D633B846F1}">
                  <asvg:svgBlip xmlns:asvg="http://schemas.microsoft.com/office/drawing/2016/SVG/main" r:embed="rId3"/>
                </a:ext>
              </a:extLst>
            </a:blip>
            <a:stretch>
              <a:fillRect l="-34" t="0" r="-34" b="0"/>
            </a:stretch>
          </a:blipFill>
        </p:spPr>
      </p:sp>
      <p:sp>
        <p:nvSpPr>
          <p:cNvPr name="Freeform 3" id="3"/>
          <p:cNvSpPr/>
          <p:nvPr/>
        </p:nvSpPr>
        <p:spPr>
          <a:xfrm flipH="false" flipV="false" rot="-5400000">
            <a:off x="10466270" y="4035057"/>
            <a:ext cx="3719036" cy="5406352"/>
          </a:xfrm>
          <a:custGeom>
            <a:avLst/>
            <a:gdLst/>
            <a:ahLst/>
            <a:cxnLst/>
            <a:rect r="r" b="b" t="t" l="l"/>
            <a:pathLst>
              <a:path h="5406352" w="3719036">
                <a:moveTo>
                  <a:pt x="0" y="0"/>
                </a:moveTo>
                <a:lnTo>
                  <a:pt x="3719036" y="0"/>
                </a:lnTo>
                <a:lnTo>
                  <a:pt x="3719036" y="5406352"/>
                </a:lnTo>
                <a:lnTo>
                  <a:pt x="0" y="5406352"/>
                </a:lnTo>
                <a:lnTo>
                  <a:pt x="0" y="0"/>
                </a:lnTo>
                <a:close/>
              </a:path>
            </a:pathLst>
          </a:custGeom>
          <a:blipFill>
            <a:blip r:embed="rId2">
              <a:extLst>
                <a:ext uri="{96DAC541-7B7A-43D3-8B79-37D633B846F1}">
                  <asvg:svgBlip xmlns:asvg="http://schemas.microsoft.com/office/drawing/2016/SVG/main" r:embed="rId3"/>
                </a:ext>
              </a:extLst>
            </a:blip>
            <a:stretch>
              <a:fillRect l="-34" t="0" r="-34" b="0"/>
            </a:stretch>
          </a:blipFill>
        </p:spPr>
      </p:sp>
      <p:sp>
        <p:nvSpPr>
          <p:cNvPr name="TextBox 4" id="4"/>
          <p:cNvSpPr txBox="true"/>
          <p:nvPr/>
        </p:nvSpPr>
        <p:spPr>
          <a:xfrm rot="0">
            <a:off x="3348761" y="647700"/>
            <a:ext cx="10804198" cy="1858089"/>
          </a:xfrm>
          <a:prstGeom prst="rect">
            <a:avLst/>
          </a:prstGeom>
        </p:spPr>
        <p:txBody>
          <a:bodyPr anchor="t" rtlCol="false" tIns="0" lIns="0" bIns="0" rIns="0">
            <a:spAutoFit/>
          </a:bodyPr>
          <a:lstStyle/>
          <a:p>
            <a:pPr algn="ctr">
              <a:lnSpc>
                <a:spcPts val="13609"/>
              </a:lnSpc>
            </a:pPr>
            <a:r>
              <a:rPr lang="en-US" sz="9720">
                <a:solidFill>
                  <a:srgbClr val="333333"/>
                </a:solidFill>
                <a:latin typeface="Glass Antiqua"/>
                <a:ea typeface="Glass Antiqua"/>
                <a:cs typeface="Glass Antiqua"/>
                <a:sym typeface="Glass Antiqua"/>
              </a:rPr>
              <a:t>Pendekatan Holistik</a:t>
            </a:r>
          </a:p>
        </p:txBody>
      </p:sp>
      <p:sp>
        <p:nvSpPr>
          <p:cNvPr name="TextBox 5" id="5"/>
          <p:cNvSpPr txBox="true"/>
          <p:nvPr/>
        </p:nvSpPr>
        <p:spPr>
          <a:xfrm rot="0">
            <a:off x="3348761" y="5648887"/>
            <a:ext cx="4410085" cy="1673857"/>
          </a:xfrm>
          <a:prstGeom prst="rect">
            <a:avLst/>
          </a:prstGeom>
        </p:spPr>
        <p:txBody>
          <a:bodyPr anchor="t" rtlCol="false" tIns="0" lIns="0" bIns="0" rIns="0">
            <a:spAutoFit/>
          </a:bodyPr>
          <a:lstStyle/>
          <a:p>
            <a:pPr algn="ctr">
              <a:lnSpc>
                <a:spcPts val="3289"/>
              </a:lnSpc>
            </a:pPr>
          </a:p>
          <a:p>
            <a:pPr algn="ctr">
              <a:lnSpc>
                <a:spcPts val="3289"/>
              </a:lnSpc>
            </a:pPr>
            <a:r>
              <a:rPr lang="en-US" sz="2349">
                <a:solidFill>
                  <a:srgbClr val="333333"/>
                </a:solidFill>
                <a:latin typeface="Mali"/>
                <a:ea typeface="Mali"/>
                <a:cs typeface="Mali"/>
                <a:sym typeface="Mali"/>
              </a:rPr>
              <a:t>Pengembangan meliputi intelektual, emosional, sosial, kreatif, dan spiritual</a:t>
            </a:r>
          </a:p>
        </p:txBody>
      </p:sp>
      <p:sp>
        <p:nvSpPr>
          <p:cNvPr name="TextBox 6" id="6"/>
          <p:cNvSpPr txBox="true"/>
          <p:nvPr/>
        </p:nvSpPr>
        <p:spPr>
          <a:xfrm rot="0">
            <a:off x="10120751" y="6058462"/>
            <a:ext cx="4410085" cy="1264282"/>
          </a:xfrm>
          <a:prstGeom prst="rect">
            <a:avLst/>
          </a:prstGeom>
        </p:spPr>
        <p:txBody>
          <a:bodyPr anchor="t" rtlCol="false" tIns="0" lIns="0" bIns="0" rIns="0">
            <a:spAutoFit/>
          </a:bodyPr>
          <a:lstStyle/>
          <a:p>
            <a:pPr algn="ctr">
              <a:lnSpc>
                <a:spcPts val="3289"/>
              </a:lnSpc>
            </a:pPr>
            <a:r>
              <a:rPr lang="en-US" sz="2349">
                <a:solidFill>
                  <a:srgbClr val="333333"/>
                </a:solidFill>
                <a:latin typeface="Mali"/>
                <a:ea typeface="Mali"/>
                <a:cs typeface="Mali"/>
                <a:sym typeface="Mali"/>
              </a:rPr>
              <a:t>Membutuhkan kerja sama guru, orang tua, dan masyarakat.</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sp>
        <p:nvSpPr>
          <p:cNvPr name="TextBox 2" id="2"/>
          <p:cNvSpPr txBox="true"/>
          <p:nvPr/>
        </p:nvSpPr>
        <p:spPr>
          <a:xfrm rot="0">
            <a:off x="4029294" y="1123950"/>
            <a:ext cx="10249957" cy="1847726"/>
          </a:xfrm>
          <a:prstGeom prst="rect">
            <a:avLst/>
          </a:prstGeom>
        </p:spPr>
        <p:txBody>
          <a:bodyPr anchor="t" rtlCol="false" tIns="0" lIns="0" bIns="0" rIns="0">
            <a:spAutoFit/>
          </a:bodyPr>
          <a:lstStyle/>
          <a:p>
            <a:pPr algn="ctr">
              <a:lnSpc>
                <a:spcPts val="7388"/>
              </a:lnSpc>
            </a:pPr>
          </a:p>
          <a:p>
            <a:pPr algn="ctr">
              <a:lnSpc>
                <a:spcPts val="7388"/>
              </a:lnSpc>
            </a:pPr>
            <a:r>
              <a:rPr lang="en-US" sz="6656">
                <a:solidFill>
                  <a:srgbClr val="333333"/>
                </a:solidFill>
                <a:latin typeface="Glass Antiqua"/>
                <a:ea typeface="Glass Antiqua"/>
                <a:cs typeface="Glass Antiqua"/>
                <a:sym typeface="Glass Antiqua"/>
              </a:rPr>
              <a:t>Fitrah &amp; Kecerdasan Emosional</a:t>
            </a:r>
          </a:p>
        </p:txBody>
      </p:sp>
      <p:sp>
        <p:nvSpPr>
          <p:cNvPr name="TextBox 3" id="3"/>
          <p:cNvSpPr txBox="true"/>
          <p:nvPr/>
        </p:nvSpPr>
        <p:spPr>
          <a:xfrm rot="0">
            <a:off x="2076812" y="3682527"/>
            <a:ext cx="14134386" cy="3535680"/>
          </a:xfrm>
          <a:prstGeom prst="rect">
            <a:avLst/>
          </a:prstGeom>
        </p:spPr>
        <p:txBody>
          <a:bodyPr anchor="t" rtlCol="false" tIns="0" lIns="0" bIns="0" rIns="0">
            <a:spAutoFit/>
          </a:bodyPr>
          <a:lstStyle/>
          <a:p>
            <a:pPr algn="ctr">
              <a:lnSpc>
                <a:spcPts val="4620"/>
              </a:lnSpc>
            </a:pPr>
            <a:r>
              <a:rPr lang="en-US" sz="3300">
                <a:solidFill>
                  <a:srgbClr val="333333"/>
                </a:solidFill>
                <a:latin typeface="Mali"/>
                <a:ea typeface="Mali"/>
                <a:cs typeface="Mali"/>
                <a:sym typeface="Mali"/>
              </a:rPr>
              <a:t>Fitrah merupakan potensi bawaan yang diberikan Allah kepada manusia dan dapat berkembang melalui pendidikan yang berlandaskan nilai-nilai Islam. Pengembangan potensi juga mencakup kecerdasan emosional, yaitu kemampuan mengenali, memahami, dan mengelola emosi dengan baik melalui pembiasaan nilai sabar, syukur, tawakal, dan empati.</a:t>
            </a:r>
          </a:p>
        </p:txBody>
      </p:sp>
      <p:grpSp>
        <p:nvGrpSpPr>
          <p:cNvPr name="Group 4" id="4"/>
          <p:cNvGrpSpPr/>
          <p:nvPr/>
        </p:nvGrpSpPr>
        <p:grpSpPr>
          <a:xfrm rot="0">
            <a:off x="11976459" y="7218207"/>
            <a:ext cx="7428128" cy="4948990"/>
            <a:chOff x="0" y="0"/>
            <a:chExt cx="9904171" cy="6598653"/>
          </a:xfrm>
        </p:grpSpPr>
        <p:sp>
          <p:nvSpPr>
            <p:cNvPr name="Freeform 5" id="5"/>
            <p:cNvSpPr/>
            <p:nvPr/>
          </p:nvSpPr>
          <p:spPr>
            <a:xfrm flipH="false" flipV="false" rot="0">
              <a:off x="0" y="0"/>
              <a:ext cx="9904222" cy="6598666"/>
            </a:xfrm>
            <a:custGeom>
              <a:avLst/>
              <a:gdLst/>
              <a:ahLst/>
              <a:cxnLst/>
              <a:rect r="r" b="b" t="t" l="l"/>
              <a:pathLst>
                <a:path h="6598666" w="9904222">
                  <a:moveTo>
                    <a:pt x="0" y="0"/>
                  </a:moveTo>
                  <a:lnTo>
                    <a:pt x="9904222" y="0"/>
                  </a:lnTo>
                  <a:lnTo>
                    <a:pt x="9904222" y="6598666"/>
                  </a:lnTo>
                  <a:lnTo>
                    <a:pt x="0" y="6598666"/>
                  </a:lnTo>
                  <a:lnTo>
                    <a:pt x="0" y="0"/>
                  </a:lnTo>
                  <a:close/>
                </a:path>
              </a:pathLst>
            </a:custGeom>
            <a:blipFill>
              <a:blip r:embed="rId2"/>
              <a:stretch>
                <a:fillRect l="0" t="-8" r="0" b="-7"/>
              </a:stretch>
            </a:blipFill>
          </p:spPr>
        </p:sp>
      </p:grpSp>
      <p:grpSp>
        <p:nvGrpSpPr>
          <p:cNvPr name="Group 6" id="6"/>
          <p:cNvGrpSpPr/>
          <p:nvPr/>
        </p:nvGrpSpPr>
        <p:grpSpPr>
          <a:xfrm rot="0">
            <a:off x="5440213" y="7516273"/>
            <a:ext cx="7428128" cy="4948990"/>
            <a:chOff x="0" y="0"/>
            <a:chExt cx="9904171" cy="6598653"/>
          </a:xfrm>
        </p:grpSpPr>
        <p:sp>
          <p:nvSpPr>
            <p:cNvPr name="Freeform 7" id="7"/>
            <p:cNvSpPr/>
            <p:nvPr/>
          </p:nvSpPr>
          <p:spPr>
            <a:xfrm flipH="false" flipV="false" rot="0">
              <a:off x="0" y="0"/>
              <a:ext cx="9904222" cy="6598666"/>
            </a:xfrm>
            <a:custGeom>
              <a:avLst/>
              <a:gdLst/>
              <a:ahLst/>
              <a:cxnLst/>
              <a:rect r="r" b="b" t="t" l="l"/>
              <a:pathLst>
                <a:path h="6598666" w="9904222">
                  <a:moveTo>
                    <a:pt x="0" y="0"/>
                  </a:moveTo>
                  <a:lnTo>
                    <a:pt x="9904222" y="0"/>
                  </a:lnTo>
                  <a:lnTo>
                    <a:pt x="9904222" y="6598666"/>
                  </a:lnTo>
                  <a:lnTo>
                    <a:pt x="0" y="6598666"/>
                  </a:lnTo>
                  <a:lnTo>
                    <a:pt x="0" y="0"/>
                  </a:lnTo>
                  <a:close/>
                </a:path>
              </a:pathLst>
            </a:custGeom>
            <a:blipFill>
              <a:blip r:embed="rId2"/>
              <a:stretch>
                <a:fillRect l="0" t="-8" r="0" b="-7"/>
              </a:stretch>
            </a:blipFill>
          </p:spPr>
        </p:sp>
      </p:grpSp>
      <p:grpSp>
        <p:nvGrpSpPr>
          <p:cNvPr name="Group 8" id="8"/>
          <p:cNvGrpSpPr/>
          <p:nvPr/>
        </p:nvGrpSpPr>
        <p:grpSpPr>
          <a:xfrm rot="0">
            <a:off x="-1504140" y="7326849"/>
            <a:ext cx="6946621" cy="5327837"/>
            <a:chOff x="0" y="0"/>
            <a:chExt cx="9262161" cy="7103783"/>
          </a:xfrm>
        </p:grpSpPr>
        <p:sp>
          <p:nvSpPr>
            <p:cNvPr name="Freeform 9" id="9"/>
            <p:cNvSpPr/>
            <p:nvPr/>
          </p:nvSpPr>
          <p:spPr>
            <a:xfrm flipH="false" flipV="false" rot="0">
              <a:off x="0" y="0"/>
              <a:ext cx="9262110" cy="7103745"/>
            </a:xfrm>
            <a:custGeom>
              <a:avLst/>
              <a:gdLst/>
              <a:ahLst/>
              <a:cxnLst/>
              <a:rect r="r" b="b" t="t" l="l"/>
              <a:pathLst>
                <a:path h="7103745" w="9262110">
                  <a:moveTo>
                    <a:pt x="0" y="0"/>
                  </a:moveTo>
                  <a:lnTo>
                    <a:pt x="9262110" y="0"/>
                  </a:lnTo>
                  <a:lnTo>
                    <a:pt x="9262110" y="7103745"/>
                  </a:lnTo>
                  <a:lnTo>
                    <a:pt x="0" y="7103745"/>
                  </a:lnTo>
                  <a:lnTo>
                    <a:pt x="0" y="0"/>
                  </a:lnTo>
                  <a:close/>
                </a:path>
              </a:pathLst>
            </a:custGeom>
            <a:blipFill>
              <a:blip r:embed="rId2"/>
              <a:stretch>
                <a:fillRect l="-7549" t="0" r="-7549" b="0"/>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2417531" y="684238"/>
            <a:ext cx="6547695" cy="9325356"/>
          </a:xfrm>
          <a:custGeom>
            <a:avLst/>
            <a:gdLst/>
            <a:ahLst/>
            <a:cxnLst/>
            <a:rect r="r" b="b" t="t" l="l"/>
            <a:pathLst>
              <a:path h="9325356" w="6547695">
                <a:moveTo>
                  <a:pt x="0" y="0"/>
                </a:moveTo>
                <a:lnTo>
                  <a:pt x="6547694" y="0"/>
                </a:lnTo>
                <a:lnTo>
                  <a:pt x="6547694" y="9325356"/>
                </a:lnTo>
                <a:lnTo>
                  <a:pt x="0" y="9325356"/>
                </a:lnTo>
                <a:lnTo>
                  <a:pt x="0" y="0"/>
                </a:lnTo>
                <a:close/>
              </a:path>
            </a:pathLst>
          </a:custGeom>
          <a:blipFill>
            <a:blip r:embed="rId2">
              <a:extLst>
                <a:ext uri="{96DAC541-7B7A-43D3-8B79-37D633B846F1}">
                  <asvg:svgBlip xmlns:asvg="http://schemas.microsoft.com/office/drawing/2016/SVG/main" r:embed="rId3"/>
                </a:ext>
              </a:extLst>
            </a:blip>
            <a:stretch>
              <a:fillRect l="0" t="-6" r="0" b="-7"/>
            </a:stretch>
          </a:blipFill>
        </p:spPr>
      </p:sp>
      <p:sp>
        <p:nvSpPr>
          <p:cNvPr name="TextBox 3" id="3"/>
          <p:cNvSpPr txBox="true"/>
          <p:nvPr/>
        </p:nvSpPr>
        <p:spPr>
          <a:xfrm rot="0">
            <a:off x="1852136" y="2890276"/>
            <a:ext cx="7678484" cy="1289685"/>
          </a:xfrm>
          <a:prstGeom prst="rect">
            <a:avLst/>
          </a:prstGeom>
        </p:spPr>
        <p:txBody>
          <a:bodyPr anchor="t" rtlCol="false" tIns="0" lIns="0" bIns="0" rIns="0">
            <a:spAutoFit/>
          </a:bodyPr>
          <a:lstStyle/>
          <a:p>
            <a:pPr algn="ctr">
              <a:lnSpc>
                <a:spcPts val="10545"/>
              </a:lnSpc>
            </a:pPr>
            <a:r>
              <a:rPr lang="en-US" sz="9500">
                <a:solidFill>
                  <a:srgbClr val="333333"/>
                </a:solidFill>
                <a:latin typeface="Glass Antiqua"/>
                <a:ea typeface="Glass Antiqua"/>
                <a:cs typeface="Glass Antiqua"/>
                <a:sym typeface="Glass Antiqua"/>
              </a:rPr>
              <a:t>Peran guru</a:t>
            </a:r>
          </a:p>
        </p:txBody>
      </p:sp>
      <p:sp>
        <p:nvSpPr>
          <p:cNvPr name="TextBox 4" id="4"/>
          <p:cNvSpPr txBox="true"/>
          <p:nvPr/>
        </p:nvSpPr>
        <p:spPr>
          <a:xfrm rot="0">
            <a:off x="1588170" y="4084711"/>
            <a:ext cx="8206416" cy="3687766"/>
          </a:xfrm>
          <a:prstGeom prst="rect">
            <a:avLst/>
          </a:prstGeom>
        </p:spPr>
        <p:txBody>
          <a:bodyPr anchor="t" rtlCol="false" tIns="0" lIns="0" bIns="0" rIns="0">
            <a:spAutoFit/>
          </a:bodyPr>
          <a:lstStyle/>
          <a:p>
            <a:pPr algn="ctr">
              <a:lnSpc>
                <a:spcPts val="4136"/>
              </a:lnSpc>
            </a:pPr>
            <a:r>
              <a:rPr lang="en-US" sz="2954">
                <a:solidFill>
                  <a:srgbClr val="333333"/>
                </a:solidFill>
                <a:latin typeface="Mali"/>
                <a:ea typeface="Mali"/>
                <a:cs typeface="Mali"/>
                <a:sym typeface="Mali"/>
              </a:rPr>
              <a:t>• Memahami kebutuhan dan perkembangan peserta didik.</a:t>
            </a:r>
          </a:p>
          <a:p>
            <a:pPr algn="ctr">
              <a:lnSpc>
                <a:spcPts val="4136"/>
              </a:lnSpc>
            </a:pPr>
            <a:r>
              <a:rPr lang="en-US" sz="2954">
                <a:solidFill>
                  <a:srgbClr val="333333"/>
                </a:solidFill>
                <a:latin typeface="Mali"/>
                <a:ea typeface="Mali"/>
                <a:cs typeface="Mali"/>
                <a:sym typeface="Mali"/>
              </a:rPr>
              <a:t>• Menanamkan nilai karakter: tanggung jawab, toleransi, empati, kemandirian, dan keberanian.</a:t>
            </a:r>
          </a:p>
          <a:p>
            <a:pPr algn="ctr">
              <a:lnSpc>
                <a:spcPts val="4136"/>
              </a:lnSpc>
            </a:pPr>
            <a:r>
              <a:rPr lang="en-US" sz="2954">
                <a:solidFill>
                  <a:srgbClr val="333333"/>
                </a:solidFill>
                <a:latin typeface="Mali"/>
                <a:ea typeface="Mali"/>
                <a:cs typeface="Mali"/>
                <a:sym typeface="Mali"/>
              </a:rPr>
              <a:t>•Memberikan ruang untuk mengeksplorasi potensi.</a:t>
            </a:r>
          </a:p>
        </p:txBody>
      </p:sp>
      <p:grpSp>
        <p:nvGrpSpPr>
          <p:cNvPr name="Group 5" id="5"/>
          <p:cNvGrpSpPr/>
          <p:nvPr/>
        </p:nvGrpSpPr>
        <p:grpSpPr>
          <a:xfrm rot="0">
            <a:off x="10977391" y="318135"/>
            <a:ext cx="6945687" cy="10425046"/>
            <a:chOff x="0" y="0"/>
            <a:chExt cx="9260916" cy="13900061"/>
          </a:xfrm>
        </p:grpSpPr>
        <p:sp>
          <p:nvSpPr>
            <p:cNvPr name="Freeform 6" id="6"/>
            <p:cNvSpPr/>
            <p:nvPr/>
          </p:nvSpPr>
          <p:spPr>
            <a:xfrm flipH="false" flipV="false" rot="0">
              <a:off x="0" y="0"/>
              <a:ext cx="9260967" cy="13900023"/>
            </a:xfrm>
            <a:custGeom>
              <a:avLst/>
              <a:gdLst/>
              <a:ahLst/>
              <a:cxnLst/>
              <a:rect r="r" b="b" t="t" l="l"/>
              <a:pathLst>
                <a:path h="13900023" w="9260967">
                  <a:moveTo>
                    <a:pt x="0" y="0"/>
                  </a:moveTo>
                  <a:lnTo>
                    <a:pt x="9260967" y="0"/>
                  </a:lnTo>
                  <a:lnTo>
                    <a:pt x="9260967" y="13900023"/>
                  </a:lnTo>
                  <a:lnTo>
                    <a:pt x="0" y="13900023"/>
                  </a:lnTo>
                  <a:lnTo>
                    <a:pt x="0" y="0"/>
                  </a:lnTo>
                  <a:close/>
                </a:path>
              </a:pathLst>
            </a:custGeom>
            <a:blipFill>
              <a:blip r:embed="rId4"/>
              <a:stretch>
                <a:fillRect l="-31" t="0" r="-30" b="0"/>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grpSp>
        <p:nvGrpSpPr>
          <p:cNvPr name="Group 2" id="2"/>
          <p:cNvGrpSpPr/>
          <p:nvPr/>
        </p:nvGrpSpPr>
        <p:grpSpPr>
          <a:xfrm rot="0">
            <a:off x="-434083" y="8241735"/>
            <a:ext cx="19156156" cy="6244904"/>
            <a:chOff x="0" y="0"/>
            <a:chExt cx="25541542" cy="8326539"/>
          </a:xfrm>
        </p:grpSpPr>
        <p:sp>
          <p:nvSpPr>
            <p:cNvPr name="Freeform 3" id="3"/>
            <p:cNvSpPr/>
            <p:nvPr/>
          </p:nvSpPr>
          <p:spPr>
            <a:xfrm flipH="false" flipV="false" rot="0">
              <a:off x="0" y="0"/>
              <a:ext cx="25541605" cy="8326501"/>
            </a:xfrm>
            <a:custGeom>
              <a:avLst/>
              <a:gdLst/>
              <a:ahLst/>
              <a:cxnLst/>
              <a:rect r="r" b="b" t="t" l="l"/>
              <a:pathLst>
                <a:path h="8326501" w="25541605">
                  <a:moveTo>
                    <a:pt x="0" y="0"/>
                  </a:moveTo>
                  <a:lnTo>
                    <a:pt x="25541605" y="0"/>
                  </a:lnTo>
                  <a:lnTo>
                    <a:pt x="25541605" y="8326501"/>
                  </a:lnTo>
                  <a:lnTo>
                    <a:pt x="0" y="8326501"/>
                  </a:lnTo>
                  <a:lnTo>
                    <a:pt x="0" y="0"/>
                  </a:lnTo>
                  <a:close/>
                </a:path>
              </a:pathLst>
            </a:custGeom>
            <a:blipFill>
              <a:blip r:embed="rId2"/>
              <a:stretch>
                <a:fillRect l="0" t="-52249" r="0" b="-52250"/>
              </a:stretch>
            </a:blipFill>
          </p:spPr>
        </p:sp>
      </p:grpSp>
      <p:grpSp>
        <p:nvGrpSpPr>
          <p:cNvPr name="Group 4" id="4"/>
          <p:cNvGrpSpPr/>
          <p:nvPr/>
        </p:nvGrpSpPr>
        <p:grpSpPr>
          <a:xfrm rot="0">
            <a:off x="-1004354" y="-9382"/>
            <a:ext cx="6401295" cy="5804945"/>
            <a:chOff x="0" y="0"/>
            <a:chExt cx="8535060" cy="7739926"/>
          </a:xfrm>
        </p:grpSpPr>
        <p:sp>
          <p:nvSpPr>
            <p:cNvPr name="Freeform 5" id="5"/>
            <p:cNvSpPr/>
            <p:nvPr/>
          </p:nvSpPr>
          <p:spPr>
            <a:xfrm flipH="false" flipV="false" rot="0">
              <a:off x="0" y="0"/>
              <a:ext cx="8535035" cy="7739888"/>
            </a:xfrm>
            <a:custGeom>
              <a:avLst/>
              <a:gdLst/>
              <a:ahLst/>
              <a:cxnLst/>
              <a:rect r="r" b="b" t="t" l="l"/>
              <a:pathLst>
                <a:path h="7739888" w="8535035">
                  <a:moveTo>
                    <a:pt x="0" y="0"/>
                  </a:moveTo>
                  <a:lnTo>
                    <a:pt x="8535035" y="0"/>
                  </a:lnTo>
                  <a:lnTo>
                    <a:pt x="8535035" y="7739888"/>
                  </a:lnTo>
                  <a:lnTo>
                    <a:pt x="0" y="7739888"/>
                  </a:lnTo>
                  <a:lnTo>
                    <a:pt x="0" y="0"/>
                  </a:lnTo>
                  <a:close/>
                </a:path>
              </a:pathLst>
            </a:custGeom>
            <a:blipFill>
              <a:blip r:embed="rId3"/>
              <a:stretch>
                <a:fillRect l="0" t="-32637" r="0" b="-32638"/>
              </a:stretch>
            </a:blipFill>
          </p:spPr>
        </p:sp>
      </p:grpSp>
      <p:sp>
        <p:nvSpPr>
          <p:cNvPr name="TextBox 6" id="6"/>
          <p:cNvSpPr txBox="true"/>
          <p:nvPr/>
        </p:nvSpPr>
        <p:spPr>
          <a:xfrm rot="0">
            <a:off x="5424840" y="1702899"/>
            <a:ext cx="7494108" cy="6538836"/>
          </a:xfrm>
          <a:prstGeom prst="rect">
            <a:avLst/>
          </a:prstGeom>
        </p:spPr>
        <p:txBody>
          <a:bodyPr anchor="t" rtlCol="false" tIns="0" lIns="0" bIns="0" rIns="0">
            <a:spAutoFit/>
          </a:bodyPr>
          <a:lstStyle/>
          <a:p>
            <a:pPr algn="ctr">
              <a:lnSpc>
                <a:spcPts val="7569"/>
              </a:lnSpc>
            </a:pPr>
            <a:r>
              <a:rPr lang="en-US" sz="6819">
                <a:solidFill>
                  <a:srgbClr val="333333"/>
                </a:solidFill>
                <a:latin typeface="Glass Antiqua"/>
                <a:ea typeface="Glass Antiqua"/>
                <a:cs typeface="Glass Antiqua"/>
                <a:sym typeface="Glass Antiqua"/>
              </a:rPr>
              <a:t>Kesimpulan</a:t>
            </a:r>
          </a:p>
          <a:p>
            <a:pPr algn="ctr">
              <a:lnSpc>
                <a:spcPts val="4439"/>
              </a:lnSpc>
            </a:pPr>
            <a:r>
              <a:rPr lang="en-US" sz="3999">
                <a:solidFill>
                  <a:srgbClr val="333333"/>
                </a:solidFill>
                <a:latin typeface="Glass Antiqua"/>
                <a:ea typeface="Glass Antiqua"/>
                <a:cs typeface="Glass Antiqua"/>
                <a:sym typeface="Glass Antiqua"/>
              </a:rPr>
              <a:t>Setiap peserta didik memiliki kecerdasan, bakat, kreativitas, dan potensi yang berbeda. Potensi tersebut dapat dikembangkan melalui pendidikan, pengalaman, dan lingkungan yang mendukung. Dalam perspektif Islam, pengembangan peserta didik dilakukan secara menyeluruh dengan menyeimbangkan akal, emosi, spiritualitas, dan akhlak.</a:t>
            </a:r>
          </a:p>
        </p:txBody>
      </p:sp>
      <p:grpSp>
        <p:nvGrpSpPr>
          <p:cNvPr name="Group 7" id="7"/>
          <p:cNvGrpSpPr/>
          <p:nvPr/>
        </p:nvGrpSpPr>
        <p:grpSpPr>
          <a:xfrm rot="-10800000">
            <a:off x="12918948" y="-9382"/>
            <a:ext cx="6386598" cy="5791619"/>
            <a:chOff x="0" y="0"/>
            <a:chExt cx="8515464" cy="7722159"/>
          </a:xfrm>
        </p:grpSpPr>
        <p:sp>
          <p:nvSpPr>
            <p:cNvPr name="Freeform 8" id="8"/>
            <p:cNvSpPr/>
            <p:nvPr/>
          </p:nvSpPr>
          <p:spPr>
            <a:xfrm flipH="false" flipV="false" rot="0">
              <a:off x="0" y="0"/>
              <a:ext cx="8515477" cy="7722108"/>
            </a:xfrm>
            <a:custGeom>
              <a:avLst/>
              <a:gdLst/>
              <a:ahLst/>
              <a:cxnLst/>
              <a:rect r="r" b="b" t="t" l="l"/>
              <a:pathLst>
                <a:path h="7722108" w="8515477">
                  <a:moveTo>
                    <a:pt x="0" y="0"/>
                  </a:moveTo>
                  <a:lnTo>
                    <a:pt x="8515477" y="0"/>
                  </a:lnTo>
                  <a:lnTo>
                    <a:pt x="8515477" y="7722108"/>
                  </a:lnTo>
                  <a:lnTo>
                    <a:pt x="0" y="7722108"/>
                  </a:lnTo>
                  <a:lnTo>
                    <a:pt x="0" y="0"/>
                  </a:lnTo>
                  <a:close/>
                </a:path>
              </a:pathLst>
            </a:custGeom>
            <a:blipFill>
              <a:blip r:embed="rId3"/>
              <a:stretch>
                <a:fillRect l="0" t="-32637" r="0" b="-32638"/>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grpSp>
        <p:nvGrpSpPr>
          <p:cNvPr name="Group 2" id="2"/>
          <p:cNvGrpSpPr/>
          <p:nvPr/>
        </p:nvGrpSpPr>
        <p:grpSpPr>
          <a:xfrm rot="0">
            <a:off x="10211848" y="2543842"/>
            <a:ext cx="7128872" cy="6189678"/>
            <a:chOff x="0" y="0"/>
            <a:chExt cx="9505163" cy="8252904"/>
          </a:xfrm>
        </p:grpSpPr>
        <p:sp>
          <p:nvSpPr>
            <p:cNvPr name="Freeform 3" id="3"/>
            <p:cNvSpPr/>
            <p:nvPr/>
          </p:nvSpPr>
          <p:spPr>
            <a:xfrm flipH="false" flipV="false" rot="0">
              <a:off x="0" y="0"/>
              <a:ext cx="9505188" cy="8252968"/>
            </a:xfrm>
            <a:custGeom>
              <a:avLst/>
              <a:gdLst/>
              <a:ahLst/>
              <a:cxnLst/>
              <a:rect r="r" b="b" t="t" l="l"/>
              <a:pathLst>
                <a:path h="8252968" w="9505188">
                  <a:moveTo>
                    <a:pt x="198755" y="0"/>
                  </a:moveTo>
                  <a:lnTo>
                    <a:pt x="9306433" y="0"/>
                  </a:lnTo>
                  <a:cubicBezTo>
                    <a:pt x="9359138" y="0"/>
                    <a:pt x="9409684" y="20955"/>
                    <a:pt x="9447022" y="58420"/>
                  </a:cubicBezTo>
                  <a:cubicBezTo>
                    <a:pt x="9484360" y="95885"/>
                    <a:pt x="9505188" y="146558"/>
                    <a:pt x="9505188" y="199517"/>
                  </a:cubicBezTo>
                  <a:lnTo>
                    <a:pt x="9505188" y="8053451"/>
                  </a:lnTo>
                  <a:cubicBezTo>
                    <a:pt x="9505188" y="8106410"/>
                    <a:pt x="9484233" y="8157083"/>
                    <a:pt x="9447022" y="8194548"/>
                  </a:cubicBezTo>
                  <a:cubicBezTo>
                    <a:pt x="9409811" y="8232013"/>
                    <a:pt x="9359138" y="8252968"/>
                    <a:pt x="9306433" y="8252968"/>
                  </a:cubicBezTo>
                  <a:lnTo>
                    <a:pt x="198755" y="8252968"/>
                  </a:lnTo>
                  <a:cubicBezTo>
                    <a:pt x="146050" y="8252968"/>
                    <a:pt x="95504" y="8232013"/>
                    <a:pt x="58166" y="8194548"/>
                  </a:cubicBezTo>
                  <a:cubicBezTo>
                    <a:pt x="20828" y="8157083"/>
                    <a:pt x="0" y="8106283"/>
                    <a:pt x="0" y="8053451"/>
                  </a:cubicBezTo>
                  <a:lnTo>
                    <a:pt x="0" y="199517"/>
                  </a:lnTo>
                  <a:cubicBezTo>
                    <a:pt x="0" y="146558"/>
                    <a:pt x="20955" y="95885"/>
                    <a:pt x="58166" y="58420"/>
                  </a:cubicBezTo>
                  <a:cubicBezTo>
                    <a:pt x="95377" y="20955"/>
                    <a:pt x="146050" y="0"/>
                    <a:pt x="198755" y="0"/>
                  </a:cubicBezTo>
                  <a:close/>
                </a:path>
              </a:pathLst>
            </a:custGeom>
            <a:blipFill>
              <a:blip r:embed="rId2"/>
              <a:stretch>
                <a:fillRect l="-15119" t="0" r="-15118" b="0"/>
              </a:stretch>
            </a:blipFill>
            <a:ln w="28575" cap="sq">
              <a:solidFill>
                <a:srgbClr val="000000"/>
              </a:solidFill>
              <a:prstDash val="solid"/>
              <a:miter/>
            </a:ln>
          </p:spPr>
        </p:sp>
      </p:grpSp>
      <p:grpSp>
        <p:nvGrpSpPr>
          <p:cNvPr name="Group 4" id="4"/>
          <p:cNvGrpSpPr/>
          <p:nvPr/>
        </p:nvGrpSpPr>
        <p:grpSpPr>
          <a:xfrm rot="0">
            <a:off x="10147916" y="7712326"/>
            <a:ext cx="7256745" cy="4834804"/>
            <a:chOff x="0" y="0"/>
            <a:chExt cx="9675660" cy="6446406"/>
          </a:xfrm>
        </p:grpSpPr>
        <p:sp>
          <p:nvSpPr>
            <p:cNvPr name="Freeform 5" id="5"/>
            <p:cNvSpPr/>
            <p:nvPr/>
          </p:nvSpPr>
          <p:spPr>
            <a:xfrm flipH="false" flipV="false" rot="0">
              <a:off x="0" y="0"/>
              <a:ext cx="9675622" cy="6446393"/>
            </a:xfrm>
            <a:custGeom>
              <a:avLst/>
              <a:gdLst/>
              <a:ahLst/>
              <a:cxnLst/>
              <a:rect r="r" b="b" t="t" l="l"/>
              <a:pathLst>
                <a:path h="6446393" w="9675622">
                  <a:moveTo>
                    <a:pt x="0" y="0"/>
                  </a:moveTo>
                  <a:lnTo>
                    <a:pt x="9675622" y="0"/>
                  </a:lnTo>
                  <a:lnTo>
                    <a:pt x="9675622" y="6446393"/>
                  </a:lnTo>
                  <a:lnTo>
                    <a:pt x="0" y="6446393"/>
                  </a:lnTo>
                  <a:lnTo>
                    <a:pt x="0" y="0"/>
                  </a:lnTo>
                  <a:close/>
                </a:path>
              </a:pathLst>
            </a:custGeom>
            <a:blipFill>
              <a:blip r:embed="rId3"/>
              <a:stretch>
                <a:fillRect l="0" t="-58" r="0" b="-58"/>
              </a:stretch>
            </a:blipFill>
          </p:spPr>
        </p:sp>
      </p:grpSp>
      <p:grpSp>
        <p:nvGrpSpPr>
          <p:cNvPr name="Group 6" id="6"/>
          <p:cNvGrpSpPr/>
          <p:nvPr/>
        </p:nvGrpSpPr>
        <p:grpSpPr>
          <a:xfrm rot="-10800000">
            <a:off x="10147916" y="-1559300"/>
            <a:ext cx="7256745" cy="4834804"/>
            <a:chOff x="0" y="0"/>
            <a:chExt cx="9675660" cy="6446406"/>
          </a:xfrm>
        </p:grpSpPr>
        <p:sp>
          <p:nvSpPr>
            <p:cNvPr name="Freeform 7" id="7"/>
            <p:cNvSpPr/>
            <p:nvPr/>
          </p:nvSpPr>
          <p:spPr>
            <a:xfrm flipH="false" flipV="false" rot="0">
              <a:off x="0" y="0"/>
              <a:ext cx="9675622" cy="6446393"/>
            </a:xfrm>
            <a:custGeom>
              <a:avLst/>
              <a:gdLst/>
              <a:ahLst/>
              <a:cxnLst/>
              <a:rect r="r" b="b" t="t" l="l"/>
              <a:pathLst>
                <a:path h="6446393" w="9675622">
                  <a:moveTo>
                    <a:pt x="0" y="0"/>
                  </a:moveTo>
                  <a:lnTo>
                    <a:pt x="9675622" y="0"/>
                  </a:lnTo>
                  <a:lnTo>
                    <a:pt x="9675622" y="6446393"/>
                  </a:lnTo>
                  <a:lnTo>
                    <a:pt x="0" y="6446393"/>
                  </a:lnTo>
                  <a:lnTo>
                    <a:pt x="0" y="0"/>
                  </a:lnTo>
                  <a:close/>
                </a:path>
              </a:pathLst>
            </a:custGeom>
            <a:blipFill>
              <a:blip r:embed="rId3"/>
              <a:stretch>
                <a:fillRect l="0" t="-58" r="0" b="-58"/>
              </a:stretch>
            </a:blipFill>
          </p:spPr>
        </p:sp>
      </p:grpSp>
      <p:sp>
        <p:nvSpPr>
          <p:cNvPr name="TextBox 8" id="8"/>
          <p:cNvSpPr txBox="true"/>
          <p:nvPr/>
        </p:nvSpPr>
        <p:spPr>
          <a:xfrm rot="0">
            <a:off x="1332671" y="2301411"/>
            <a:ext cx="7347280" cy="1549022"/>
          </a:xfrm>
          <a:prstGeom prst="rect">
            <a:avLst/>
          </a:prstGeom>
        </p:spPr>
        <p:txBody>
          <a:bodyPr anchor="t" rtlCol="false" tIns="0" lIns="0" bIns="0" rIns="0">
            <a:spAutoFit/>
          </a:bodyPr>
          <a:lstStyle/>
          <a:p>
            <a:pPr algn="l">
              <a:lnSpc>
                <a:spcPts val="11303"/>
              </a:lnSpc>
            </a:pPr>
            <a:r>
              <a:rPr lang="en-US" sz="8073">
                <a:solidFill>
                  <a:srgbClr val="333333"/>
                </a:solidFill>
                <a:latin typeface="Glass Antiqua"/>
                <a:ea typeface="Glass Antiqua"/>
                <a:cs typeface="Glass Antiqua"/>
                <a:sym typeface="Glass Antiqua"/>
              </a:rPr>
              <a:t>Inteligensi</a:t>
            </a:r>
          </a:p>
        </p:txBody>
      </p:sp>
      <p:sp>
        <p:nvSpPr>
          <p:cNvPr name="TextBox 9" id="9"/>
          <p:cNvSpPr txBox="true"/>
          <p:nvPr/>
        </p:nvSpPr>
        <p:spPr>
          <a:xfrm rot="0">
            <a:off x="1332671" y="3520954"/>
            <a:ext cx="8421510" cy="3873503"/>
          </a:xfrm>
          <a:prstGeom prst="rect">
            <a:avLst/>
          </a:prstGeom>
        </p:spPr>
        <p:txBody>
          <a:bodyPr anchor="t" rtlCol="false" tIns="0" lIns="0" bIns="0" rIns="0">
            <a:spAutoFit/>
          </a:bodyPr>
          <a:lstStyle/>
          <a:p>
            <a:pPr algn="l">
              <a:lnSpc>
                <a:spcPts val="6135"/>
              </a:lnSpc>
            </a:pPr>
            <a:r>
              <a:rPr lang="en-US" sz="3567">
                <a:solidFill>
                  <a:srgbClr val="333333"/>
                </a:solidFill>
                <a:latin typeface="Mali"/>
                <a:ea typeface="Mali"/>
                <a:cs typeface="Mali"/>
                <a:sym typeface="Mali"/>
              </a:rPr>
              <a:t>• kemampuan memahami, belajar, beradaptasi, dan memecahkan masalah.</a:t>
            </a:r>
          </a:p>
          <a:p>
            <a:pPr algn="l">
              <a:lnSpc>
                <a:spcPts val="5662"/>
              </a:lnSpc>
            </a:pPr>
            <a:r>
              <a:rPr lang="en-US" sz="3291">
                <a:solidFill>
                  <a:srgbClr val="333333"/>
                </a:solidFill>
                <a:latin typeface="Mali"/>
                <a:ea typeface="Mali"/>
                <a:cs typeface="Mali"/>
                <a:sym typeface="Mali"/>
              </a:rPr>
              <a:t>• Dalam pendidikan: memahami materi dan menghadapi tuntutan pembelajaran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sp>
        <p:nvSpPr>
          <p:cNvPr name="Freeform 2" id="2"/>
          <p:cNvSpPr/>
          <p:nvPr/>
        </p:nvSpPr>
        <p:spPr>
          <a:xfrm flipH="false" flipV="false" rot="0">
            <a:off x="0" y="1777270"/>
            <a:ext cx="11535747" cy="901884"/>
          </a:xfrm>
          <a:custGeom>
            <a:avLst/>
            <a:gdLst/>
            <a:ahLst/>
            <a:cxnLst/>
            <a:rect r="r" b="b" t="t" l="l"/>
            <a:pathLst>
              <a:path h="901884" w="11535747">
                <a:moveTo>
                  <a:pt x="0" y="0"/>
                </a:moveTo>
                <a:lnTo>
                  <a:pt x="11535747" y="0"/>
                </a:lnTo>
                <a:lnTo>
                  <a:pt x="11535747" y="901884"/>
                </a:lnTo>
                <a:lnTo>
                  <a:pt x="0" y="901884"/>
                </a:lnTo>
                <a:lnTo>
                  <a:pt x="0" y="0"/>
                </a:lnTo>
                <a:close/>
              </a:path>
            </a:pathLst>
          </a:custGeom>
          <a:blipFill>
            <a:blip r:embed="rId2">
              <a:extLst>
                <a:ext uri="{96DAC541-7B7A-43D3-8B79-37D633B846F1}">
                  <asvg:svgBlip xmlns:asvg="http://schemas.microsoft.com/office/drawing/2016/SVG/main" r:embed="rId3"/>
                </a:ext>
              </a:extLst>
            </a:blip>
            <a:stretch>
              <a:fillRect l="0" t="-2238" r="0" b="-2240"/>
            </a:stretch>
          </a:blipFill>
        </p:spPr>
      </p:sp>
      <p:grpSp>
        <p:nvGrpSpPr>
          <p:cNvPr name="Group 3" id="3"/>
          <p:cNvGrpSpPr/>
          <p:nvPr/>
        </p:nvGrpSpPr>
        <p:grpSpPr>
          <a:xfrm rot="-75060">
            <a:off x="9007173" y="-206331"/>
            <a:ext cx="11603784" cy="11832812"/>
            <a:chOff x="0" y="0"/>
            <a:chExt cx="15471711" cy="15777083"/>
          </a:xfrm>
        </p:grpSpPr>
        <p:sp>
          <p:nvSpPr>
            <p:cNvPr name="Freeform 4" id="4"/>
            <p:cNvSpPr/>
            <p:nvPr/>
          </p:nvSpPr>
          <p:spPr>
            <a:xfrm flipH="false" flipV="false" rot="0">
              <a:off x="-60" y="-185"/>
              <a:ext cx="15471670" cy="15777201"/>
            </a:xfrm>
            <a:custGeom>
              <a:avLst/>
              <a:gdLst/>
              <a:ahLst/>
              <a:cxnLst/>
              <a:rect r="r" b="b" t="t" l="l"/>
              <a:pathLst>
                <a:path h="15777201" w="15471670">
                  <a:moveTo>
                    <a:pt x="8535984" y="1775645"/>
                  </a:moveTo>
                  <a:cubicBezTo>
                    <a:pt x="7395270" y="3460808"/>
                    <a:pt x="7531414" y="4896289"/>
                    <a:pt x="6244777" y="5661083"/>
                  </a:cubicBezTo>
                  <a:cubicBezTo>
                    <a:pt x="3652072" y="7206800"/>
                    <a:pt x="994597" y="5732330"/>
                    <a:pt x="177860" y="8383074"/>
                  </a:cubicBezTo>
                  <a:cubicBezTo>
                    <a:pt x="-658308" y="11098588"/>
                    <a:pt x="1483928" y="13723425"/>
                    <a:pt x="5969187" y="15366424"/>
                  </a:cubicBezTo>
                  <a:cubicBezTo>
                    <a:pt x="11199936" y="17288060"/>
                    <a:pt x="16540795" y="12057820"/>
                    <a:pt x="15286542" y="8165904"/>
                  </a:cubicBezTo>
                  <a:cubicBezTo>
                    <a:pt x="14249460" y="4941628"/>
                    <a:pt x="16044859" y="3528753"/>
                    <a:pt x="14965740" y="1775518"/>
                  </a:cubicBezTo>
                  <a:cubicBezTo>
                    <a:pt x="13196250" y="-1092396"/>
                    <a:pt x="9757725" y="-32708"/>
                    <a:pt x="8535985" y="1775518"/>
                  </a:cubicBezTo>
                  <a:close/>
                </a:path>
              </a:pathLst>
            </a:custGeom>
            <a:blipFill>
              <a:blip r:embed="rId4"/>
              <a:stretch>
                <a:fillRect l="-26479" t="1" r="-26480" b="0"/>
              </a:stretch>
            </a:blipFill>
            <a:ln w="28575" cap="sq">
              <a:solidFill>
                <a:srgbClr val="303030"/>
              </a:solidFill>
              <a:prstDash val="solid"/>
              <a:miter/>
            </a:ln>
          </p:spPr>
        </p:sp>
      </p:grpSp>
      <p:sp>
        <p:nvSpPr>
          <p:cNvPr name="TextBox 5" id="5"/>
          <p:cNvSpPr txBox="true"/>
          <p:nvPr/>
        </p:nvSpPr>
        <p:spPr>
          <a:xfrm rot="0">
            <a:off x="0" y="4511392"/>
            <a:ext cx="9136085" cy="4235767"/>
          </a:xfrm>
          <a:prstGeom prst="rect">
            <a:avLst/>
          </a:prstGeom>
        </p:spPr>
        <p:txBody>
          <a:bodyPr anchor="t" rtlCol="false" tIns="0" lIns="0" bIns="0" rIns="0">
            <a:spAutoFit/>
          </a:bodyPr>
          <a:lstStyle/>
          <a:p>
            <a:pPr algn="l">
              <a:lnSpc>
                <a:spcPts val="4734"/>
              </a:lnSpc>
            </a:pPr>
            <a:r>
              <a:rPr lang="en-US" sz="3381">
                <a:solidFill>
                  <a:srgbClr val="333333"/>
                </a:solidFill>
                <a:latin typeface="Mali"/>
                <a:ea typeface="Mali"/>
                <a:cs typeface="Mali"/>
                <a:sym typeface="Mali"/>
              </a:rPr>
              <a:t>☆ IQ = ukuran kemampuan intelektual/kognitif.</a:t>
            </a:r>
          </a:p>
          <a:p>
            <a:pPr algn="l">
              <a:lnSpc>
                <a:spcPts val="4734"/>
              </a:lnSpc>
            </a:pPr>
            <a:r>
              <a:rPr lang="en-US" sz="3381">
                <a:solidFill>
                  <a:srgbClr val="333333"/>
                </a:solidFill>
                <a:latin typeface="Mali"/>
                <a:ea typeface="Mali"/>
                <a:cs typeface="Mali"/>
                <a:sym typeface="Mali"/>
              </a:rPr>
              <a:t>☆ Istilah diperkenalkan oleh William Sterm (1912).</a:t>
            </a:r>
          </a:p>
          <a:p>
            <a:pPr algn="l">
              <a:lnSpc>
                <a:spcPts val="4734"/>
              </a:lnSpc>
            </a:pPr>
            <a:r>
              <a:rPr lang="en-US" sz="3381">
                <a:solidFill>
                  <a:srgbClr val="333333"/>
                </a:solidFill>
                <a:latin typeface="Mali"/>
                <a:ea typeface="Mali"/>
                <a:cs typeface="Mali"/>
                <a:sym typeface="Mali"/>
              </a:rPr>
              <a:t>☆ Mengukur kemampuan memahami informasi, penalaran, dan pemecahan masalah.</a:t>
            </a:r>
          </a:p>
        </p:txBody>
      </p:sp>
      <p:sp>
        <p:nvSpPr>
          <p:cNvPr name="TextBox 6" id="6"/>
          <p:cNvSpPr txBox="true"/>
          <p:nvPr/>
        </p:nvSpPr>
        <p:spPr>
          <a:xfrm rot="0">
            <a:off x="1028700" y="1304611"/>
            <a:ext cx="8014783" cy="1523362"/>
          </a:xfrm>
          <a:prstGeom prst="rect">
            <a:avLst/>
          </a:prstGeom>
        </p:spPr>
        <p:txBody>
          <a:bodyPr anchor="t" rtlCol="false" tIns="0" lIns="0" bIns="0" rIns="0">
            <a:spAutoFit/>
          </a:bodyPr>
          <a:lstStyle/>
          <a:p>
            <a:pPr algn="just">
              <a:lnSpc>
                <a:spcPts val="11058"/>
              </a:lnSpc>
            </a:pPr>
            <a:r>
              <a:rPr lang="en-US" sz="7898">
                <a:solidFill>
                  <a:srgbClr val="333333"/>
                </a:solidFill>
                <a:latin typeface="Glass Antiqua"/>
                <a:ea typeface="Glass Antiqua"/>
                <a:cs typeface="Glass Antiqua"/>
                <a:sym typeface="Glass Antiqua"/>
              </a:rPr>
              <a:t>Intelligence Quotient</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2769737" y="5264610"/>
            <a:ext cx="5520547" cy="1587770"/>
          </a:xfrm>
          <a:custGeom>
            <a:avLst/>
            <a:gdLst/>
            <a:ahLst/>
            <a:cxnLst/>
            <a:rect r="r" b="b" t="t" l="l"/>
            <a:pathLst>
              <a:path h="1587770" w="5520547">
                <a:moveTo>
                  <a:pt x="0" y="0"/>
                </a:moveTo>
                <a:lnTo>
                  <a:pt x="5520547" y="0"/>
                </a:lnTo>
                <a:lnTo>
                  <a:pt x="5520547" y="1587770"/>
                </a:lnTo>
                <a:lnTo>
                  <a:pt x="0" y="1587770"/>
                </a:lnTo>
                <a:lnTo>
                  <a:pt x="0" y="0"/>
                </a:lnTo>
                <a:close/>
              </a:path>
            </a:pathLst>
          </a:custGeom>
          <a:blipFill>
            <a:blip r:embed="rId2">
              <a:extLst>
                <a:ext uri="{96DAC541-7B7A-43D3-8B79-37D633B846F1}">
                  <asvg:svgBlip xmlns:asvg="http://schemas.microsoft.com/office/drawing/2016/SVG/main" r:embed="rId3"/>
                </a:ext>
              </a:extLst>
            </a:blip>
            <a:stretch>
              <a:fillRect l="0" t="-355" r="0" b="-355"/>
            </a:stretch>
          </a:blipFill>
        </p:spPr>
      </p:sp>
      <p:sp>
        <p:nvSpPr>
          <p:cNvPr name="Freeform 3" id="3"/>
          <p:cNvSpPr/>
          <p:nvPr/>
        </p:nvSpPr>
        <p:spPr>
          <a:xfrm flipH="false" flipV="false" rot="0">
            <a:off x="6544904" y="2668276"/>
            <a:ext cx="5846645" cy="350796"/>
          </a:xfrm>
          <a:custGeom>
            <a:avLst/>
            <a:gdLst/>
            <a:ahLst/>
            <a:cxnLst/>
            <a:rect r="r" b="b" t="t" l="l"/>
            <a:pathLst>
              <a:path h="350796" w="5846645">
                <a:moveTo>
                  <a:pt x="0" y="0"/>
                </a:moveTo>
                <a:lnTo>
                  <a:pt x="5846645" y="0"/>
                </a:lnTo>
                <a:lnTo>
                  <a:pt x="5846645" y="350797"/>
                </a:lnTo>
                <a:lnTo>
                  <a:pt x="0" y="350797"/>
                </a:lnTo>
                <a:lnTo>
                  <a:pt x="0" y="0"/>
                </a:lnTo>
                <a:close/>
              </a:path>
            </a:pathLst>
          </a:custGeom>
          <a:blipFill>
            <a:blip r:embed="rId4">
              <a:extLst>
                <a:ext uri="{96DAC541-7B7A-43D3-8B79-37D633B846F1}">
                  <asvg:svgBlip xmlns:asvg="http://schemas.microsoft.com/office/drawing/2016/SVG/main" r:embed="rId5"/>
                </a:ext>
              </a:extLst>
            </a:blip>
            <a:stretch>
              <a:fillRect l="0" t="-2932" r="0" b="-2932"/>
            </a:stretch>
          </a:blipFill>
        </p:spPr>
      </p:sp>
      <p:grpSp>
        <p:nvGrpSpPr>
          <p:cNvPr name="Group 4" id="4"/>
          <p:cNvGrpSpPr/>
          <p:nvPr/>
        </p:nvGrpSpPr>
        <p:grpSpPr>
          <a:xfrm rot="0">
            <a:off x="460334" y="2070116"/>
            <a:ext cx="4275792" cy="6417707"/>
            <a:chOff x="0" y="0"/>
            <a:chExt cx="5701055" cy="8556942"/>
          </a:xfrm>
        </p:grpSpPr>
        <p:sp>
          <p:nvSpPr>
            <p:cNvPr name="Freeform 5" id="5"/>
            <p:cNvSpPr/>
            <p:nvPr/>
          </p:nvSpPr>
          <p:spPr>
            <a:xfrm flipH="false" flipV="false" rot="0">
              <a:off x="0" y="0"/>
              <a:ext cx="5701030" cy="8556879"/>
            </a:xfrm>
            <a:custGeom>
              <a:avLst/>
              <a:gdLst/>
              <a:ahLst/>
              <a:cxnLst/>
              <a:rect r="r" b="b" t="t" l="l"/>
              <a:pathLst>
                <a:path h="8556879" w="5701030">
                  <a:moveTo>
                    <a:pt x="0" y="0"/>
                  </a:moveTo>
                  <a:lnTo>
                    <a:pt x="5701030" y="0"/>
                  </a:lnTo>
                  <a:lnTo>
                    <a:pt x="5701030" y="8556879"/>
                  </a:lnTo>
                  <a:lnTo>
                    <a:pt x="0" y="8556879"/>
                  </a:lnTo>
                  <a:lnTo>
                    <a:pt x="0" y="0"/>
                  </a:lnTo>
                  <a:close/>
                </a:path>
              </a:pathLst>
            </a:custGeom>
            <a:blipFill>
              <a:blip r:embed="rId6"/>
              <a:stretch>
                <a:fillRect l="-58" t="0" r="-59" b="0"/>
              </a:stretch>
            </a:blipFill>
          </p:spPr>
        </p:sp>
      </p:grpSp>
      <p:sp>
        <p:nvSpPr>
          <p:cNvPr name="TextBox 6" id="6"/>
          <p:cNvSpPr txBox="true"/>
          <p:nvPr/>
        </p:nvSpPr>
        <p:spPr>
          <a:xfrm rot="0">
            <a:off x="6768303" y="390125"/>
            <a:ext cx="5316722" cy="2099853"/>
          </a:xfrm>
          <a:prstGeom prst="rect">
            <a:avLst/>
          </a:prstGeom>
        </p:spPr>
        <p:txBody>
          <a:bodyPr anchor="t" rtlCol="false" tIns="0" lIns="0" bIns="0" rIns="0">
            <a:spAutoFit/>
          </a:bodyPr>
          <a:lstStyle/>
          <a:p>
            <a:pPr algn="ctr">
              <a:lnSpc>
                <a:spcPts val="8058"/>
              </a:lnSpc>
            </a:pPr>
            <a:r>
              <a:rPr lang="en-US" sz="5756" spc="28">
                <a:solidFill>
                  <a:srgbClr val="000000"/>
                </a:solidFill>
                <a:latin typeface="Mali"/>
                <a:ea typeface="Mali"/>
                <a:cs typeface="Mali"/>
                <a:sym typeface="Mali"/>
              </a:rPr>
              <a:t>Multiple</a:t>
            </a:r>
          </a:p>
          <a:p>
            <a:pPr algn="ctr">
              <a:lnSpc>
                <a:spcPts val="8058"/>
              </a:lnSpc>
            </a:pPr>
            <a:r>
              <a:rPr lang="en-US" sz="5756" spc="28">
                <a:solidFill>
                  <a:srgbClr val="000000"/>
                </a:solidFill>
                <a:latin typeface="Mali"/>
                <a:ea typeface="Mali"/>
                <a:cs typeface="Mali"/>
                <a:sym typeface="Mali"/>
              </a:rPr>
              <a:t>Intelligences</a:t>
            </a:r>
          </a:p>
        </p:txBody>
      </p:sp>
      <p:sp>
        <p:nvSpPr>
          <p:cNvPr name="TextBox 7" id="7"/>
          <p:cNvSpPr txBox="true"/>
          <p:nvPr/>
        </p:nvSpPr>
        <p:spPr>
          <a:xfrm rot="0">
            <a:off x="6768303" y="3164872"/>
            <a:ext cx="6550762" cy="1140457"/>
          </a:xfrm>
          <a:prstGeom prst="rect">
            <a:avLst/>
          </a:prstGeom>
        </p:spPr>
        <p:txBody>
          <a:bodyPr anchor="t" rtlCol="false" tIns="0" lIns="0" bIns="0" rIns="0">
            <a:spAutoFit/>
          </a:bodyPr>
          <a:lstStyle/>
          <a:p>
            <a:pPr algn="l">
              <a:lnSpc>
                <a:spcPts val="4339"/>
              </a:lnSpc>
            </a:pPr>
            <a:r>
              <a:rPr lang="en-US" sz="3099">
                <a:solidFill>
                  <a:srgbClr val="333333"/>
                </a:solidFill>
                <a:latin typeface="Mali"/>
                <a:ea typeface="Mali"/>
                <a:cs typeface="Mali"/>
                <a:sym typeface="Mali"/>
              </a:rPr>
              <a:t>Teori Howard Gardner tentang kecerdasan majemuk.</a:t>
            </a:r>
          </a:p>
        </p:txBody>
      </p:sp>
      <p:sp>
        <p:nvSpPr>
          <p:cNvPr name="TextBox 8" id="8"/>
          <p:cNvSpPr txBox="true"/>
          <p:nvPr/>
        </p:nvSpPr>
        <p:spPr>
          <a:xfrm rot="0">
            <a:off x="6768303" y="5183724"/>
            <a:ext cx="5813250" cy="1590685"/>
          </a:xfrm>
          <a:prstGeom prst="rect">
            <a:avLst/>
          </a:prstGeom>
        </p:spPr>
        <p:txBody>
          <a:bodyPr anchor="t" rtlCol="false" tIns="0" lIns="0" bIns="0" rIns="0">
            <a:spAutoFit/>
          </a:bodyPr>
          <a:lstStyle/>
          <a:p>
            <a:pPr algn="l">
              <a:lnSpc>
                <a:spcPts val="4184"/>
              </a:lnSpc>
            </a:pPr>
            <a:r>
              <a:rPr lang="en-US" sz="2988">
                <a:solidFill>
                  <a:srgbClr val="333333"/>
                </a:solidFill>
                <a:latin typeface="Mali"/>
                <a:ea typeface="Mali"/>
                <a:cs typeface="Mali"/>
                <a:sym typeface="Mali"/>
              </a:rPr>
              <a:t>Setiap individu memiliki kecenderungan kecerdasan berbeda.</a:t>
            </a:r>
          </a:p>
        </p:txBody>
      </p:sp>
      <p:sp>
        <p:nvSpPr>
          <p:cNvPr name="TextBox 9" id="9"/>
          <p:cNvSpPr txBox="true"/>
          <p:nvPr/>
        </p:nvSpPr>
        <p:spPr>
          <a:xfrm rot="0">
            <a:off x="6768303" y="6955384"/>
            <a:ext cx="4862855" cy="2673744"/>
          </a:xfrm>
          <a:prstGeom prst="rect">
            <a:avLst/>
          </a:prstGeom>
        </p:spPr>
        <p:txBody>
          <a:bodyPr anchor="t" rtlCol="false" tIns="0" lIns="0" bIns="0" rIns="0">
            <a:spAutoFit/>
          </a:bodyPr>
          <a:lstStyle/>
          <a:p>
            <a:pPr algn="l">
              <a:lnSpc>
                <a:spcPts val="2826"/>
              </a:lnSpc>
            </a:pPr>
          </a:p>
          <a:p>
            <a:pPr algn="l">
              <a:lnSpc>
                <a:spcPts val="3779"/>
              </a:lnSpc>
            </a:pPr>
            <a:r>
              <a:rPr lang="en-US" sz="2700">
                <a:solidFill>
                  <a:srgbClr val="333333"/>
                </a:solidFill>
                <a:latin typeface="Mali"/>
                <a:ea typeface="Mali"/>
                <a:cs typeface="Mali"/>
                <a:sym typeface="Mali"/>
              </a:rPr>
              <a:t>8 jenis: linguistik, logis-matematis, visual-spasial, kinestetik, musikal, interpersonal, naturalis, eksistensial-spiritual.</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sp>
        <p:nvSpPr>
          <p:cNvPr name="Freeform 2" id="2"/>
          <p:cNvSpPr/>
          <p:nvPr/>
        </p:nvSpPr>
        <p:spPr>
          <a:xfrm flipH="false" flipV="false" rot="0">
            <a:off x="849058" y="4192048"/>
            <a:ext cx="780193" cy="951452"/>
          </a:xfrm>
          <a:custGeom>
            <a:avLst/>
            <a:gdLst/>
            <a:ahLst/>
            <a:cxnLst/>
            <a:rect r="r" b="b" t="t" l="l"/>
            <a:pathLst>
              <a:path h="951452" w="780193">
                <a:moveTo>
                  <a:pt x="0" y="0"/>
                </a:moveTo>
                <a:lnTo>
                  <a:pt x="780193" y="0"/>
                </a:lnTo>
                <a:lnTo>
                  <a:pt x="780193" y="951452"/>
                </a:lnTo>
                <a:lnTo>
                  <a:pt x="0" y="951452"/>
                </a:lnTo>
                <a:lnTo>
                  <a:pt x="0" y="0"/>
                </a:lnTo>
                <a:close/>
              </a:path>
            </a:pathLst>
          </a:custGeom>
          <a:blipFill>
            <a:blip r:embed="rId2">
              <a:alphaModFix amt="69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49058" y="5684930"/>
            <a:ext cx="780193" cy="951452"/>
          </a:xfrm>
          <a:custGeom>
            <a:avLst/>
            <a:gdLst/>
            <a:ahLst/>
            <a:cxnLst/>
            <a:rect r="r" b="b" t="t" l="l"/>
            <a:pathLst>
              <a:path h="951452" w="780193">
                <a:moveTo>
                  <a:pt x="0" y="0"/>
                </a:moveTo>
                <a:lnTo>
                  <a:pt x="780193" y="0"/>
                </a:lnTo>
                <a:lnTo>
                  <a:pt x="780193" y="951452"/>
                </a:lnTo>
                <a:lnTo>
                  <a:pt x="0" y="951452"/>
                </a:lnTo>
                <a:lnTo>
                  <a:pt x="0" y="0"/>
                </a:lnTo>
                <a:close/>
              </a:path>
            </a:pathLst>
          </a:custGeom>
          <a:blipFill>
            <a:blip r:embed="rId2">
              <a:alphaModFix amt="69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849058" y="7177811"/>
            <a:ext cx="780193" cy="951452"/>
          </a:xfrm>
          <a:custGeom>
            <a:avLst/>
            <a:gdLst/>
            <a:ahLst/>
            <a:cxnLst/>
            <a:rect r="r" b="b" t="t" l="l"/>
            <a:pathLst>
              <a:path h="951452" w="780193">
                <a:moveTo>
                  <a:pt x="0" y="0"/>
                </a:moveTo>
                <a:lnTo>
                  <a:pt x="780193" y="0"/>
                </a:lnTo>
                <a:lnTo>
                  <a:pt x="780193" y="951453"/>
                </a:lnTo>
                <a:lnTo>
                  <a:pt x="0" y="951453"/>
                </a:lnTo>
                <a:lnTo>
                  <a:pt x="0" y="0"/>
                </a:lnTo>
                <a:close/>
              </a:path>
            </a:pathLst>
          </a:custGeom>
          <a:blipFill>
            <a:blip r:embed="rId2">
              <a:alphaModFix amt="69000"/>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1028700" y="2439133"/>
            <a:ext cx="10386593" cy="1006507"/>
          </a:xfrm>
          <a:prstGeom prst="rect">
            <a:avLst/>
          </a:prstGeom>
        </p:spPr>
        <p:txBody>
          <a:bodyPr anchor="t" rtlCol="false" tIns="0" lIns="0" bIns="0" rIns="0">
            <a:spAutoFit/>
          </a:bodyPr>
          <a:lstStyle/>
          <a:p>
            <a:pPr algn="l">
              <a:lnSpc>
                <a:spcPts val="8196"/>
              </a:lnSpc>
            </a:pPr>
            <a:r>
              <a:rPr lang="en-US" sz="7383">
                <a:solidFill>
                  <a:srgbClr val="333333"/>
                </a:solidFill>
                <a:latin typeface="Glass Antiqua"/>
                <a:ea typeface="Glass Antiqua"/>
                <a:cs typeface="Glass Antiqua"/>
                <a:sym typeface="Glass Antiqua"/>
              </a:rPr>
              <a:t>Kreativitas</a:t>
            </a:r>
          </a:p>
        </p:txBody>
      </p:sp>
      <p:sp>
        <p:nvSpPr>
          <p:cNvPr name="TextBox 6" id="6"/>
          <p:cNvSpPr txBox="true"/>
          <p:nvPr/>
        </p:nvSpPr>
        <p:spPr>
          <a:xfrm rot="0">
            <a:off x="1858280" y="4115848"/>
            <a:ext cx="7776420" cy="888997"/>
          </a:xfrm>
          <a:prstGeom prst="rect">
            <a:avLst/>
          </a:prstGeom>
        </p:spPr>
        <p:txBody>
          <a:bodyPr anchor="t" rtlCol="false" tIns="0" lIns="0" bIns="0" rIns="0">
            <a:spAutoFit/>
          </a:bodyPr>
          <a:lstStyle/>
          <a:p>
            <a:pPr algn="l">
              <a:lnSpc>
                <a:spcPts val="3498"/>
              </a:lnSpc>
            </a:pPr>
            <a:r>
              <a:rPr lang="en-US" sz="2499">
                <a:solidFill>
                  <a:srgbClr val="333333"/>
                </a:solidFill>
                <a:latin typeface="Mali"/>
                <a:ea typeface="Mali"/>
                <a:cs typeface="Mali"/>
                <a:sym typeface="Mali"/>
              </a:rPr>
              <a:t>Kemampuan menghasilkan dan mengembangkan ide baru.</a:t>
            </a:r>
          </a:p>
        </p:txBody>
      </p:sp>
      <p:sp>
        <p:nvSpPr>
          <p:cNvPr name="TextBox 7" id="7"/>
          <p:cNvSpPr txBox="true"/>
          <p:nvPr/>
        </p:nvSpPr>
        <p:spPr>
          <a:xfrm rot="0">
            <a:off x="1858280" y="5345430"/>
            <a:ext cx="7776420" cy="1290952"/>
          </a:xfrm>
          <a:prstGeom prst="rect">
            <a:avLst/>
          </a:prstGeom>
        </p:spPr>
        <p:txBody>
          <a:bodyPr anchor="t" rtlCol="false" tIns="0" lIns="0" bIns="0" rIns="0">
            <a:spAutoFit/>
          </a:bodyPr>
          <a:lstStyle/>
          <a:p>
            <a:pPr algn="l">
              <a:lnSpc>
                <a:spcPts val="3290"/>
              </a:lnSpc>
            </a:pPr>
          </a:p>
          <a:p>
            <a:pPr algn="l">
              <a:lnSpc>
                <a:spcPts val="3498"/>
              </a:lnSpc>
            </a:pPr>
            <a:r>
              <a:rPr lang="en-US" sz="2499">
                <a:solidFill>
                  <a:srgbClr val="333333"/>
                </a:solidFill>
                <a:latin typeface="Mali"/>
                <a:ea typeface="Mali"/>
                <a:cs typeface="Mali"/>
                <a:sym typeface="Mali"/>
              </a:rPr>
              <a:t>Meliputi kelancaran, keluwesan, dan orisinalitas berpikir.</a:t>
            </a:r>
          </a:p>
        </p:txBody>
      </p:sp>
      <p:sp>
        <p:nvSpPr>
          <p:cNvPr name="TextBox 8" id="8"/>
          <p:cNvSpPr txBox="true"/>
          <p:nvPr/>
        </p:nvSpPr>
        <p:spPr>
          <a:xfrm rot="0">
            <a:off x="1858280" y="7390009"/>
            <a:ext cx="7776420" cy="450847"/>
          </a:xfrm>
          <a:prstGeom prst="rect">
            <a:avLst/>
          </a:prstGeom>
        </p:spPr>
        <p:txBody>
          <a:bodyPr anchor="t" rtlCol="false" tIns="0" lIns="0" bIns="0" rIns="0">
            <a:spAutoFit/>
          </a:bodyPr>
          <a:lstStyle/>
          <a:p>
            <a:pPr algn="l">
              <a:lnSpc>
                <a:spcPts val="3498"/>
              </a:lnSpc>
            </a:pPr>
            <a:r>
              <a:rPr lang="en-US" sz="2499">
                <a:solidFill>
                  <a:srgbClr val="333333"/>
                </a:solidFill>
                <a:latin typeface="Mali"/>
                <a:ea typeface="Mali"/>
                <a:cs typeface="Mali"/>
                <a:sym typeface="Mali"/>
              </a:rPr>
              <a:t>Membantu menemukan solusi terhadap masalah.</a:t>
            </a:r>
          </a:p>
        </p:txBody>
      </p:sp>
      <p:grpSp>
        <p:nvGrpSpPr>
          <p:cNvPr name="Group 9" id="9"/>
          <p:cNvGrpSpPr/>
          <p:nvPr/>
        </p:nvGrpSpPr>
        <p:grpSpPr>
          <a:xfrm rot="0">
            <a:off x="10473900" y="844667"/>
            <a:ext cx="6785400" cy="8198939"/>
            <a:chOff x="0" y="0"/>
            <a:chExt cx="9047201" cy="10931919"/>
          </a:xfrm>
        </p:grpSpPr>
        <p:sp>
          <p:nvSpPr>
            <p:cNvPr name="Freeform 10" id="10"/>
            <p:cNvSpPr/>
            <p:nvPr/>
          </p:nvSpPr>
          <p:spPr>
            <a:xfrm flipH="false" flipV="false" rot="0">
              <a:off x="0" y="0"/>
              <a:ext cx="9047226" cy="10931906"/>
            </a:xfrm>
            <a:custGeom>
              <a:avLst/>
              <a:gdLst/>
              <a:ahLst/>
              <a:cxnLst/>
              <a:rect r="r" b="b" t="t" l="l"/>
              <a:pathLst>
                <a:path h="10931906" w="9047226">
                  <a:moveTo>
                    <a:pt x="0" y="0"/>
                  </a:moveTo>
                  <a:lnTo>
                    <a:pt x="9047226" y="0"/>
                  </a:lnTo>
                  <a:lnTo>
                    <a:pt x="9047226" y="10931906"/>
                  </a:lnTo>
                  <a:lnTo>
                    <a:pt x="0" y="10931906"/>
                  </a:lnTo>
                  <a:lnTo>
                    <a:pt x="0" y="0"/>
                  </a:lnTo>
                  <a:close/>
                </a:path>
              </a:pathLst>
            </a:custGeom>
            <a:blipFill>
              <a:blip r:embed="rId4"/>
              <a:stretch>
                <a:fillRect l="0" t="-12019" r="0" b="-12019"/>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737297" y="-862965"/>
            <a:ext cx="8430911" cy="12012930"/>
          </a:xfrm>
          <a:custGeom>
            <a:avLst/>
            <a:gdLst/>
            <a:ahLst/>
            <a:cxnLst/>
            <a:rect r="r" b="b" t="t" l="l"/>
            <a:pathLst>
              <a:path h="12012930" w="8430911">
                <a:moveTo>
                  <a:pt x="0" y="0"/>
                </a:moveTo>
                <a:lnTo>
                  <a:pt x="8430911" y="0"/>
                </a:lnTo>
                <a:lnTo>
                  <a:pt x="8430911" y="12012930"/>
                </a:lnTo>
                <a:lnTo>
                  <a:pt x="0" y="12012930"/>
                </a:lnTo>
                <a:lnTo>
                  <a:pt x="0" y="0"/>
                </a:lnTo>
                <a:close/>
              </a:path>
            </a:pathLst>
          </a:custGeom>
          <a:blipFill>
            <a:blip r:embed="rId2">
              <a:extLst>
                <a:ext uri="{96DAC541-7B7A-43D3-8B79-37D633B846F1}">
                  <asvg:svgBlip xmlns:asvg="http://schemas.microsoft.com/office/drawing/2016/SVG/main" r:embed="rId3"/>
                </a:ext>
              </a:extLst>
            </a:blip>
            <a:stretch>
              <a:fillRect l="-17" t="0" r="-17" b="0"/>
            </a:stretch>
          </a:blipFill>
        </p:spPr>
      </p:sp>
      <p:sp>
        <p:nvSpPr>
          <p:cNvPr name="TextBox 3" id="3"/>
          <p:cNvSpPr txBox="true"/>
          <p:nvPr/>
        </p:nvSpPr>
        <p:spPr>
          <a:xfrm rot="0">
            <a:off x="4225280" y="3571008"/>
            <a:ext cx="9454963" cy="3618119"/>
          </a:xfrm>
          <a:prstGeom prst="rect">
            <a:avLst/>
          </a:prstGeom>
        </p:spPr>
        <p:txBody>
          <a:bodyPr anchor="t" rtlCol="false" tIns="0" lIns="0" bIns="0" rIns="0">
            <a:spAutoFit/>
          </a:bodyPr>
          <a:lstStyle/>
          <a:p>
            <a:pPr algn="ctr">
              <a:lnSpc>
                <a:spcPts val="3790"/>
              </a:lnSpc>
            </a:pPr>
          </a:p>
          <a:p>
            <a:pPr algn="ctr">
              <a:lnSpc>
                <a:spcPts val="4194"/>
              </a:lnSpc>
            </a:pPr>
            <a:r>
              <a:rPr lang="en-US" sz="2996">
                <a:solidFill>
                  <a:srgbClr val="333333"/>
                </a:solidFill>
                <a:latin typeface="Mali"/>
                <a:ea typeface="Mali"/>
                <a:cs typeface="Mali"/>
                <a:sym typeface="Mali"/>
              </a:rPr>
              <a:t>• Kemampuan yang menonjol dalam bidang tertentu</a:t>
            </a:r>
          </a:p>
          <a:p>
            <a:pPr algn="ctr">
              <a:lnSpc>
                <a:spcPts val="4194"/>
              </a:lnSpc>
            </a:pPr>
            <a:r>
              <a:rPr lang="en-US" sz="2996">
                <a:solidFill>
                  <a:srgbClr val="333333"/>
                </a:solidFill>
                <a:latin typeface="Mali"/>
                <a:ea typeface="Mali"/>
                <a:cs typeface="Mali"/>
                <a:sym typeface="Mali"/>
              </a:rPr>
              <a:t>• Contoh: musik, seni, menulis, matematika, dan teknik.</a:t>
            </a:r>
          </a:p>
          <a:p>
            <a:pPr algn="ctr">
              <a:lnSpc>
                <a:spcPts val="4194"/>
              </a:lnSpc>
            </a:pPr>
            <a:r>
              <a:rPr lang="en-US" sz="2996">
                <a:solidFill>
                  <a:srgbClr val="333333"/>
                </a:solidFill>
                <a:latin typeface="Mali"/>
                <a:ea typeface="Mali"/>
                <a:cs typeface="Mali"/>
                <a:sym typeface="Mali"/>
              </a:rPr>
              <a:t>• Dapat berkembang melalui latihan, pengalaman, dan dukungan lingkungan.</a:t>
            </a:r>
          </a:p>
        </p:txBody>
      </p:sp>
      <p:sp>
        <p:nvSpPr>
          <p:cNvPr name="TextBox 4" id="4"/>
          <p:cNvSpPr txBox="true"/>
          <p:nvPr/>
        </p:nvSpPr>
        <p:spPr>
          <a:xfrm rot="0">
            <a:off x="4467568" y="2162756"/>
            <a:ext cx="8970378" cy="1825628"/>
          </a:xfrm>
          <a:prstGeom prst="rect">
            <a:avLst/>
          </a:prstGeom>
        </p:spPr>
        <p:txBody>
          <a:bodyPr anchor="t" rtlCol="false" tIns="0" lIns="0" bIns="0" rIns="0">
            <a:spAutoFit/>
          </a:bodyPr>
          <a:lstStyle/>
          <a:p>
            <a:pPr algn="ctr">
              <a:lnSpc>
                <a:spcPts val="13300"/>
              </a:lnSpc>
            </a:pPr>
            <a:r>
              <a:rPr lang="en-US" sz="9500">
                <a:solidFill>
                  <a:srgbClr val="333333"/>
                </a:solidFill>
                <a:latin typeface="Glass Antiqua"/>
                <a:ea typeface="Glass Antiqua"/>
                <a:cs typeface="Glass Antiqua"/>
                <a:sym typeface="Glass Antiqua"/>
              </a:rPr>
              <a:t>Bakat</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grpSp>
        <p:nvGrpSpPr>
          <p:cNvPr name="Group 2" id="2"/>
          <p:cNvGrpSpPr/>
          <p:nvPr/>
        </p:nvGrpSpPr>
        <p:grpSpPr>
          <a:xfrm rot="0">
            <a:off x="10115026" y="-121672"/>
            <a:ext cx="8394640" cy="8394640"/>
            <a:chOff x="0" y="0"/>
            <a:chExt cx="11192853" cy="11192853"/>
          </a:xfrm>
        </p:grpSpPr>
        <p:sp>
          <p:nvSpPr>
            <p:cNvPr name="Freeform 3" id="3"/>
            <p:cNvSpPr/>
            <p:nvPr/>
          </p:nvSpPr>
          <p:spPr>
            <a:xfrm flipH="false" flipV="false" rot="0">
              <a:off x="0" y="0"/>
              <a:ext cx="11192891" cy="11192891"/>
            </a:xfrm>
            <a:custGeom>
              <a:avLst/>
              <a:gdLst/>
              <a:ahLst/>
              <a:cxnLst/>
              <a:rect r="r" b="b" t="t" l="l"/>
              <a:pathLst>
                <a:path h="11192891" w="11192891">
                  <a:moveTo>
                    <a:pt x="0" y="0"/>
                  </a:moveTo>
                  <a:cubicBezTo>
                    <a:pt x="0" y="6180709"/>
                    <a:pt x="5012182" y="11192891"/>
                    <a:pt x="11192891" y="11192891"/>
                  </a:cubicBezTo>
                  <a:lnTo>
                    <a:pt x="11192891" y="0"/>
                  </a:lnTo>
                  <a:lnTo>
                    <a:pt x="0" y="0"/>
                  </a:lnTo>
                  <a:close/>
                </a:path>
              </a:pathLst>
            </a:custGeom>
            <a:blipFill>
              <a:blip r:embed="rId2"/>
              <a:stretch>
                <a:fillRect l="-24999" t="0" r="-24999" b="0"/>
              </a:stretch>
            </a:blipFill>
            <a:ln w="28575" cap="sq">
              <a:solidFill>
                <a:srgbClr val="303030"/>
              </a:solidFill>
              <a:prstDash val="solid"/>
              <a:miter/>
            </a:ln>
          </p:spPr>
        </p:sp>
      </p:grpSp>
      <p:sp>
        <p:nvSpPr>
          <p:cNvPr name="TextBox 4" id="4"/>
          <p:cNvSpPr txBox="true"/>
          <p:nvPr/>
        </p:nvSpPr>
        <p:spPr>
          <a:xfrm rot="0">
            <a:off x="634270" y="5718772"/>
            <a:ext cx="12087320" cy="2769232"/>
          </a:xfrm>
          <a:prstGeom prst="rect">
            <a:avLst/>
          </a:prstGeom>
        </p:spPr>
        <p:txBody>
          <a:bodyPr anchor="t" rtlCol="false" tIns="0" lIns="0" bIns="0" rIns="0">
            <a:spAutoFit/>
          </a:bodyPr>
          <a:lstStyle/>
          <a:p>
            <a:pPr algn="l">
              <a:lnSpc>
                <a:spcPts val="4339"/>
              </a:lnSpc>
            </a:pPr>
            <a:r>
              <a:rPr lang="en-US" sz="3099">
                <a:solidFill>
                  <a:srgbClr val="333333"/>
                </a:solidFill>
                <a:latin typeface="Mali"/>
                <a:ea typeface="Mali"/>
                <a:cs typeface="Mali"/>
                <a:sym typeface="Mali"/>
              </a:rPr>
              <a:t>kemampuan yang dimiliki peserta didik yang masih memiliki peluang untuk dikembangkan menjadi kemampuan nyata. Setiap peserta didik memiliki potensi yang berbeda-beda, yang dapat berkembang melalui pendidikan, pengalaman, kesempatan, dukungan, dan lingkungan yang sesuai.</a:t>
            </a:r>
          </a:p>
        </p:txBody>
      </p:sp>
      <p:sp>
        <p:nvSpPr>
          <p:cNvPr name="TextBox 5" id="5"/>
          <p:cNvSpPr txBox="true"/>
          <p:nvPr/>
        </p:nvSpPr>
        <p:spPr>
          <a:xfrm rot="0">
            <a:off x="634270" y="4282478"/>
            <a:ext cx="8999658" cy="1436284"/>
          </a:xfrm>
          <a:prstGeom prst="rect">
            <a:avLst/>
          </a:prstGeom>
        </p:spPr>
        <p:txBody>
          <a:bodyPr anchor="t" rtlCol="false" tIns="0" lIns="0" bIns="0" rIns="0">
            <a:spAutoFit/>
          </a:bodyPr>
          <a:lstStyle/>
          <a:p>
            <a:pPr algn="l">
              <a:lnSpc>
                <a:spcPts val="10587"/>
              </a:lnSpc>
            </a:pPr>
            <a:r>
              <a:rPr lang="en-US" sz="7563">
                <a:solidFill>
                  <a:srgbClr val="333333"/>
                </a:solidFill>
                <a:latin typeface="Glass Antiqua"/>
                <a:ea typeface="Glass Antiqua"/>
                <a:cs typeface="Glass Antiqua"/>
                <a:sym typeface="Glass Antiqua"/>
              </a:rPr>
              <a:t>Potensi</a:t>
            </a:r>
          </a:p>
        </p:txBody>
      </p:sp>
      <p:grpSp>
        <p:nvGrpSpPr>
          <p:cNvPr name="Group 6" id="6"/>
          <p:cNvGrpSpPr/>
          <p:nvPr/>
        </p:nvGrpSpPr>
        <p:grpSpPr>
          <a:xfrm rot="0">
            <a:off x="1028700" y="1840040"/>
            <a:ext cx="2331606" cy="2594848"/>
            <a:chOff x="0" y="0"/>
            <a:chExt cx="3108808" cy="3459798"/>
          </a:xfrm>
        </p:grpSpPr>
        <p:sp>
          <p:nvSpPr>
            <p:cNvPr name="Freeform 7" id="7"/>
            <p:cNvSpPr/>
            <p:nvPr/>
          </p:nvSpPr>
          <p:spPr>
            <a:xfrm flipH="false" flipV="false" rot="0">
              <a:off x="0" y="0"/>
              <a:ext cx="3108833" cy="3459734"/>
            </a:xfrm>
            <a:custGeom>
              <a:avLst/>
              <a:gdLst/>
              <a:ahLst/>
              <a:cxnLst/>
              <a:rect r="r" b="b" t="t" l="l"/>
              <a:pathLst>
                <a:path h="3459734" w="3108833">
                  <a:moveTo>
                    <a:pt x="0" y="0"/>
                  </a:moveTo>
                  <a:lnTo>
                    <a:pt x="3108833" y="0"/>
                  </a:lnTo>
                  <a:lnTo>
                    <a:pt x="3108833" y="3459734"/>
                  </a:lnTo>
                  <a:lnTo>
                    <a:pt x="0" y="3459734"/>
                  </a:lnTo>
                  <a:lnTo>
                    <a:pt x="0" y="0"/>
                  </a:lnTo>
                  <a:close/>
                </a:path>
              </a:pathLst>
            </a:custGeom>
            <a:blipFill>
              <a:blip r:embed="rId3"/>
              <a:stretch>
                <a:fillRect l="0" t="-17391" r="0" b="-17393"/>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grpSp>
        <p:nvGrpSpPr>
          <p:cNvPr name="Group 2" id="2"/>
          <p:cNvGrpSpPr/>
          <p:nvPr/>
        </p:nvGrpSpPr>
        <p:grpSpPr>
          <a:xfrm rot="0">
            <a:off x="870328" y="739226"/>
            <a:ext cx="11811429" cy="3614499"/>
            <a:chOff x="0" y="0"/>
            <a:chExt cx="15748572" cy="4819332"/>
          </a:xfrm>
        </p:grpSpPr>
        <p:sp>
          <p:nvSpPr>
            <p:cNvPr name="Freeform 3" id="3"/>
            <p:cNvSpPr/>
            <p:nvPr/>
          </p:nvSpPr>
          <p:spPr>
            <a:xfrm flipH="false" flipV="false" rot="0">
              <a:off x="0" y="0"/>
              <a:ext cx="15748636" cy="4819269"/>
            </a:xfrm>
            <a:custGeom>
              <a:avLst/>
              <a:gdLst/>
              <a:ahLst/>
              <a:cxnLst/>
              <a:rect r="r" b="b" t="t" l="l"/>
              <a:pathLst>
                <a:path h="4819269" w="15748636">
                  <a:moveTo>
                    <a:pt x="117729" y="0"/>
                  </a:moveTo>
                  <a:lnTo>
                    <a:pt x="15630779" y="0"/>
                  </a:lnTo>
                  <a:cubicBezTo>
                    <a:pt x="15662021" y="0"/>
                    <a:pt x="15691993" y="12827"/>
                    <a:pt x="15714090" y="35560"/>
                  </a:cubicBezTo>
                  <a:cubicBezTo>
                    <a:pt x="15736190" y="58293"/>
                    <a:pt x="15748636" y="89281"/>
                    <a:pt x="15748636" y="121539"/>
                  </a:cubicBezTo>
                  <a:lnTo>
                    <a:pt x="15748636" y="4697730"/>
                  </a:lnTo>
                  <a:cubicBezTo>
                    <a:pt x="15748636" y="4729988"/>
                    <a:pt x="15736190" y="4760976"/>
                    <a:pt x="15714090" y="4783709"/>
                  </a:cubicBezTo>
                  <a:cubicBezTo>
                    <a:pt x="15691993" y="4806442"/>
                    <a:pt x="15662021" y="4819269"/>
                    <a:pt x="15630779" y="4819269"/>
                  </a:cubicBezTo>
                  <a:lnTo>
                    <a:pt x="117729" y="4819269"/>
                  </a:lnTo>
                  <a:cubicBezTo>
                    <a:pt x="86487" y="4819269"/>
                    <a:pt x="56515" y="4806442"/>
                    <a:pt x="34417" y="4783709"/>
                  </a:cubicBezTo>
                  <a:cubicBezTo>
                    <a:pt x="12319" y="4760976"/>
                    <a:pt x="0" y="4729988"/>
                    <a:pt x="0" y="4697730"/>
                  </a:cubicBezTo>
                  <a:lnTo>
                    <a:pt x="0" y="121666"/>
                  </a:lnTo>
                  <a:cubicBezTo>
                    <a:pt x="0" y="89408"/>
                    <a:pt x="12446" y="58420"/>
                    <a:pt x="34544" y="35560"/>
                  </a:cubicBezTo>
                  <a:cubicBezTo>
                    <a:pt x="56642" y="12700"/>
                    <a:pt x="86487" y="0"/>
                    <a:pt x="117729" y="0"/>
                  </a:cubicBezTo>
                  <a:close/>
                </a:path>
              </a:pathLst>
            </a:custGeom>
            <a:blipFill>
              <a:blip r:embed="rId2"/>
              <a:stretch>
                <a:fillRect l="0" t="-58927" r="0" b="-58928"/>
              </a:stretch>
            </a:blipFill>
            <a:ln w="28575" cap="sq">
              <a:solidFill>
                <a:srgbClr val="000000"/>
              </a:solidFill>
              <a:prstDash val="solid"/>
              <a:miter/>
            </a:ln>
          </p:spPr>
        </p:sp>
      </p:grpSp>
      <p:sp>
        <p:nvSpPr>
          <p:cNvPr name="TextBox 4" id="4"/>
          <p:cNvSpPr txBox="true"/>
          <p:nvPr/>
        </p:nvSpPr>
        <p:spPr>
          <a:xfrm rot="0">
            <a:off x="1462021" y="4686433"/>
            <a:ext cx="10249957" cy="915000"/>
          </a:xfrm>
          <a:prstGeom prst="rect">
            <a:avLst/>
          </a:prstGeom>
        </p:spPr>
        <p:txBody>
          <a:bodyPr anchor="t" rtlCol="false" tIns="0" lIns="0" bIns="0" rIns="0">
            <a:spAutoFit/>
          </a:bodyPr>
          <a:lstStyle/>
          <a:p>
            <a:pPr algn="l">
              <a:lnSpc>
                <a:spcPts val="7388"/>
              </a:lnSpc>
            </a:pPr>
            <a:r>
              <a:rPr lang="en-US" sz="6656">
                <a:solidFill>
                  <a:srgbClr val="333333"/>
                </a:solidFill>
                <a:latin typeface="Glass Antiqua"/>
                <a:ea typeface="Glass Antiqua"/>
                <a:cs typeface="Glass Antiqua"/>
                <a:sym typeface="Glass Antiqua"/>
              </a:rPr>
              <a:t>Potensi dalam Perspektif Islam</a:t>
            </a:r>
          </a:p>
        </p:txBody>
      </p:sp>
      <p:sp>
        <p:nvSpPr>
          <p:cNvPr name="TextBox 5" id="5"/>
          <p:cNvSpPr txBox="true"/>
          <p:nvPr/>
        </p:nvSpPr>
        <p:spPr>
          <a:xfrm rot="0">
            <a:off x="1028700" y="6485020"/>
            <a:ext cx="10209867" cy="2773280"/>
          </a:xfrm>
          <a:prstGeom prst="rect">
            <a:avLst/>
          </a:prstGeom>
        </p:spPr>
        <p:txBody>
          <a:bodyPr anchor="t" rtlCol="false" tIns="0" lIns="0" bIns="0" rIns="0">
            <a:spAutoFit/>
          </a:bodyPr>
          <a:lstStyle/>
          <a:p>
            <a:pPr algn="l">
              <a:lnSpc>
                <a:spcPts val="4255"/>
              </a:lnSpc>
            </a:pPr>
            <a:r>
              <a:rPr lang="en-US" sz="2417">
                <a:solidFill>
                  <a:srgbClr val="333333"/>
                </a:solidFill>
                <a:latin typeface="Mali"/>
                <a:ea typeface="Mali"/>
                <a:cs typeface="Mali"/>
                <a:sym typeface="Mali"/>
              </a:rPr>
              <a:t>☆ Manusia diciptakan dalam sebaik-baik bentuk dan memiliki potensi/fitrah.</a:t>
            </a:r>
          </a:p>
          <a:p>
            <a:pPr algn="l">
              <a:lnSpc>
                <a:spcPts val="4255"/>
              </a:lnSpc>
            </a:pPr>
            <a:r>
              <a:rPr lang="en-US" sz="2417">
                <a:solidFill>
                  <a:srgbClr val="333333"/>
                </a:solidFill>
                <a:latin typeface="Mali"/>
                <a:ea typeface="Mali"/>
                <a:cs typeface="Mali"/>
                <a:sym typeface="Mali"/>
              </a:rPr>
              <a:t>☆ Potensi meliputi akal, kehendak, perasaan, dan kemampuan belajar.</a:t>
            </a:r>
          </a:p>
          <a:p>
            <a:pPr algn="l">
              <a:lnSpc>
                <a:spcPts val="4255"/>
              </a:lnSpc>
            </a:pPr>
            <a:r>
              <a:rPr lang="en-US" sz="2417">
                <a:solidFill>
                  <a:srgbClr val="333333"/>
                </a:solidFill>
                <a:latin typeface="Mali"/>
                <a:ea typeface="Mali"/>
                <a:cs typeface="Mali"/>
                <a:sym typeface="Mali"/>
              </a:rPr>
              <a:t>☆ Pendidikan menjadi sarana untuk mengembangkan potensi.</a:t>
            </a:r>
          </a:p>
        </p:txBody>
      </p:sp>
      <p:grpSp>
        <p:nvGrpSpPr>
          <p:cNvPr name="Group 6" id="6"/>
          <p:cNvGrpSpPr/>
          <p:nvPr/>
        </p:nvGrpSpPr>
        <p:grpSpPr>
          <a:xfrm rot="0">
            <a:off x="11711969" y="1984258"/>
            <a:ext cx="5675386" cy="8229590"/>
            <a:chOff x="0" y="0"/>
            <a:chExt cx="7567181" cy="10972787"/>
          </a:xfrm>
        </p:grpSpPr>
        <p:sp>
          <p:nvSpPr>
            <p:cNvPr name="Freeform 7" id="7"/>
            <p:cNvSpPr/>
            <p:nvPr/>
          </p:nvSpPr>
          <p:spPr>
            <a:xfrm flipH="false" flipV="false" rot="0">
              <a:off x="0" y="0"/>
              <a:ext cx="7567168" cy="10972800"/>
            </a:xfrm>
            <a:custGeom>
              <a:avLst/>
              <a:gdLst/>
              <a:ahLst/>
              <a:cxnLst/>
              <a:rect r="r" b="b" t="t" l="l"/>
              <a:pathLst>
                <a:path h="10972800" w="7567168">
                  <a:moveTo>
                    <a:pt x="0" y="0"/>
                  </a:moveTo>
                  <a:lnTo>
                    <a:pt x="7567168" y="0"/>
                  </a:lnTo>
                  <a:lnTo>
                    <a:pt x="7567168" y="10972800"/>
                  </a:lnTo>
                  <a:lnTo>
                    <a:pt x="0" y="10972800"/>
                  </a:lnTo>
                  <a:lnTo>
                    <a:pt x="0" y="0"/>
                  </a:lnTo>
                  <a:close/>
                </a:path>
              </a:pathLst>
            </a:custGeom>
            <a:blipFill>
              <a:blip r:embed="rId3"/>
              <a:stretch>
                <a:fillRect l="0" t="-1746" r="0" b="-174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8F7F2"/>
        </a:solidFill>
      </p:bgPr>
    </p:bg>
    <p:spTree>
      <p:nvGrpSpPr>
        <p:cNvPr id="1" name=""/>
        <p:cNvGrpSpPr/>
        <p:nvPr/>
      </p:nvGrpSpPr>
      <p:grpSpPr>
        <a:xfrm>
          <a:off x="0" y="0"/>
          <a:ext cx="0" cy="0"/>
          <a:chOff x="0" y="0"/>
          <a:chExt cx="0" cy="0"/>
        </a:xfrm>
      </p:grpSpPr>
      <p:sp>
        <p:nvSpPr>
          <p:cNvPr name="TextBox 2" id="2"/>
          <p:cNvSpPr txBox="true"/>
          <p:nvPr/>
        </p:nvSpPr>
        <p:spPr>
          <a:xfrm rot="0">
            <a:off x="5317084" y="5259572"/>
            <a:ext cx="7630963" cy="3360420"/>
          </a:xfrm>
          <a:prstGeom prst="rect">
            <a:avLst/>
          </a:prstGeom>
        </p:spPr>
        <p:txBody>
          <a:bodyPr anchor="t" rtlCol="false" tIns="0" lIns="0" bIns="0" rIns="0">
            <a:spAutoFit/>
          </a:bodyPr>
          <a:lstStyle/>
          <a:p>
            <a:pPr algn="ctr">
              <a:lnSpc>
                <a:spcPts val="3779"/>
              </a:lnSpc>
            </a:pPr>
            <a:r>
              <a:rPr lang="en-US" sz="2700">
                <a:solidFill>
                  <a:srgbClr val="333333"/>
                </a:solidFill>
                <a:latin typeface="Mali"/>
                <a:ea typeface="Mali"/>
                <a:cs typeface="Mali"/>
                <a:sym typeface="Mali"/>
              </a:rPr>
              <a:t> Sarana untuk mengembangkan potensi peserta didik dengan mengintegrasikan ilmu pengetahuan dan ajaran agama. Proses pendidikan tidak hanya berfokus pada pengetahuan duniawi, tetapi juga membentuk kemampuan intelektual, spiritual, moral, dan akhlak sesuai nilai-nilai Islam.</a:t>
            </a:r>
          </a:p>
        </p:txBody>
      </p:sp>
      <p:sp>
        <p:nvSpPr>
          <p:cNvPr name="Freeform 3" id="3"/>
          <p:cNvSpPr/>
          <p:nvPr/>
        </p:nvSpPr>
        <p:spPr>
          <a:xfrm flipH="false" flipV="false" rot="0">
            <a:off x="5328514" y="4447784"/>
            <a:ext cx="7619524" cy="595713"/>
          </a:xfrm>
          <a:custGeom>
            <a:avLst/>
            <a:gdLst/>
            <a:ahLst/>
            <a:cxnLst/>
            <a:rect r="r" b="b" t="t" l="l"/>
            <a:pathLst>
              <a:path h="595713" w="7619524">
                <a:moveTo>
                  <a:pt x="0" y="0"/>
                </a:moveTo>
                <a:lnTo>
                  <a:pt x="7619523" y="0"/>
                </a:lnTo>
                <a:lnTo>
                  <a:pt x="7619523" y="595713"/>
                </a:lnTo>
                <a:lnTo>
                  <a:pt x="0" y="595713"/>
                </a:lnTo>
                <a:lnTo>
                  <a:pt x="0" y="0"/>
                </a:lnTo>
                <a:close/>
              </a:path>
            </a:pathLst>
          </a:custGeom>
          <a:blipFill>
            <a:blip r:embed="rId2">
              <a:extLst>
                <a:ext uri="{96DAC541-7B7A-43D3-8B79-37D633B846F1}">
                  <asvg:svgBlip xmlns:asvg="http://schemas.microsoft.com/office/drawing/2016/SVG/main" r:embed="rId3"/>
                </a:ext>
              </a:extLst>
            </a:blip>
            <a:stretch>
              <a:fillRect l="0" t="-1961" r="0" b="-1961"/>
            </a:stretch>
          </a:blipFill>
        </p:spPr>
      </p:sp>
      <p:sp>
        <p:nvSpPr>
          <p:cNvPr name="TextBox 4" id="4"/>
          <p:cNvSpPr txBox="true"/>
          <p:nvPr/>
        </p:nvSpPr>
        <p:spPr>
          <a:xfrm rot="0">
            <a:off x="5930589" y="4306214"/>
            <a:ext cx="5833386" cy="696592"/>
          </a:xfrm>
          <a:prstGeom prst="rect">
            <a:avLst/>
          </a:prstGeom>
        </p:spPr>
        <p:txBody>
          <a:bodyPr anchor="t" rtlCol="false" tIns="0" lIns="0" bIns="0" rIns="0">
            <a:spAutoFit/>
          </a:bodyPr>
          <a:lstStyle/>
          <a:p>
            <a:pPr algn="ctr">
              <a:lnSpc>
                <a:spcPts val="5179"/>
              </a:lnSpc>
            </a:pPr>
            <a:r>
              <a:rPr lang="en-US" sz="3699">
                <a:solidFill>
                  <a:srgbClr val="333333"/>
                </a:solidFill>
                <a:latin typeface="Mali"/>
                <a:ea typeface="Mali"/>
                <a:cs typeface="Mali"/>
                <a:sym typeface="Mali"/>
              </a:rPr>
              <a:t>Pendidikan Islam</a:t>
            </a:r>
          </a:p>
        </p:txBody>
      </p:sp>
      <p:grpSp>
        <p:nvGrpSpPr>
          <p:cNvPr name="Group 5" id="5"/>
          <p:cNvGrpSpPr/>
          <p:nvPr/>
        </p:nvGrpSpPr>
        <p:grpSpPr>
          <a:xfrm rot="0">
            <a:off x="7568089" y="634651"/>
            <a:ext cx="3151822" cy="3337579"/>
            <a:chOff x="0" y="0"/>
            <a:chExt cx="4202430" cy="4450105"/>
          </a:xfrm>
        </p:grpSpPr>
        <p:sp>
          <p:nvSpPr>
            <p:cNvPr name="Freeform 6" id="6"/>
            <p:cNvSpPr/>
            <p:nvPr/>
          </p:nvSpPr>
          <p:spPr>
            <a:xfrm flipH="false" flipV="false" rot="0">
              <a:off x="0" y="0"/>
              <a:ext cx="4202430" cy="4450080"/>
            </a:xfrm>
            <a:custGeom>
              <a:avLst/>
              <a:gdLst/>
              <a:ahLst/>
              <a:cxnLst/>
              <a:rect r="r" b="b" t="t" l="l"/>
              <a:pathLst>
                <a:path h="4450080" w="4202430">
                  <a:moveTo>
                    <a:pt x="0" y="0"/>
                  </a:moveTo>
                  <a:lnTo>
                    <a:pt x="4202430" y="0"/>
                  </a:lnTo>
                  <a:lnTo>
                    <a:pt x="4202430" y="4450080"/>
                  </a:lnTo>
                  <a:lnTo>
                    <a:pt x="0" y="4450080"/>
                  </a:lnTo>
                  <a:lnTo>
                    <a:pt x="0" y="0"/>
                  </a:lnTo>
                  <a:close/>
                </a:path>
              </a:pathLst>
            </a:custGeom>
            <a:blipFill>
              <a:blip r:embed="rId4"/>
              <a:stretch>
                <a:fillRect l="0" t="-20825" r="0" b="-20826"/>
              </a:stretch>
            </a:blipFill>
          </p:spPr>
        </p:sp>
      </p:grpSp>
      <p:grpSp>
        <p:nvGrpSpPr>
          <p:cNvPr name="Group 7" id="7"/>
          <p:cNvGrpSpPr/>
          <p:nvPr/>
        </p:nvGrpSpPr>
        <p:grpSpPr>
          <a:xfrm rot="-5400000">
            <a:off x="12951790" y="6145501"/>
            <a:ext cx="7428128" cy="4948990"/>
            <a:chOff x="0" y="0"/>
            <a:chExt cx="9904171" cy="6598653"/>
          </a:xfrm>
        </p:grpSpPr>
        <p:sp>
          <p:nvSpPr>
            <p:cNvPr name="Freeform 8" id="8"/>
            <p:cNvSpPr/>
            <p:nvPr/>
          </p:nvSpPr>
          <p:spPr>
            <a:xfrm flipH="false" flipV="false" rot="0">
              <a:off x="0" y="0"/>
              <a:ext cx="9904222" cy="6598666"/>
            </a:xfrm>
            <a:custGeom>
              <a:avLst/>
              <a:gdLst/>
              <a:ahLst/>
              <a:cxnLst/>
              <a:rect r="r" b="b" t="t" l="l"/>
              <a:pathLst>
                <a:path h="6598666" w="9904222">
                  <a:moveTo>
                    <a:pt x="0" y="0"/>
                  </a:moveTo>
                  <a:lnTo>
                    <a:pt x="9904222" y="0"/>
                  </a:lnTo>
                  <a:lnTo>
                    <a:pt x="9904222" y="6598666"/>
                  </a:lnTo>
                  <a:lnTo>
                    <a:pt x="0" y="6598666"/>
                  </a:lnTo>
                  <a:lnTo>
                    <a:pt x="0" y="0"/>
                  </a:lnTo>
                  <a:close/>
                </a:path>
              </a:pathLst>
            </a:custGeom>
            <a:blipFill>
              <a:blip r:embed="rId5"/>
              <a:stretch>
                <a:fillRect l="0" t="-8" r="0" b="-7"/>
              </a:stretch>
            </a:blipFill>
          </p:spPr>
        </p:sp>
      </p:grpSp>
      <p:grpSp>
        <p:nvGrpSpPr>
          <p:cNvPr name="Group 9" id="9"/>
          <p:cNvGrpSpPr/>
          <p:nvPr/>
        </p:nvGrpSpPr>
        <p:grpSpPr>
          <a:xfrm rot="5400000">
            <a:off x="-2685364" y="-1149906"/>
            <a:ext cx="7428128" cy="4948990"/>
            <a:chOff x="0" y="0"/>
            <a:chExt cx="9904171" cy="6598653"/>
          </a:xfrm>
        </p:grpSpPr>
        <p:sp>
          <p:nvSpPr>
            <p:cNvPr name="Freeform 10" id="10"/>
            <p:cNvSpPr/>
            <p:nvPr/>
          </p:nvSpPr>
          <p:spPr>
            <a:xfrm flipH="false" flipV="false" rot="0">
              <a:off x="0" y="0"/>
              <a:ext cx="9904222" cy="6598666"/>
            </a:xfrm>
            <a:custGeom>
              <a:avLst/>
              <a:gdLst/>
              <a:ahLst/>
              <a:cxnLst/>
              <a:rect r="r" b="b" t="t" l="l"/>
              <a:pathLst>
                <a:path h="6598666" w="9904222">
                  <a:moveTo>
                    <a:pt x="0" y="0"/>
                  </a:moveTo>
                  <a:lnTo>
                    <a:pt x="9904222" y="0"/>
                  </a:lnTo>
                  <a:lnTo>
                    <a:pt x="9904222" y="6598666"/>
                  </a:lnTo>
                  <a:lnTo>
                    <a:pt x="0" y="6598666"/>
                  </a:lnTo>
                  <a:lnTo>
                    <a:pt x="0" y="0"/>
                  </a:lnTo>
                  <a:close/>
                </a:path>
              </a:pathLst>
            </a:custGeom>
            <a:blipFill>
              <a:blip r:embed="rId5"/>
              <a:stretch>
                <a:fillRect l="0" t="-8" r="0" b="-7"/>
              </a:stretch>
            </a:blipFill>
          </p:spPr>
        </p:sp>
      </p:grpSp>
      <p:grpSp>
        <p:nvGrpSpPr>
          <p:cNvPr name="Group 11" id="11"/>
          <p:cNvGrpSpPr/>
          <p:nvPr/>
        </p:nvGrpSpPr>
        <p:grpSpPr>
          <a:xfrm rot="-5400000">
            <a:off x="12951790" y="-1149906"/>
            <a:ext cx="7428128" cy="4948990"/>
            <a:chOff x="0" y="0"/>
            <a:chExt cx="9904171" cy="6598653"/>
          </a:xfrm>
        </p:grpSpPr>
        <p:sp>
          <p:nvSpPr>
            <p:cNvPr name="Freeform 12" id="12"/>
            <p:cNvSpPr/>
            <p:nvPr/>
          </p:nvSpPr>
          <p:spPr>
            <a:xfrm flipH="false" flipV="false" rot="0">
              <a:off x="0" y="0"/>
              <a:ext cx="9904222" cy="6598666"/>
            </a:xfrm>
            <a:custGeom>
              <a:avLst/>
              <a:gdLst/>
              <a:ahLst/>
              <a:cxnLst/>
              <a:rect r="r" b="b" t="t" l="l"/>
              <a:pathLst>
                <a:path h="6598666" w="9904222">
                  <a:moveTo>
                    <a:pt x="0" y="0"/>
                  </a:moveTo>
                  <a:lnTo>
                    <a:pt x="9904222" y="0"/>
                  </a:lnTo>
                  <a:lnTo>
                    <a:pt x="9904222" y="6598666"/>
                  </a:lnTo>
                  <a:lnTo>
                    <a:pt x="0" y="6598666"/>
                  </a:lnTo>
                  <a:lnTo>
                    <a:pt x="0" y="0"/>
                  </a:lnTo>
                  <a:close/>
                </a:path>
              </a:pathLst>
            </a:custGeom>
            <a:blipFill>
              <a:blip r:embed="rId5"/>
              <a:stretch>
                <a:fillRect l="0" t="-8" r="0" b="-7"/>
              </a:stretch>
            </a:blipFill>
          </p:spPr>
        </p:sp>
      </p:grpSp>
      <p:grpSp>
        <p:nvGrpSpPr>
          <p:cNvPr name="Group 13" id="13"/>
          <p:cNvGrpSpPr/>
          <p:nvPr/>
        </p:nvGrpSpPr>
        <p:grpSpPr>
          <a:xfrm rot="5400000">
            <a:off x="-2685364" y="6145501"/>
            <a:ext cx="7428128" cy="4948990"/>
            <a:chOff x="0" y="0"/>
            <a:chExt cx="9904171" cy="6598653"/>
          </a:xfrm>
        </p:grpSpPr>
        <p:sp>
          <p:nvSpPr>
            <p:cNvPr name="Freeform 14" id="14"/>
            <p:cNvSpPr/>
            <p:nvPr/>
          </p:nvSpPr>
          <p:spPr>
            <a:xfrm flipH="false" flipV="false" rot="0">
              <a:off x="0" y="0"/>
              <a:ext cx="9904222" cy="6598666"/>
            </a:xfrm>
            <a:custGeom>
              <a:avLst/>
              <a:gdLst/>
              <a:ahLst/>
              <a:cxnLst/>
              <a:rect r="r" b="b" t="t" l="l"/>
              <a:pathLst>
                <a:path h="6598666" w="9904222">
                  <a:moveTo>
                    <a:pt x="0" y="0"/>
                  </a:moveTo>
                  <a:lnTo>
                    <a:pt x="9904222" y="0"/>
                  </a:lnTo>
                  <a:lnTo>
                    <a:pt x="9904222" y="6598666"/>
                  </a:lnTo>
                  <a:lnTo>
                    <a:pt x="0" y="6598666"/>
                  </a:lnTo>
                  <a:lnTo>
                    <a:pt x="0" y="0"/>
                  </a:lnTo>
                  <a:close/>
                </a:path>
              </a:pathLst>
            </a:custGeom>
            <a:blipFill>
              <a:blip r:embed="rId5"/>
              <a:stretch>
                <a:fillRect l="0" t="-8" r="0" b="-7"/>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DAHTNHYWA_c</dc:identifier>
  <dcterms:modified xsi:type="dcterms:W3CDTF">2011-08-01T06:04:30Z</dcterms:modified>
  <cp:revision>1</cp:revision>
  <dc:title>Pink and Lilac Illustrated floral Psychology Project Presentation_20260824_115820_0000.pptx</dc:title>
</cp:coreProperties>
</file>