
<file path=[Content_Types].xml><?xml version="1.0" encoding="utf-8"?>
<Types xmlns="http://schemas.openxmlformats.org/package/2006/content-types">
  <Default ContentType="application/x-fontdata" Extension="fntdata"/>
  <Default ContentType="image/jpeg" Extension="jpe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Lst>
  <p:sldSz cx="18288000" cy="10287000"/>
  <p:notesSz cx="6858000" cy="9144000"/>
  <p:embeddedFontLst>
    <p:embeddedFont>
      <p:font typeface="Aptos Bold" charset="1" panose="020B0004020202020204"/>
      <p:regular r:id="rId15"/>
    </p:embeddedFont>
    <p:embeddedFont>
      <p:font typeface="Aptos" charset="1" panose="020B0004020202020204"/>
      <p:regular r:id="rId16"/>
    </p:embeddedFont>
    <p:embeddedFont>
      <p:font typeface="Calibri (MS)" charset="1" panose="020F0502020204030204"/>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p:cSld>
    <p:bg>
      <p:bgPr>
        <a:solidFill>
          <a:srgbClr val="F8FAF7"/>
        </a:solidFill>
      </p:bgPr>
    </p:bg>
    <p:spTree>
      <p:nvGrpSpPr>
        <p:cNvPr id="1" name=""/>
        <p:cNvGrpSpPr/>
        <p:nvPr/>
      </p:nvGrpSpPr>
      <p:grpSpPr>
        <a:xfrm>
          <a:off x="0" y="0"/>
          <a:ext cx="0" cy="0"/>
          <a:chOff x="0" y="0"/>
          <a:chExt cx="0" cy="0"/>
        </a:xfrm>
      </p:grpSpPr>
      <p:sp>
        <p:nvSpPr>
          <p:cNvPr name="TextBox 2" id="2"/>
          <p:cNvSpPr txBox="true"/>
          <p:nvPr/>
        </p:nvSpPr>
        <p:spPr>
          <a:xfrm rot="0">
            <a:off x="1052312" y="800691"/>
            <a:ext cx="16151924" cy="1555766"/>
          </a:xfrm>
          <a:prstGeom prst="rect">
            <a:avLst/>
          </a:prstGeom>
        </p:spPr>
        <p:txBody>
          <a:bodyPr anchor="t" rtlCol="false" tIns="0" lIns="0" bIns="0" rIns="0">
            <a:spAutoFit/>
          </a:bodyPr>
          <a:lstStyle/>
          <a:p>
            <a:pPr algn="l">
              <a:lnSpc>
                <a:spcPts val="4323"/>
              </a:lnSpc>
            </a:pPr>
            <a:r>
              <a:rPr lang="en-US" sz="3602" b="true">
                <a:solidFill>
                  <a:srgbClr val="1C5C3C"/>
                </a:solidFill>
                <a:latin typeface="Aptos Bold"/>
                <a:ea typeface="Aptos Bold"/>
                <a:cs typeface="Aptos Bold"/>
                <a:sym typeface="Aptos Bold"/>
              </a:rPr>
              <a:t>HAKIKAT, FUNGSI, TUJUAN, RUANG LINGKUP, DAN URGENSI</a:t>
            </a:r>
          </a:p>
          <a:p>
            <a:pPr algn="l">
              <a:lnSpc>
                <a:spcPts val="4323"/>
              </a:lnSpc>
            </a:pPr>
            <a:r>
              <a:rPr lang="en-US" sz="3602" b="true">
                <a:solidFill>
                  <a:srgbClr val="1C5C3C"/>
                </a:solidFill>
                <a:latin typeface="Aptos Bold"/>
                <a:ea typeface="Aptos Bold"/>
                <a:cs typeface="Aptos Bold"/>
                <a:sym typeface="Aptos Bold"/>
              </a:rPr>
              <a:t>PENGEMBANGAN KURIKULUM PAI</a:t>
            </a:r>
          </a:p>
        </p:txBody>
      </p:sp>
      <p:grpSp>
        <p:nvGrpSpPr>
          <p:cNvPr name="Group 3" id="3"/>
          <p:cNvGrpSpPr/>
          <p:nvPr/>
        </p:nvGrpSpPr>
        <p:grpSpPr>
          <a:xfrm rot="0">
            <a:off x="988324" y="2264912"/>
            <a:ext cx="1647206" cy="109814"/>
            <a:chOff x="0" y="0"/>
            <a:chExt cx="2196274" cy="146418"/>
          </a:xfrm>
        </p:grpSpPr>
        <p:sp>
          <p:nvSpPr>
            <p:cNvPr name="Freeform 4" id="4"/>
            <p:cNvSpPr/>
            <p:nvPr/>
          </p:nvSpPr>
          <p:spPr>
            <a:xfrm flipH="false" flipV="false" rot="0">
              <a:off x="0" y="0"/>
              <a:ext cx="2196338" cy="146431"/>
            </a:xfrm>
            <a:custGeom>
              <a:avLst/>
              <a:gdLst/>
              <a:ahLst/>
              <a:cxnLst/>
              <a:rect r="r" b="b" t="t" l="l"/>
              <a:pathLst>
                <a:path h="146431" w="2196338">
                  <a:moveTo>
                    <a:pt x="0" y="0"/>
                  </a:moveTo>
                  <a:lnTo>
                    <a:pt x="2196338" y="0"/>
                  </a:lnTo>
                  <a:lnTo>
                    <a:pt x="2196338" y="146431"/>
                  </a:lnTo>
                  <a:lnTo>
                    <a:pt x="0" y="146431"/>
                  </a:lnTo>
                  <a:close/>
                </a:path>
              </a:pathLst>
            </a:custGeom>
            <a:solidFill>
              <a:srgbClr val="C4A034"/>
            </a:solidFill>
          </p:spPr>
        </p:sp>
      </p:grpSp>
      <p:sp>
        <p:nvSpPr>
          <p:cNvPr name="TextBox 5" id="5"/>
          <p:cNvSpPr txBox="true"/>
          <p:nvPr/>
        </p:nvSpPr>
        <p:spPr>
          <a:xfrm rot="0">
            <a:off x="1258214" y="2800588"/>
            <a:ext cx="15808757" cy="2962275"/>
          </a:xfrm>
          <a:prstGeom prst="rect">
            <a:avLst/>
          </a:prstGeom>
        </p:spPr>
        <p:txBody>
          <a:bodyPr anchor="t" rtlCol="false" tIns="0" lIns="0" bIns="0" rIns="0">
            <a:spAutoFit/>
          </a:bodyPr>
          <a:lstStyle/>
          <a:p>
            <a:pPr algn="l">
              <a:lnSpc>
                <a:spcPts val="3963"/>
              </a:lnSpc>
            </a:pPr>
            <a:r>
              <a:rPr lang="en-US" sz="3302">
                <a:solidFill>
                  <a:srgbClr val="2D2D2D"/>
                </a:solidFill>
                <a:latin typeface="Aptos"/>
                <a:ea typeface="Aptos"/>
                <a:cs typeface="Aptos"/>
                <a:sym typeface="Aptos"/>
              </a:rPr>
              <a:t>Pengembangan Kurikulum PAI</a:t>
            </a:r>
          </a:p>
          <a:p>
            <a:pPr algn="l">
              <a:lnSpc>
                <a:spcPts val="3963"/>
              </a:lnSpc>
            </a:pPr>
          </a:p>
          <a:p>
            <a:pPr algn="l">
              <a:lnSpc>
                <a:spcPts val="3963"/>
              </a:lnSpc>
            </a:pPr>
            <a:r>
              <a:rPr lang="en-US" sz="3302">
                <a:solidFill>
                  <a:srgbClr val="2D2D2D"/>
                </a:solidFill>
                <a:latin typeface="Aptos"/>
                <a:ea typeface="Aptos"/>
                <a:cs typeface="Aptos"/>
                <a:sym typeface="Aptos"/>
              </a:rPr>
              <a:t>Nur Setyo Adi Kurniawan (06040125241)</a:t>
            </a:r>
          </a:p>
          <a:p>
            <a:pPr algn="l">
              <a:lnSpc>
                <a:spcPts val="3963"/>
              </a:lnSpc>
            </a:pPr>
          </a:p>
          <a:p>
            <a:pPr algn="l">
              <a:lnSpc>
                <a:spcPts val="3963"/>
              </a:lnSpc>
            </a:pPr>
            <a:r>
              <a:rPr lang="en-US" sz="3302">
                <a:solidFill>
                  <a:srgbClr val="2D2D2D"/>
                </a:solidFill>
                <a:latin typeface="Aptos"/>
                <a:ea typeface="Aptos"/>
                <a:cs typeface="Aptos"/>
                <a:sym typeface="Aptos"/>
              </a:rPr>
              <a:t>Pendidikan Agama Islam </a:t>
            </a:r>
          </a:p>
          <a:p>
            <a:pPr algn="l">
              <a:lnSpc>
                <a:spcPts val="3963"/>
              </a:lnSpc>
            </a:pPr>
          </a:p>
        </p:txBody>
      </p:sp>
      <p:sp>
        <p:nvSpPr>
          <p:cNvPr name="TextBox 6" id="6"/>
          <p:cNvSpPr txBox="true"/>
          <p:nvPr/>
        </p:nvSpPr>
        <p:spPr>
          <a:xfrm rot="0">
            <a:off x="16151704" y="9684963"/>
            <a:ext cx="915257" cy="289827"/>
          </a:xfrm>
          <a:prstGeom prst="rect">
            <a:avLst/>
          </a:prstGeom>
        </p:spPr>
        <p:txBody>
          <a:bodyPr anchor="t" rtlCol="false" tIns="0" lIns="0" bIns="0" rIns="0">
            <a:spAutoFit/>
          </a:bodyPr>
          <a:lstStyle/>
          <a:p>
            <a:pPr algn="l">
              <a:lnSpc>
                <a:spcPts val="1801"/>
              </a:lnSpc>
            </a:pPr>
            <a:r>
              <a:rPr lang="en-US" sz="1501">
                <a:solidFill>
                  <a:srgbClr val="787878"/>
                </a:solidFill>
                <a:latin typeface="Calibri (MS)"/>
                <a:ea typeface="Calibri (MS)"/>
                <a:cs typeface="Calibri (MS)"/>
                <a:sym typeface="Calibri (MS)"/>
              </a:rPr>
              <a:t>1</a:t>
            </a:r>
          </a:p>
        </p:txBody>
      </p:sp>
    </p:spTree>
  </p:cSld>
  <p:clrMapOvr>
    <a:masterClrMapping/>
  </p:clrMapOvr>
</p:sld>
</file>

<file path=ppt/slides/slide2.xml><?xml version="1.0" encoding="utf-8"?>
<p:sld xmlns:p="http://schemas.openxmlformats.org/presentationml/2006/main" xmlns:a="http://schemas.openxmlformats.org/drawingml/2006/main">
  <p:cSld>
    <p:bg>
      <p:bgPr>
        <a:solidFill>
          <a:srgbClr val="F8FAF7"/>
        </a:solidFill>
      </p:bgPr>
    </p:bg>
    <p:spTree>
      <p:nvGrpSpPr>
        <p:cNvPr id="1" name=""/>
        <p:cNvGrpSpPr/>
        <p:nvPr/>
      </p:nvGrpSpPr>
      <p:grpSpPr>
        <a:xfrm>
          <a:off x="0" y="0"/>
          <a:ext cx="0" cy="0"/>
          <a:chOff x="0" y="0"/>
          <a:chExt cx="0" cy="0"/>
        </a:xfrm>
      </p:grpSpPr>
      <p:sp>
        <p:nvSpPr>
          <p:cNvPr name="TextBox 2" id="2"/>
          <p:cNvSpPr txBox="true"/>
          <p:nvPr/>
        </p:nvSpPr>
        <p:spPr>
          <a:xfrm rot="0">
            <a:off x="1052312" y="800691"/>
            <a:ext cx="16151924" cy="1555766"/>
          </a:xfrm>
          <a:prstGeom prst="rect">
            <a:avLst/>
          </a:prstGeom>
        </p:spPr>
        <p:txBody>
          <a:bodyPr anchor="t" rtlCol="false" tIns="0" lIns="0" bIns="0" rIns="0">
            <a:spAutoFit/>
          </a:bodyPr>
          <a:lstStyle/>
          <a:p>
            <a:pPr algn="l">
              <a:lnSpc>
                <a:spcPts val="5043"/>
              </a:lnSpc>
            </a:pPr>
            <a:r>
              <a:rPr lang="en-US" sz="4203" b="true">
                <a:solidFill>
                  <a:srgbClr val="1C5C3C"/>
                </a:solidFill>
                <a:latin typeface="Aptos Bold"/>
                <a:ea typeface="Aptos Bold"/>
                <a:cs typeface="Aptos Bold"/>
                <a:sym typeface="Aptos Bold"/>
              </a:rPr>
              <a:t>Latar Belakang</a:t>
            </a:r>
          </a:p>
        </p:txBody>
      </p:sp>
      <p:grpSp>
        <p:nvGrpSpPr>
          <p:cNvPr name="Group 3" id="3"/>
          <p:cNvGrpSpPr/>
          <p:nvPr/>
        </p:nvGrpSpPr>
        <p:grpSpPr>
          <a:xfrm rot="0">
            <a:off x="988324" y="2264912"/>
            <a:ext cx="1647206" cy="109814"/>
            <a:chOff x="0" y="0"/>
            <a:chExt cx="2196274" cy="146418"/>
          </a:xfrm>
        </p:grpSpPr>
        <p:sp>
          <p:nvSpPr>
            <p:cNvPr name="Freeform 4" id="4"/>
            <p:cNvSpPr/>
            <p:nvPr/>
          </p:nvSpPr>
          <p:spPr>
            <a:xfrm flipH="false" flipV="false" rot="0">
              <a:off x="0" y="0"/>
              <a:ext cx="2196338" cy="146431"/>
            </a:xfrm>
            <a:custGeom>
              <a:avLst/>
              <a:gdLst/>
              <a:ahLst/>
              <a:cxnLst/>
              <a:rect r="r" b="b" t="t" l="l"/>
              <a:pathLst>
                <a:path h="146431" w="2196338">
                  <a:moveTo>
                    <a:pt x="0" y="0"/>
                  </a:moveTo>
                  <a:lnTo>
                    <a:pt x="2196338" y="0"/>
                  </a:lnTo>
                  <a:lnTo>
                    <a:pt x="2196338" y="146431"/>
                  </a:lnTo>
                  <a:lnTo>
                    <a:pt x="0" y="146431"/>
                  </a:lnTo>
                  <a:close/>
                </a:path>
              </a:pathLst>
            </a:custGeom>
            <a:solidFill>
              <a:srgbClr val="C4A034"/>
            </a:solidFill>
          </p:spPr>
        </p:sp>
      </p:grpSp>
      <p:sp>
        <p:nvSpPr>
          <p:cNvPr name="TextBox 5" id="5"/>
          <p:cNvSpPr txBox="true"/>
          <p:nvPr/>
        </p:nvSpPr>
        <p:spPr>
          <a:xfrm rot="0">
            <a:off x="1258214" y="2800588"/>
            <a:ext cx="15808757" cy="2962275"/>
          </a:xfrm>
          <a:prstGeom prst="rect">
            <a:avLst/>
          </a:prstGeom>
        </p:spPr>
        <p:txBody>
          <a:bodyPr anchor="t" rtlCol="false" tIns="0" lIns="0" bIns="0" rIns="0">
            <a:spAutoFit/>
          </a:bodyPr>
          <a:lstStyle/>
          <a:p>
            <a:pPr algn="just">
              <a:lnSpc>
                <a:spcPts val="3963"/>
              </a:lnSpc>
            </a:pPr>
            <a:r>
              <a:rPr lang="en-US" sz="3302">
                <a:solidFill>
                  <a:srgbClr val="2D2D2D"/>
                </a:solidFill>
                <a:latin typeface="Aptos"/>
                <a:ea typeface="Aptos"/>
                <a:cs typeface="Aptos"/>
                <a:sym typeface="Aptos"/>
              </a:rPr>
              <a:t>           Kurikulum menjadi acuan penting dalam menentukan tujuan, materi, metode, dan evaluasi pembelajaran. Dalam PAI, kurikulum tidak hanya berisi materi agama, tetapi juga diarahkan untuk membentuk keseimbangan antara pengetahuan, iman, dan amal. Karena itu, kurikulum PAI perlu dikembangkan secara terencana dan berkelanjutan agar sesuai dengan kebutuhan peserta didik serta mampu menghadapi perkembangan zaman.</a:t>
            </a:r>
          </a:p>
        </p:txBody>
      </p:sp>
      <p:sp>
        <p:nvSpPr>
          <p:cNvPr name="TextBox 6" id="6"/>
          <p:cNvSpPr txBox="true"/>
          <p:nvPr/>
        </p:nvSpPr>
        <p:spPr>
          <a:xfrm rot="0">
            <a:off x="16151704" y="9684963"/>
            <a:ext cx="915257" cy="289827"/>
          </a:xfrm>
          <a:prstGeom prst="rect">
            <a:avLst/>
          </a:prstGeom>
        </p:spPr>
        <p:txBody>
          <a:bodyPr anchor="t" rtlCol="false" tIns="0" lIns="0" bIns="0" rIns="0">
            <a:spAutoFit/>
          </a:bodyPr>
          <a:lstStyle/>
          <a:p>
            <a:pPr algn="l">
              <a:lnSpc>
                <a:spcPts val="1801"/>
              </a:lnSpc>
            </a:pPr>
            <a:r>
              <a:rPr lang="en-US" sz="1501">
                <a:solidFill>
                  <a:srgbClr val="787878"/>
                </a:solidFill>
                <a:latin typeface="Calibri (MS)"/>
                <a:ea typeface="Calibri (MS)"/>
                <a:cs typeface="Calibri (MS)"/>
                <a:sym typeface="Calibri (MS)"/>
              </a:rPr>
              <a:t>2</a:t>
            </a:r>
          </a:p>
        </p:txBody>
      </p:sp>
    </p:spTree>
  </p:cSld>
  <p:clrMapOvr>
    <a:masterClrMapping/>
  </p:clrMapOvr>
</p:sld>
</file>

<file path=ppt/slides/slide3.xml><?xml version="1.0" encoding="utf-8"?>
<p:sld xmlns:p="http://schemas.openxmlformats.org/presentationml/2006/main" xmlns:a="http://schemas.openxmlformats.org/drawingml/2006/main">
  <p:cSld>
    <p:bg>
      <p:bgPr>
        <a:solidFill>
          <a:srgbClr val="F8FAF7"/>
        </a:solidFill>
      </p:bgPr>
    </p:bg>
    <p:spTree>
      <p:nvGrpSpPr>
        <p:cNvPr id="1" name=""/>
        <p:cNvGrpSpPr/>
        <p:nvPr/>
      </p:nvGrpSpPr>
      <p:grpSpPr>
        <a:xfrm>
          <a:off x="0" y="0"/>
          <a:ext cx="0" cy="0"/>
          <a:chOff x="0" y="0"/>
          <a:chExt cx="0" cy="0"/>
        </a:xfrm>
      </p:grpSpPr>
      <p:sp>
        <p:nvSpPr>
          <p:cNvPr name="TextBox 2" id="2"/>
          <p:cNvSpPr txBox="true"/>
          <p:nvPr/>
        </p:nvSpPr>
        <p:spPr>
          <a:xfrm rot="0">
            <a:off x="1052312" y="800691"/>
            <a:ext cx="16151924" cy="1555766"/>
          </a:xfrm>
          <a:prstGeom prst="rect">
            <a:avLst/>
          </a:prstGeom>
        </p:spPr>
        <p:txBody>
          <a:bodyPr anchor="t" rtlCol="false" tIns="0" lIns="0" bIns="0" rIns="0">
            <a:spAutoFit/>
          </a:bodyPr>
          <a:lstStyle/>
          <a:p>
            <a:pPr algn="l">
              <a:lnSpc>
                <a:spcPts val="5043"/>
              </a:lnSpc>
            </a:pPr>
            <a:r>
              <a:rPr lang="en-US" sz="4203" b="true">
                <a:solidFill>
                  <a:srgbClr val="1C5C3C"/>
                </a:solidFill>
                <a:latin typeface="Aptos Bold"/>
                <a:ea typeface="Aptos Bold"/>
                <a:cs typeface="Aptos Bold"/>
                <a:sym typeface="Aptos Bold"/>
              </a:rPr>
              <a:t>Hakikat Kurikulum PAI</a:t>
            </a:r>
          </a:p>
        </p:txBody>
      </p:sp>
      <p:grpSp>
        <p:nvGrpSpPr>
          <p:cNvPr name="Group 3" id="3"/>
          <p:cNvGrpSpPr/>
          <p:nvPr/>
        </p:nvGrpSpPr>
        <p:grpSpPr>
          <a:xfrm rot="0">
            <a:off x="988324" y="2264912"/>
            <a:ext cx="1647206" cy="109814"/>
            <a:chOff x="0" y="0"/>
            <a:chExt cx="2196274" cy="146418"/>
          </a:xfrm>
        </p:grpSpPr>
        <p:sp>
          <p:nvSpPr>
            <p:cNvPr name="Freeform 4" id="4"/>
            <p:cNvSpPr/>
            <p:nvPr/>
          </p:nvSpPr>
          <p:spPr>
            <a:xfrm flipH="false" flipV="false" rot="0">
              <a:off x="0" y="0"/>
              <a:ext cx="2196338" cy="146431"/>
            </a:xfrm>
            <a:custGeom>
              <a:avLst/>
              <a:gdLst/>
              <a:ahLst/>
              <a:cxnLst/>
              <a:rect r="r" b="b" t="t" l="l"/>
              <a:pathLst>
                <a:path h="146431" w="2196338">
                  <a:moveTo>
                    <a:pt x="0" y="0"/>
                  </a:moveTo>
                  <a:lnTo>
                    <a:pt x="2196338" y="0"/>
                  </a:lnTo>
                  <a:lnTo>
                    <a:pt x="2196338" y="146431"/>
                  </a:lnTo>
                  <a:lnTo>
                    <a:pt x="0" y="146431"/>
                  </a:lnTo>
                  <a:close/>
                </a:path>
              </a:pathLst>
            </a:custGeom>
            <a:solidFill>
              <a:srgbClr val="C4A034"/>
            </a:solidFill>
          </p:spPr>
        </p:sp>
      </p:grpSp>
      <p:sp>
        <p:nvSpPr>
          <p:cNvPr name="TextBox 5" id="5"/>
          <p:cNvSpPr txBox="true"/>
          <p:nvPr/>
        </p:nvSpPr>
        <p:spPr>
          <a:xfrm rot="0">
            <a:off x="1258214" y="2800588"/>
            <a:ext cx="15808757" cy="2962275"/>
          </a:xfrm>
          <a:prstGeom prst="rect">
            <a:avLst/>
          </a:prstGeom>
        </p:spPr>
        <p:txBody>
          <a:bodyPr anchor="t" rtlCol="false" tIns="0" lIns="0" bIns="0" rIns="0">
            <a:spAutoFit/>
          </a:bodyPr>
          <a:lstStyle/>
          <a:p>
            <a:pPr algn="just">
              <a:lnSpc>
                <a:spcPts val="3963"/>
              </a:lnSpc>
            </a:pPr>
            <a:r>
              <a:rPr lang="en-US" sz="3302">
                <a:solidFill>
                  <a:srgbClr val="2D2D2D"/>
                </a:solidFill>
                <a:latin typeface="Aptos"/>
                <a:ea typeface="Aptos"/>
                <a:cs typeface="Aptos"/>
                <a:sym typeface="Aptos"/>
              </a:rPr>
              <a:t>                 Hakikat kurikulum PAI adalah seperangkat rencana pendidikan yang mencakup tujuan, isi, pendekatan, dan proses pembelajaran berdasarkan nilai-nilai Islam. Kurikulum PAI tidak hanya bertujuan agar peserta didik mengetahui ajaran Islam, tetapi juga memahami, menghayati, meyakini, dan mengamalkannya dalam kehidupan sehari-hari. Dengan demikian, pembelajaran PAI menghubungkan pengetahuan dengan sikap dan tindakan.</a:t>
            </a:r>
          </a:p>
        </p:txBody>
      </p:sp>
      <p:sp>
        <p:nvSpPr>
          <p:cNvPr name="TextBox 6" id="6"/>
          <p:cNvSpPr txBox="true"/>
          <p:nvPr/>
        </p:nvSpPr>
        <p:spPr>
          <a:xfrm rot="0">
            <a:off x="16151704" y="9684963"/>
            <a:ext cx="915257" cy="289827"/>
          </a:xfrm>
          <a:prstGeom prst="rect">
            <a:avLst/>
          </a:prstGeom>
        </p:spPr>
        <p:txBody>
          <a:bodyPr anchor="t" rtlCol="false" tIns="0" lIns="0" bIns="0" rIns="0">
            <a:spAutoFit/>
          </a:bodyPr>
          <a:lstStyle/>
          <a:p>
            <a:pPr algn="l">
              <a:lnSpc>
                <a:spcPts val="1801"/>
              </a:lnSpc>
            </a:pPr>
            <a:r>
              <a:rPr lang="en-US" sz="1501">
                <a:solidFill>
                  <a:srgbClr val="787878"/>
                </a:solidFill>
                <a:latin typeface="Calibri (MS)"/>
                <a:ea typeface="Calibri (MS)"/>
                <a:cs typeface="Calibri (MS)"/>
                <a:sym typeface="Calibri (MS)"/>
              </a:rPr>
              <a:t>3</a:t>
            </a:r>
          </a:p>
        </p:txBody>
      </p:sp>
    </p:spTree>
  </p:cSld>
  <p:clrMapOvr>
    <a:masterClrMapping/>
  </p:clrMapOvr>
</p:sld>
</file>

<file path=ppt/slides/slide4.xml><?xml version="1.0" encoding="utf-8"?>
<p:sld xmlns:p="http://schemas.openxmlformats.org/presentationml/2006/main" xmlns:a="http://schemas.openxmlformats.org/drawingml/2006/main">
  <p:cSld>
    <p:bg>
      <p:bgPr>
        <a:solidFill>
          <a:srgbClr val="F8FAF7"/>
        </a:solidFill>
      </p:bgPr>
    </p:bg>
    <p:spTree>
      <p:nvGrpSpPr>
        <p:cNvPr id="1" name=""/>
        <p:cNvGrpSpPr/>
        <p:nvPr/>
      </p:nvGrpSpPr>
      <p:grpSpPr>
        <a:xfrm>
          <a:off x="0" y="0"/>
          <a:ext cx="0" cy="0"/>
          <a:chOff x="0" y="0"/>
          <a:chExt cx="0" cy="0"/>
        </a:xfrm>
      </p:grpSpPr>
      <p:sp>
        <p:nvSpPr>
          <p:cNvPr name="TextBox 2" id="2"/>
          <p:cNvSpPr txBox="true"/>
          <p:nvPr/>
        </p:nvSpPr>
        <p:spPr>
          <a:xfrm rot="0">
            <a:off x="1052312" y="800691"/>
            <a:ext cx="16151924" cy="1555766"/>
          </a:xfrm>
          <a:prstGeom prst="rect">
            <a:avLst/>
          </a:prstGeom>
        </p:spPr>
        <p:txBody>
          <a:bodyPr anchor="t" rtlCol="false" tIns="0" lIns="0" bIns="0" rIns="0">
            <a:spAutoFit/>
          </a:bodyPr>
          <a:lstStyle/>
          <a:p>
            <a:pPr algn="l">
              <a:lnSpc>
                <a:spcPts val="5043"/>
              </a:lnSpc>
            </a:pPr>
            <a:r>
              <a:rPr lang="en-US" sz="4203" b="true">
                <a:solidFill>
                  <a:srgbClr val="1C5C3C"/>
                </a:solidFill>
                <a:latin typeface="Aptos Bold"/>
                <a:ea typeface="Aptos Bold"/>
                <a:cs typeface="Aptos Bold"/>
                <a:sym typeface="Aptos Bold"/>
              </a:rPr>
              <a:t>Fungsi Kurikulum PAI</a:t>
            </a:r>
          </a:p>
        </p:txBody>
      </p:sp>
      <p:grpSp>
        <p:nvGrpSpPr>
          <p:cNvPr name="Group 3" id="3"/>
          <p:cNvGrpSpPr/>
          <p:nvPr/>
        </p:nvGrpSpPr>
        <p:grpSpPr>
          <a:xfrm rot="0">
            <a:off x="988324" y="2264912"/>
            <a:ext cx="1647206" cy="109814"/>
            <a:chOff x="0" y="0"/>
            <a:chExt cx="2196274" cy="146418"/>
          </a:xfrm>
        </p:grpSpPr>
        <p:sp>
          <p:nvSpPr>
            <p:cNvPr name="Freeform 4" id="4"/>
            <p:cNvSpPr/>
            <p:nvPr/>
          </p:nvSpPr>
          <p:spPr>
            <a:xfrm flipH="false" flipV="false" rot="0">
              <a:off x="0" y="0"/>
              <a:ext cx="2196338" cy="146431"/>
            </a:xfrm>
            <a:custGeom>
              <a:avLst/>
              <a:gdLst/>
              <a:ahLst/>
              <a:cxnLst/>
              <a:rect r="r" b="b" t="t" l="l"/>
              <a:pathLst>
                <a:path h="146431" w="2196338">
                  <a:moveTo>
                    <a:pt x="0" y="0"/>
                  </a:moveTo>
                  <a:lnTo>
                    <a:pt x="2196338" y="0"/>
                  </a:lnTo>
                  <a:lnTo>
                    <a:pt x="2196338" y="146431"/>
                  </a:lnTo>
                  <a:lnTo>
                    <a:pt x="0" y="146431"/>
                  </a:lnTo>
                  <a:close/>
                </a:path>
              </a:pathLst>
            </a:custGeom>
            <a:solidFill>
              <a:srgbClr val="C4A034"/>
            </a:solidFill>
          </p:spPr>
        </p:sp>
      </p:grpSp>
      <p:sp>
        <p:nvSpPr>
          <p:cNvPr name="TextBox 5" id="5"/>
          <p:cNvSpPr txBox="true"/>
          <p:nvPr/>
        </p:nvSpPr>
        <p:spPr>
          <a:xfrm rot="0">
            <a:off x="1258214" y="2800588"/>
            <a:ext cx="15808757" cy="3457575"/>
          </a:xfrm>
          <a:prstGeom prst="rect">
            <a:avLst/>
          </a:prstGeom>
        </p:spPr>
        <p:txBody>
          <a:bodyPr anchor="t" rtlCol="false" tIns="0" lIns="0" bIns="0" rIns="0">
            <a:spAutoFit/>
          </a:bodyPr>
          <a:lstStyle/>
          <a:p>
            <a:pPr algn="just">
              <a:lnSpc>
                <a:spcPts val="3963"/>
              </a:lnSpc>
            </a:pPr>
            <a:r>
              <a:rPr lang="en-US" sz="3302">
                <a:solidFill>
                  <a:srgbClr val="2D2D2D"/>
                </a:solidFill>
                <a:latin typeface="Aptos"/>
                <a:ea typeface="Aptos"/>
                <a:cs typeface="Aptos"/>
                <a:sym typeface="Aptos"/>
              </a:rPr>
              <a:t>       Kurikulum PAI berfungsi sebagai pedoman untuk mengarahkan proses pembelajaran agar tujuan pendidikan dapat tercapai. Kurikulum ini membantu membentuk peserta didik dari sisi pengetahuan, moral, spiritual, dan sosial. Selain itu, kurikulum PAI berfungsi membentuk akhlak dan kepribadian, serta memiliki fungsi adaptif dengan menyesuaikan pembelajaran terhadap perkembangan ilmu pengetahuan, teknologi, dan perubahan masyarakat tanpa meninggalkan pokok ajaran Islam.</a:t>
            </a:r>
          </a:p>
        </p:txBody>
      </p:sp>
      <p:sp>
        <p:nvSpPr>
          <p:cNvPr name="TextBox 6" id="6"/>
          <p:cNvSpPr txBox="true"/>
          <p:nvPr/>
        </p:nvSpPr>
        <p:spPr>
          <a:xfrm rot="0">
            <a:off x="16151704" y="9684963"/>
            <a:ext cx="915257" cy="289827"/>
          </a:xfrm>
          <a:prstGeom prst="rect">
            <a:avLst/>
          </a:prstGeom>
        </p:spPr>
        <p:txBody>
          <a:bodyPr anchor="t" rtlCol="false" tIns="0" lIns="0" bIns="0" rIns="0">
            <a:spAutoFit/>
          </a:bodyPr>
          <a:lstStyle/>
          <a:p>
            <a:pPr algn="l">
              <a:lnSpc>
                <a:spcPts val="1801"/>
              </a:lnSpc>
            </a:pPr>
            <a:r>
              <a:rPr lang="en-US" sz="1501">
                <a:solidFill>
                  <a:srgbClr val="787878"/>
                </a:solidFill>
                <a:latin typeface="Calibri (MS)"/>
                <a:ea typeface="Calibri (MS)"/>
                <a:cs typeface="Calibri (MS)"/>
                <a:sym typeface="Calibri (MS)"/>
              </a:rPr>
              <a:t>4</a:t>
            </a:r>
          </a:p>
        </p:txBody>
      </p:sp>
    </p:spTree>
  </p:cSld>
  <p:clrMapOvr>
    <a:masterClrMapping/>
  </p:clrMapOvr>
</p:sld>
</file>

<file path=ppt/slides/slide5.xml><?xml version="1.0" encoding="utf-8"?>
<p:sld xmlns:p="http://schemas.openxmlformats.org/presentationml/2006/main" xmlns:a="http://schemas.openxmlformats.org/drawingml/2006/main">
  <p:cSld>
    <p:bg>
      <p:bgPr>
        <a:solidFill>
          <a:srgbClr val="F8FAF7"/>
        </a:solidFill>
      </p:bgPr>
    </p:bg>
    <p:spTree>
      <p:nvGrpSpPr>
        <p:cNvPr id="1" name=""/>
        <p:cNvGrpSpPr/>
        <p:nvPr/>
      </p:nvGrpSpPr>
      <p:grpSpPr>
        <a:xfrm>
          <a:off x="0" y="0"/>
          <a:ext cx="0" cy="0"/>
          <a:chOff x="0" y="0"/>
          <a:chExt cx="0" cy="0"/>
        </a:xfrm>
      </p:grpSpPr>
      <p:sp>
        <p:nvSpPr>
          <p:cNvPr name="TextBox 2" id="2"/>
          <p:cNvSpPr txBox="true"/>
          <p:nvPr/>
        </p:nvSpPr>
        <p:spPr>
          <a:xfrm rot="0">
            <a:off x="1052312" y="800691"/>
            <a:ext cx="16151924" cy="1555766"/>
          </a:xfrm>
          <a:prstGeom prst="rect">
            <a:avLst/>
          </a:prstGeom>
        </p:spPr>
        <p:txBody>
          <a:bodyPr anchor="t" rtlCol="false" tIns="0" lIns="0" bIns="0" rIns="0">
            <a:spAutoFit/>
          </a:bodyPr>
          <a:lstStyle/>
          <a:p>
            <a:pPr algn="l">
              <a:lnSpc>
                <a:spcPts val="5043"/>
              </a:lnSpc>
            </a:pPr>
            <a:r>
              <a:rPr lang="en-US" sz="4203" b="true">
                <a:solidFill>
                  <a:srgbClr val="1C5C3C"/>
                </a:solidFill>
                <a:latin typeface="Aptos Bold"/>
                <a:ea typeface="Aptos Bold"/>
                <a:cs typeface="Aptos Bold"/>
                <a:sym typeface="Aptos Bold"/>
              </a:rPr>
              <a:t>Tujuan Pengembangan Kurikulum PAI</a:t>
            </a:r>
          </a:p>
        </p:txBody>
      </p:sp>
      <p:grpSp>
        <p:nvGrpSpPr>
          <p:cNvPr name="Group 3" id="3"/>
          <p:cNvGrpSpPr/>
          <p:nvPr/>
        </p:nvGrpSpPr>
        <p:grpSpPr>
          <a:xfrm rot="0">
            <a:off x="988324" y="2264912"/>
            <a:ext cx="1647206" cy="109814"/>
            <a:chOff x="0" y="0"/>
            <a:chExt cx="2196274" cy="146418"/>
          </a:xfrm>
        </p:grpSpPr>
        <p:sp>
          <p:nvSpPr>
            <p:cNvPr name="Freeform 4" id="4"/>
            <p:cNvSpPr/>
            <p:nvPr/>
          </p:nvSpPr>
          <p:spPr>
            <a:xfrm flipH="false" flipV="false" rot="0">
              <a:off x="0" y="0"/>
              <a:ext cx="2196338" cy="146431"/>
            </a:xfrm>
            <a:custGeom>
              <a:avLst/>
              <a:gdLst/>
              <a:ahLst/>
              <a:cxnLst/>
              <a:rect r="r" b="b" t="t" l="l"/>
              <a:pathLst>
                <a:path h="146431" w="2196338">
                  <a:moveTo>
                    <a:pt x="0" y="0"/>
                  </a:moveTo>
                  <a:lnTo>
                    <a:pt x="2196338" y="0"/>
                  </a:lnTo>
                  <a:lnTo>
                    <a:pt x="2196338" y="146431"/>
                  </a:lnTo>
                  <a:lnTo>
                    <a:pt x="0" y="146431"/>
                  </a:lnTo>
                  <a:close/>
                </a:path>
              </a:pathLst>
            </a:custGeom>
            <a:solidFill>
              <a:srgbClr val="C4A034"/>
            </a:solidFill>
          </p:spPr>
        </p:sp>
      </p:grpSp>
      <p:sp>
        <p:nvSpPr>
          <p:cNvPr name="TextBox 5" id="5"/>
          <p:cNvSpPr txBox="true"/>
          <p:nvPr/>
        </p:nvSpPr>
        <p:spPr>
          <a:xfrm rot="0">
            <a:off x="1258214" y="2800588"/>
            <a:ext cx="15808757" cy="3457575"/>
          </a:xfrm>
          <a:prstGeom prst="rect">
            <a:avLst/>
          </a:prstGeom>
        </p:spPr>
        <p:txBody>
          <a:bodyPr anchor="t" rtlCol="false" tIns="0" lIns="0" bIns="0" rIns="0">
            <a:spAutoFit/>
          </a:bodyPr>
          <a:lstStyle/>
          <a:p>
            <a:pPr algn="just">
              <a:lnSpc>
                <a:spcPts val="3963"/>
              </a:lnSpc>
            </a:pPr>
            <a:r>
              <a:rPr lang="en-US" sz="3302">
                <a:solidFill>
                  <a:srgbClr val="2D2D2D"/>
                </a:solidFill>
                <a:latin typeface="Aptos"/>
                <a:ea typeface="Aptos"/>
                <a:cs typeface="Aptos"/>
                <a:sym typeface="Aptos"/>
              </a:rPr>
              <a:t>               Pengembangan kurikulum PAI bertujuan menyesuaikan tujuan, materi, metode, dan evaluasi pembelajaran dengan kebutuhan peserta didik dan perkembangan masyarakat. Tujuan utamanya adalah meningkatkan keimanan dan ketakwaan, mengembangkan pengetahuan dan pemahaman keislaman, serta membuat pendidikan agama tetap relevan dengan perkembangan zaman. Hasil yang diharapkan adalah peserta didik yang memiliki pengetahuan, iman, akhlak, sikap, dan keterampilan yang seimbang.</a:t>
            </a:r>
          </a:p>
        </p:txBody>
      </p:sp>
      <p:sp>
        <p:nvSpPr>
          <p:cNvPr name="TextBox 6" id="6"/>
          <p:cNvSpPr txBox="true"/>
          <p:nvPr/>
        </p:nvSpPr>
        <p:spPr>
          <a:xfrm rot="0">
            <a:off x="16151704" y="9684963"/>
            <a:ext cx="915257" cy="289827"/>
          </a:xfrm>
          <a:prstGeom prst="rect">
            <a:avLst/>
          </a:prstGeom>
        </p:spPr>
        <p:txBody>
          <a:bodyPr anchor="t" rtlCol="false" tIns="0" lIns="0" bIns="0" rIns="0">
            <a:spAutoFit/>
          </a:bodyPr>
          <a:lstStyle/>
          <a:p>
            <a:pPr algn="l">
              <a:lnSpc>
                <a:spcPts val="1801"/>
              </a:lnSpc>
            </a:pPr>
            <a:r>
              <a:rPr lang="en-US" sz="1501">
                <a:solidFill>
                  <a:srgbClr val="787878"/>
                </a:solidFill>
                <a:latin typeface="Calibri (MS)"/>
                <a:ea typeface="Calibri (MS)"/>
                <a:cs typeface="Calibri (MS)"/>
                <a:sym typeface="Calibri (MS)"/>
              </a:rPr>
              <a:t>5</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F8FAF7"/>
        </a:solidFill>
      </p:bgPr>
    </p:bg>
    <p:spTree>
      <p:nvGrpSpPr>
        <p:cNvPr id="1" name=""/>
        <p:cNvGrpSpPr/>
        <p:nvPr/>
      </p:nvGrpSpPr>
      <p:grpSpPr>
        <a:xfrm>
          <a:off x="0" y="0"/>
          <a:ext cx="0" cy="0"/>
          <a:chOff x="0" y="0"/>
          <a:chExt cx="0" cy="0"/>
        </a:xfrm>
      </p:grpSpPr>
      <p:sp>
        <p:nvSpPr>
          <p:cNvPr name="TextBox 2" id="2"/>
          <p:cNvSpPr txBox="true"/>
          <p:nvPr/>
        </p:nvSpPr>
        <p:spPr>
          <a:xfrm rot="0">
            <a:off x="1052312" y="800691"/>
            <a:ext cx="16151924" cy="1555766"/>
          </a:xfrm>
          <a:prstGeom prst="rect">
            <a:avLst/>
          </a:prstGeom>
        </p:spPr>
        <p:txBody>
          <a:bodyPr anchor="t" rtlCol="false" tIns="0" lIns="0" bIns="0" rIns="0">
            <a:spAutoFit/>
          </a:bodyPr>
          <a:lstStyle/>
          <a:p>
            <a:pPr algn="l">
              <a:lnSpc>
                <a:spcPts val="5043"/>
              </a:lnSpc>
            </a:pPr>
            <a:r>
              <a:rPr lang="en-US" sz="4203" b="true">
                <a:solidFill>
                  <a:srgbClr val="1C5C3C"/>
                </a:solidFill>
                <a:latin typeface="Aptos Bold"/>
                <a:ea typeface="Aptos Bold"/>
                <a:cs typeface="Aptos Bold"/>
                <a:sym typeface="Aptos Bold"/>
              </a:rPr>
              <a:t>Ruang Lingkup Kurikulum PAI</a:t>
            </a:r>
          </a:p>
        </p:txBody>
      </p:sp>
      <p:grpSp>
        <p:nvGrpSpPr>
          <p:cNvPr name="Group 3" id="3"/>
          <p:cNvGrpSpPr/>
          <p:nvPr/>
        </p:nvGrpSpPr>
        <p:grpSpPr>
          <a:xfrm rot="0">
            <a:off x="988324" y="2264912"/>
            <a:ext cx="1647206" cy="109814"/>
            <a:chOff x="0" y="0"/>
            <a:chExt cx="2196274" cy="146418"/>
          </a:xfrm>
        </p:grpSpPr>
        <p:sp>
          <p:nvSpPr>
            <p:cNvPr name="Freeform 4" id="4"/>
            <p:cNvSpPr/>
            <p:nvPr/>
          </p:nvSpPr>
          <p:spPr>
            <a:xfrm flipH="false" flipV="false" rot="0">
              <a:off x="0" y="0"/>
              <a:ext cx="2196338" cy="146431"/>
            </a:xfrm>
            <a:custGeom>
              <a:avLst/>
              <a:gdLst/>
              <a:ahLst/>
              <a:cxnLst/>
              <a:rect r="r" b="b" t="t" l="l"/>
              <a:pathLst>
                <a:path h="146431" w="2196338">
                  <a:moveTo>
                    <a:pt x="0" y="0"/>
                  </a:moveTo>
                  <a:lnTo>
                    <a:pt x="2196338" y="0"/>
                  </a:lnTo>
                  <a:lnTo>
                    <a:pt x="2196338" y="146431"/>
                  </a:lnTo>
                  <a:lnTo>
                    <a:pt x="0" y="146431"/>
                  </a:lnTo>
                  <a:close/>
                </a:path>
              </a:pathLst>
            </a:custGeom>
            <a:solidFill>
              <a:srgbClr val="C4A034"/>
            </a:solidFill>
          </p:spPr>
        </p:sp>
      </p:grpSp>
      <p:sp>
        <p:nvSpPr>
          <p:cNvPr name="TextBox 5" id="5"/>
          <p:cNvSpPr txBox="true"/>
          <p:nvPr/>
        </p:nvSpPr>
        <p:spPr>
          <a:xfrm rot="0">
            <a:off x="1258214" y="2800588"/>
            <a:ext cx="15808757" cy="2962275"/>
          </a:xfrm>
          <a:prstGeom prst="rect">
            <a:avLst/>
          </a:prstGeom>
        </p:spPr>
        <p:txBody>
          <a:bodyPr anchor="t" rtlCol="false" tIns="0" lIns="0" bIns="0" rIns="0">
            <a:spAutoFit/>
          </a:bodyPr>
          <a:lstStyle/>
          <a:p>
            <a:pPr algn="just">
              <a:lnSpc>
                <a:spcPts val="3963"/>
              </a:lnSpc>
            </a:pPr>
            <a:r>
              <a:rPr lang="en-US" sz="3302">
                <a:solidFill>
                  <a:srgbClr val="2D2D2D"/>
                </a:solidFill>
                <a:latin typeface="Aptos"/>
                <a:ea typeface="Aptos"/>
                <a:cs typeface="Aptos"/>
                <a:sym typeface="Aptos"/>
              </a:rPr>
              <a:t>           Ruang lingkup kurikulum PAI mencakup berbagai aspek ajaran Islam, yaitu Al-Qur’an dan Hadis, Akidah, Akhlak, Fikih, dan Sejarah Kebudayaan Islam (SKI). Al-Qur’an dan Hadis menjadi sumber utama ajaran Islam, Akidah membahas dasar-dasar keimanan, Akhlak berfokus pada pembentukan karakter, Fikih membahas tata cara ibadah dan hukum Islam, sedangkan SKI mempelajari perkembangan sejarah dan peradaban Islam serta keteladanan tokoh-tokohnya.</a:t>
            </a:r>
          </a:p>
        </p:txBody>
      </p:sp>
      <p:sp>
        <p:nvSpPr>
          <p:cNvPr name="TextBox 6" id="6"/>
          <p:cNvSpPr txBox="true"/>
          <p:nvPr/>
        </p:nvSpPr>
        <p:spPr>
          <a:xfrm rot="0">
            <a:off x="16151704" y="9684963"/>
            <a:ext cx="915257" cy="289827"/>
          </a:xfrm>
          <a:prstGeom prst="rect">
            <a:avLst/>
          </a:prstGeom>
        </p:spPr>
        <p:txBody>
          <a:bodyPr anchor="t" rtlCol="false" tIns="0" lIns="0" bIns="0" rIns="0">
            <a:spAutoFit/>
          </a:bodyPr>
          <a:lstStyle/>
          <a:p>
            <a:pPr algn="l">
              <a:lnSpc>
                <a:spcPts val="1801"/>
              </a:lnSpc>
            </a:pPr>
            <a:r>
              <a:rPr lang="en-US" sz="1501">
                <a:solidFill>
                  <a:srgbClr val="787878"/>
                </a:solidFill>
                <a:latin typeface="Calibri (MS)"/>
                <a:ea typeface="Calibri (MS)"/>
                <a:cs typeface="Calibri (MS)"/>
                <a:sym typeface="Calibri (MS)"/>
              </a:rPr>
              <a:t>6</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F8FAF7"/>
        </a:solidFill>
      </p:bgPr>
    </p:bg>
    <p:spTree>
      <p:nvGrpSpPr>
        <p:cNvPr id="1" name=""/>
        <p:cNvGrpSpPr/>
        <p:nvPr/>
      </p:nvGrpSpPr>
      <p:grpSpPr>
        <a:xfrm>
          <a:off x="0" y="0"/>
          <a:ext cx="0" cy="0"/>
          <a:chOff x="0" y="0"/>
          <a:chExt cx="0" cy="0"/>
        </a:xfrm>
      </p:grpSpPr>
      <p:sp>
        <p:nvSpPr>
          <p:cNvPr name="TextBox 2" id="2"/>
          <p:cNvSpPr txBox="true"/>
          <p:nvPr/>
        </p:nvSpPr>
        <p:spPr>
          <a:xfrm rot="0">
            <a:off x="1052312" y="800691"/>
            <a:ext cx="16151924" cy="1555766"/>
          </a:xfrm>
          <a:prstGeom prst="rect">
            <a:avLst/>
          </a:prstGeom>
        </p:spPr>
        <p:txBody>
          <a:bodyPr anchor="t" rtlCol="false" tIns="0" lIns="0" bIns="0" rIns="0">
            <a:spAutoFit/>
          </a:bodyPr>
          <a:lstStyle/>
          <a:p>
            <a:pPr algn="l">
              <a:lnSpc>
                <a:spcPts val="5043"/>
              </a:lnSpc>
            </a:pPr>
            <a:r>
              <a:rPr lang="en-US" sz="4203" b="true">
                <a:solidFill>
                  <a:srgbClr val="1C5C3C"/>
                </a:solidFill>
                <a:latin typeface="Aptos Bold"/>
                <a:ea typeface="Aptos Bold"/>
                <a:cs typeface="Aptos Bold"/>
                <a:sym typeface="Aptos Bold"/>
              </a:rPr>
              <a:t>Urgensi Pengembangan Kurikulum PAI</a:t>
            </a:r>
          </a:p>
        </p:txBody>
      </p:sp>
      <p:grpSp>
        <p:nvGrpSpPr>
          <p:cNvPr name="Group 3" id="3"/>
          <p:cNvGrpSpPr/>
          <p:nvPr/>
        </p:nvGrpSpPr>
        <p:grpSpPr>
          <a:xfrm rot="0">
            <a:off x="988324" y="2264912"/>
            <a:ext cx="1647206" cy="109814"/>
            <a:chOff x="0" y="0"/>
            <a:chExt cx="2196274" cy="146418"/>
          </a:xfrm>
        </p:grpSpPr>
        <p:sp>
          <p:nvSpPr>
            <p:cNvPr name="Freeform 4" id="4"/>
            <p:cNvSpPr/>
            <p:nvPr/>
          </p:nvSpPr>
          <p:spPr>
            <a:xfrm flipH="false" flipV="false" rot="0">
              <a:off x="0" y="0"/>
              <a:ext cx="2196338" cy="146431"/>
            </a:xfrm>
            <a:custGeom>
              <a:avLst/>
              <a:gdLst/>
              <a:ahLst/>
              <a:cxnLst/>
              <a:rect r="r" b="b" t="t" l="l"/>
              <a:pathLst>
                <a:path h="146431" w="2196338">
                  <a:moveTo>
                    <a:pt x="0" y="0"/>
                  </a:moveTo>
                  <a:lnTo>
                    <a:pt x="2196338" y="0"/>
                  </a:lnTo>
                  <a:lnTo>
                    <a:pt x="2196338" y="146431"/>
                  </a:lnTo>
                  <a:lnTo>
                    <a:pt x="0" y="146431"/>
                  </a:lnTo>
                  <a:close/>
                </a:path>
              </a:pathLst>
            </a:custGeom>
            <a:solidFill>
              <a:srgbClr val="C4A034"/>
            </a:solidFill>
          </p:spPr>
        </p:sp>
      </p:grpSp>
      <p:sp>
        <p:nvSpPr>
          <p:cNvPr name="TextBox 5" id="5"/>
          <p:cNvSpPr txBox="true"/>
          <p:nvPr/>
        </p:nvSpPr>
        <p:spPr>
          <a:xfrm rot="0">
            <a:off x="1258214" y="2800588"/>
            <a:ext cx="15808757" cy="2962275"/>
          </a:xfrm>
          <a:prstGeom prst="rect">
            <a:avLst/>
          </a:prstGeom>
        </p:spPr>
        <p:txBody>
          <a:bodyPr anchor="t" rtlCol="false" tIns="0" lIns="0" bIns="0" rIns="0">
            <a:spAutoFit/>
          </a:bodyPr>
          <a:lstStyle/>
          <a:p>
            <a:pPr algn="just">
              <a:lnSpc>
                <a:spcPts val="3963"/>
              </a:lnSpc>
            </a:pPr>
            <a:r>
              <a:rPr lang="en-US" sz="3302">
                <a:solidFill>
                  <a:srgbClr val="2D2D2D"/>
                </a:solidFill>
                <a:latin typeface="Aptos"/>
                <a:ea typeface="Aptos"/>
                <a:cs typeface="Aptos"/>
                <a:sym typeface="Aptos"/>
              </a:rPr>
              <a:t>        Pengembangan kurikulum PAI penting untuk menjawab perkembangan ilmu pengetahuan, teknologi, dan perubahan sosial. Kurikulum perlu tetap relevan dengan karakteristik peserta didik tanpa menghilangkan nilai dasar Islam. Pengembangan ini juga diperlukan untuk memperkuat akhlak, meningkatkan kemampuan berpikir kritis dan kreatif, serta membentuk peserta didik yang beriman, bertakwa, berpengetahuan, dan mampu menghadapi tantangan kehidupan secara adaptif.</a:t>
            </a:r>
          </a:p>
        </p:txBody>
      </p:sp>
      <p:sp>
        <p:nvSpPr>
          <p:cNvPr name="TextBox 6" id="6"/>
          <p:cNvSpPr txBox="true"/>
          <p:nvPr/>
        </p:nvSpPr>
        <p:spPr>
          <a:xfrm rot="0">
            <a:off x="16151704" y="9684963"/>
            <a:ext cx="915257" cy="289827"/>
          </a:xfrm>
          <a:prstGeom prst="rect">
            <a:avLst/>
          </a:prstGeom>
        </p:spPr>
        <p:txBody>
          <a:bodyPr anchor="t" rtlCol="false" tIns="0" lIns="0" bIns="0" rIns="0">
            <a:spAutoFit/>
          </a:bodyPr>
          <a:lstStyle/>
          <a:p>
            <a:pPr algn="l">
              <a:lnSpc>
                <a:spcPts val="1801"/>
              </a:lnSpc>
            </a:pPr>
            <a:r>
              <a:rPr lang="en-US" sz="1501">
                <a:solidFill>
                  <a:srgbClr val="787878"/>
                </a:solidFill>
                <a:latin typeface="Calibri (MS)"/>
                <a:ea typeface="Calibri (MS)"/>
                <a:cs typeface="Calibri (MS)"/>
                <a:sym typeface="Calibri (MS)"/>
              </a:rPr>
              <a:t>7</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F8FAF7"/>
        </a:solidFill>
      </p:bgPr>
    </p:bg>
    <p:spTree>
      <p:nvGrpSpPr>
        <p:cNvPr id="1" name=""/>
        <p:cNvGrpSpPr/>
        <p:nvPr/>
      </p:nvGrpSpPr>
      <p:grpSpPr>
        <a:xfrm>
          <a:off x="0" y="0"/>
          <a:ext cx="0" cy="0"/>
          <a:chOff x="0" y="0"/>
          <a:chExt cx="0" cy="0"/>
        </a:xfrm>
      </p:grpSpPr>
      <p:sp>
        <p:nvSpPr>
          <p:cNvPr name="TextBox 2" id="2"/>
          <p:cNvSpPr txBox="true"/>
          <p:nvPr/>
        </p:nvSpPr>
        <p:spPr>
          <a:xfrm rot="0">
            <a:off x="1052312" y="800691"/>
            <a:ext cx="16151924" cy="1555766"/>
          </a:xfrm>
          <a:prstGeom prst="rect">
            <a:avLst/>
          </a:prstGeom>
        </p:spPr>
        <p:txBody>
          <a:bodyPr anchor="t" rtlCol="false" tIns="0" lIns="0" bIns="0" rIns="0">
            <a:spAutoFit/>
          </a:bodyPr>
          <a:lstStyle/>
          <a:p>
            <a:pPr algn="l">
              <a:lnSpc>
                <a:spcPts val="5043"/>
              </a:lnSpc>
            </a:pPr>
            <a:r>
              <a:rPr lang="en-US" sz="4203" b="true">
                <a:solidFill>
                  <a:srgbClr val="1C5C3C"/>
                </a:solidFill>
                <a:latin typeface="Aptos Bold"/>
                <a:ea typeface="Aptos Bold"/>
                <a:cs typeface="Aptos Bold"/>
                <a:sym typeface="Aptos Bold"/>
              </a:rPr>
              <a:t>Kesimpulan</a:t>
            </a:r>
          </a:p>
        </p:txBody>
      </p:sp>
      <p:grpSp>
        <p:nvGrpSpPr>
          <p:cNvPr name="Group 3" id="3"/>
          <p:cNvGrpSpPr/>
          <p:nvPr/>
        </p:nvGrpSpPr>
        <p:grpSpPr>
          <a:xfrm rot="0">
            <a:off x="988324" y="2264912"/>
            <a:ext cx="1647206" cy="109814"/>
            <a:chOff x="0" y="0"/>
            <a:chExt cx="2196274" cy="146418"/>
          </a:xfrm>
        </p:grpSpPr>
        <p:sp>
          <p:nvSpPr>
            <p:cNvPr name="Freeform 4" id="4"/>
            <p:cNvSpPr/>
            <p:nvPr/>
          </p:nvSpPr>
          <p:spPr>
            <a:xfrm flipH="false" flipV="false" rot="0">
              <a:off x="0" y="0"/>
              <a:ext cx="2196338" cy="146431"/>
            </a:xfrm>
            <a:custGeom>
              <a:avLst/>
              <a:gdLst/>
              <a:ahLst/>
              <a:cxnLst/>
              <a:rect r="r" b="b" t="t" l="l"/>
              <a:pathLst>
                <a:path h="146431" w="2196338">
                  <a:moveTo>
                    <a:pt x="0" y="0"/>
                  </a:moveTo>
                  <a:lnTo>
                    <a:pt x="2196338" y="0"/>
                  </a:lnTo>
                  <a:lnTo>
                    <a:pt x="2196338" y="146431"/>
                  </a:lnTo>
                  <a:lnTo>
                    <a:pt x="0" y="146431"/>
                  </a:lnTo>
                  <a:close/>
                </a:path>
              </a:pathLst>
            </a:custGeom>
            <a:solidFill>
              <a:srgbClr val="C4A034"/>
            </a:solidFill>
          </p:spPr>
        </p:sp>
      </p:grpSp>
      <p:sp>
        <p:nvSpPr>
          <p:cNvPr name="TextBox 5" id="5"/>
          <p:cNvSpPr txBox="true"/>
          <p:nvPr/>
        </p:nvSpPr>
        <p:spPr>
          <a:xfrm rot="0">
            <a:off x="1258214" y="2800588"/>
            <a:ext cx="15808757" cy="3457575"/>
          </a:xfrm>
          <a:prstGeom prst="rect">
            <a:avLst/>
          </a:prstGeom>
        </p:spPr>
        <p:txBody>
          <a:bodyPr anchor="t" rtlCol="false" tIns="0" lIns="0" bIns="0" rIns="0">
            <a:spAutoFit/>
          </a:bodyPr>
          <a:lstStyle/>
          <a:p>
            <a:pPr algn="just">
              <a:lnSpc>
                <a:spcPts val="3963"/>
              </a:lnSpc>
            </a:pPr>
            <a:r>
              <a:rPr lang="en-US" sz="3302">
                <a:solidFill>
                  <a:srgbClr val="2D2D2D"/>
                </a:solidFill>
                <a:latin typeface="Aptos"/>
                <a:ea typeface="Aptos"/>
                <a:cs typeface="Aptos"/>
                <a:sym typeface="Aptos"/>
              </a:rPr>
              <a:t>                Kurikulum PAI merupakan landasan penting dalam penyelenggaraan pendidikan agama Islam karena mengatur tujuan, isi, proses, dan arah pembelajaran. Kurikulum PAI tidak berhenti pada penguasaan pengetahuan keagamaan, tetapi juga diarahkan pada pembentukan iman, ketakwaan, akhlak, sikap, dan keterampilan. Oleh sebab itu, pengembangan kurikulum PAI perlu dilakukan secara berkelanjutan agar mampu menjaga nilai-nilai dasar Islam sekaligus menjawab kebutuhan peserta didik dan perkembangan zaman.</a:t>
            </a:r>
          </a:p>
        </p:txBody>
      </p:sp>
      <p:sp>
        <p:nvSpPr>
          <p:cNvPr name="TextBox 6" id="6"/>
          <p:cNvSpPr txBox="true"/>
          <p:nvPr/>
        </p:nvSpPr>
        <p:spPr>
          <a:xfrm rot="0">
            <a:off x="16151704" y="9684963"/>
            <a:ext cx="915257" cy="289827"/>
          </a:xfrm>
          <a:prstGeom prst="rect">
            <a:avLst/>
          </a:prstGeom>
        </p:spPr>
        <p:txBody>
          <a:bodyPr anchor="t" rtlCol="false" tIns="0" lIns="0" bIns="0" rIns="0">
            <a:spAutoFit/>
          </a:bodyPr>
          <a:lstStyle/>
          <a:p>
            <a:pPr algn="l">
              <a:lnSpc>
                <a:spcPts val="1801"/>
              </a:lnSpc>
            </a:pPr>
            <a:r>
              <a:rPr lang="en-US" sz="1501">
                <a:solidFill>
                  <a:srgbClr val="787878"/>
                </a:solidFill>
                <a:latin typeface="Calibri (MS)"/>
                <a:ea typeface="Calibri (MS)"/>
                <a:cs typeface="Calibri (MS)"/>
                <a:sym typeface="Calibri (MS)"/>
              </a:rPr>
              <a:t>8</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F8FAF7"/>
        </a:solidFill>
      </p:bgPr>
    </p:bg>
    <p:spTree>
      <p:nvGrpSpPr>
        <p:cNvPr id="1" name=""/>
        <p:cNvGrpSpPr/>
        <p:nvPr/>
      </p:nvGrpSpPr>
      <p:grpSpPr>
        <a:xfrm>
          <a:off x="0" y="0"/>
          <a:ext cx="0" cy="0"/>
          <a:chOff x="0" y="0"/>
          <a:chExt cx="0" cy="0"/>
        </a:xfrm>
      </p:grpSpPr>
      <p:sp>
        <p:nvSpPr>
          <p:cNvPr name="TextBox 2" id="2"/>
          <p:cNvSpPr txBox="true"/>
          <p:nvPr/>
        </p:nvSpPr>
        <p:spPr>
          <a:xfrm rot="0">
            <a:off x="1052312" y="800691"/>
            <a:ext cx="16151924" cy="1555766"/>
          </a:xfrm>
          <a:prstGeom prst="rect">
            <a:avLst/>
          </a:prstGeom>
        </p:spPr>
        <p:txBody>
          <a:bodyPr anchor="t" rtlCol="false" tIns="0" lIns="0" bIns="0" rIns="0">
            <a:spAutoFit/>
          </a:bodyPr>
          <a:lstStyle/>
          <a:p>
            <a:pPr algn="l">
              <a:lnSpc>
                <a:spcPts val="5043"/>
              </a:lnSpc>
            </a:pPr>
            <a:r>
              <a:rPr lang="en-US" sz="4203" b="true">
                <a:solidFill>
                  <a:srgbClr val="1C5C3C"/>
                </a:solidFill>
                <a:latin typeface="Aptos Bold"/>
                <a:ea typeface="Aptos Bold"/>
                <a:cs typeface="Aptos Bold"/>
                <a:sym typeface="Aptos Bold"/>
              </a:rPr>
              <a:t>Penutup</a:t>
            </a:r>
          </a:p>
        </p:txBody>
      </p:sp>
      <p:grpSp>
        <p:nvGrpSpPr>
          <p:cNvPr name="Group 3" id="3"/>
          <p:cNvGrpSpPr/>
          <p:nvPr/>
        </p:nvGrpSpPr>
        <p:grpSpPr>
          <a:xfrm rot="0">
            <a:off x="988324" y="2264912"/>
            <a:ext cx="1647206" cy="109814"/>
            <a:chOff x="0" y="0"/>
            <a:chExt cx="2196274" cy="146418"/>
          </a:xfrm>
        </p:grpSpPr>
        <p:sp>
          <p:nvSpPr>
            <p:cNvPr name="Freeform 4" id="4"/>
            <p:cNvSpPr/>
            <p:nvPr/>
          </p:nvSpPr>
          <p:spPr>
            <a:xfrm flipH="false" flipV="false" rot="0">
              <a:off x="0" y="0"/>
              <a:ext cx="2196338" cy="146431"/>
            </a:xfrm>
            <a:custGeom>
              <a:avLst/>
              <a:gdLst/>
              <a:ahLst/>
              <a:cxnLst/>
              <a:rect r="r" b="b" t="t" l="l"/>
              <a:pathLst>
                <a:path h="146431" w="2196338">
                  <a:moveTo>
                    <a:pt x="0" y="0"/>
                  </a:moveTo>
                  <a:lnTo>
                    <a:pt x="2196338" y="0"/>
                  </a:lnTo>
                  <a:lnTo>
                    <a:pt x="2196338" y="146431"/>
                  </a:lnTo>
                  <a:lnTo>
                    <a:pt x="0" y="146431"/>
                  </a:lnTo>
                  <a:close/>
                </a:path>
              </a:pathLst>
            </a:custGeom>
            <a:solidFill>
              <a:srgbClr val="C4A034"/>
            </a:solidFill>
          </p:spPr>
        </p:sp>
      </p:grpSp>
      <p:sp>
        <p:nvSpPr>
          <p:cNvPr name="TextBox 5" id="5"/>
          <p:cNvSpPr txBox="true"/>
          <p:nvPr/>
        </p:nvSpPr>
        <p:spPr>
          <a:xfrm rot="0">
            <a:off x="1258214" y="2800588"/>
            <a:ext cx="15808757" cy="6350594"/>
          </a:xfrm>
          <a:prstGeom prst="rect">
            <a:avLst/>
          </a:prstGeom>
        </p:spPr>
        <p:txBody>
          <a:bodyPr anchor="t" rtlCol="false" tIns="0" lIns="0" bIns="0" rIns="0">
            <a:spAutoFit/>
          </a:bodyPr>
          <a:lstStyle/>
          <a:p>
            <a:pPr algn="l">
              <a:lnSpc>
                <a:spcPts val="3963"/>
              </a:lnSpc>
            </a:pPr>
            <a:r>
              <a:rPr lang="en-US" sz="3302">
                <a:solidFill>
                  <a:srgbClr val="2D2D2D"/>
                </a:solidFill>
                <a:latin typeface="Aptos"/>
                <a:ea typeface="Aptos"/>
                <a:cs typeface="Aptos"/>
                <a:sym typeface="Aptos"/>
              </a:rPr>
              <a:t>Terima kasih</a:t>
            </a:r>
          </a:p>
          <a:p>
            <a:pPr algn="l">
              <a:lnSpc>
                <a:spcPts val="3963"/>
              </a:lnSpc>
            </a:pPr>
          </a:p>
          <a:p>
            <a:pPr algn="l">
              <a:lnSpc>
                <a:spcPts val="3963"/>
              </a:lnSpc>
            </a:pPr>
            <a:r>
              <a:rPr lang="en-US" sz="3302">
                <a:solidFill>
                  <a:srgbClr val="2D2D2D"/>
                </a:solidFill>
                <a:latin typeface="Aptos"/>
                <a:ea typeface="Aptos"/>
                <a:cs typeface="Aptos"/>
                <a:sym typeface="Aptos"/>
              </a:rPr>
              <a:t>Ada pertanyaan?</a:t>
            </a:r>
          </a:p>
        </p:txBody>
      </p:sp>
      <p:sp>
        <p:nvSpPr>
          <p:cNvPr name="TextBox 6" id="6"/>
          <p:cNvSpPr txBox="true"/>
          <p:nvPr/>
        </p:nvSpPr>
        <p:spPr>
          <a:xfrm rot="0">
            <a:off x="16151704" y="9684963"/>
            <a:ext cx="915257" cy="289827"/>
          </a:xfrm>
          <a:prstGeom prst="rect">
            <a:avLst/>
          </a:prstGeom>
        </p:spPr>
        <p:txBody>
          <a:bodyPr anchor="t" rtlCol="false" tIns="0" lIns="0" bIns="0" rIns="0">
            <a:spAutoFit/>
          </a:bodyPr>
          <a:lstStyle/>
          <a:p>
            <a:pPr algn="l">
              <a:lnSpc>
                <a:spcPts val="1801"/>
              </a:lnSpc>
            </a:pPr>
            <a:r>
              <a:rPr lang="en-US" sz="1501">
                <a:solidFill>
                  <a:srgbClr val="787878"/>
                </a:solidFill>
                <a:latin typeface="Calibri (MS)"/>
                <a:ea typeface="Calibri (MS)"/>
                <a:cs typeface="Calibri (MS)"/>
                <a:sym typeface="Calibri (MS)"/>
              </a:rPr>
              <a:t>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DAHTXBBMFRQ</dc:identifier>
  <dcterms:modified xsi:type="dcterms:W3CDTF">2011-08-01T06:04:30Z</dcterms:modified>
  <cp:revision>1</cp:revision>
  <dc:title>PPT_Pengembangan_Kurikulum_PAI (2).pptx</dc:title>
</cp:coreProperties>
</file>