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961120" y="-1371600"/>
            <a:ext cx="5029200" cy="5029200"/>
          </a:xfrm>
          <a:prstGeom prst="ellipse">
            <a:avLst/>
          </a:prstGeom>
          <a:solidFill>
            <a:srgbClr val="74A57F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828800" y="4572000"/>
            <a:ext cx="4572000" cy="4572000"/>
          </a:xfrm>
          <a:prstGeom prst="ellipse">
            <a:avLst/>
          </a:prstGeom>
          <a:solidFill>
            <a:srgbClr val="C9A66B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3716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9A6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PENDIDIKAN AKHLAK DAN TASAWUF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10058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Integrasi Akhlak dan Psikologi Pendidikan dalam</a:t>
            </a:r>
            <a:endParaRPr lang="en-US" sz="34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Pembentukan Kepribadian dan Karakter Peserta Didik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822960" y="41605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Disusun oleh  </a:t>
            </a:r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Fitrie Ainur Ramadhani</a:t>
            </a:r>
            <a:pPr indent="0" marL="0">
              <a:buNone/>
            </a:pPr>
            <a:r>
              <a:rPr lang="en-US" sz="1500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(06020125098)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45262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Dosen Pengampu: Dr. Syaifudin, M.Pd.I.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6035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B9C9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Studi Pendidikan Agama Islam — Fakultas Tarbiyah dan Keguruan —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III — PENUTUP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Kesimpulan dan Saran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120640" cy="4206240"/>
          </a:xfrm>
          <a:prstGeom prst="roundRect">
            <a:avLst>
              <a:gd name="adj" fmla="val 1739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01168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Kesimpulan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514600"/>
            <a:ext cx="457200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Akhlak dan tasawuf memberi landasan nilai dan spiritualitas; psikologi pendidikan memberi kerangka ilmiah perkembangan manusia. Kecerdasan emosional-spiritual, empati, regulasi diri, kontrol diri, pembiasaan, dan keteladanan sejalan dengan ajaran tasawuf, sementara tazkiyat al-nafs relevan dengan teori pembentukan karakter modern. Integrasinya menghasilkan model pendidikan akhlak yang holistik.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943600" y="1783080"/>
            <a:ext cx="5669280" cy="4206240"/>
          </a:xfrm>
          <a:prstGeom prst="roundRect">
            <a:avLst>
              <a:gd name="adj" fmla="val 1739"/>
            </a:avLst>
          </a:prstGeom>
          <a:solidFill>
            <a:srgbClr val="1B4332"/>
          </a:solidFill>
          <a:ln/>
        </p:spPr>
      </p:sp>
      <p:sp>
        <p:nvSpPr>
          <p:cNvPr id="8" name="Text 6"/>
          <p:cNvSpPr/>
          <p:nvPr/>
        </p:nvSpPr>
        <p:spPr>
          <a:xfrm>
            <a:off x="6217920" y="2011680"/>
            <a:ext cx="4572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Saran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217920" y="2514600"/>
            <a:ext cx="51206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Lembaga pendidikan Islam disarankan mengintegrasikan pendekatan tasawuf dan psikologi pendidikan secara lebih sistematis dalam kurikulum, misalnya melalui pembiasaan zikir dan muhasabah, penguatan keteladanan guru, serta program penguatan kecerdasan emosional-spiritual peserta didik. Diperlukan juga kajian lanjutan mengenai efektivitas model integrasi ini dalam konteks pendidikan Islam kontemporer.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5029200" cy="5029200"/>
          </a:xfrm>
          <a:prstGeom prst="ellipse">
            <a:avLst/>
          </a:prstGeom>
          <a:solidFill>
            <a:srgbClr val="74A57F">
              <a:alpha val="13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4114800"/>
            <a:ext cx="4572000" cy="4572000"/>
          </a:xfrm>
          <a:prstGeom prst="ellipse">
            <a:avLst/>
          </a:prstGeom>
          <a:solidFill>
            <a:srgbClr val="C9A66B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0" y="2651760"/>
            <a:ext cx="12188952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Terima Kasih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0" y="3566160"/>
            <a:ext cx="12188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Integrasi Akhlak, Tasawuf, dan Psikologi Pendidikan</a:t>
            </a:r>
            <a:endParaRPr lang="en-US" sz="15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untuk Pembentukan Karakter Peserta Didik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 — PENDAHULUAN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Latar Belakang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874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71600" y="1801368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Pendidikan Islam bertujuan membentuk kepribadian dan akhlak, tidak sekadar mentransfer pengetahuan.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2926080"/>
            <a:ext cx="457200" cy="457200"/>
          </a:xfrm>
          <a:prstGeom prst="ellipse">
            <a:avLst/>
          </a:prstGeom>
          <a:solidFill>
            <a:srgbClr val="74A57F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9260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71600" y="2852928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Tasawuf menuntun pengelolaan hawa nafsu, emosi, dan pembentukan akhlakul karimah.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40080" y="3977640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9776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371600" y="3904488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Konsep psikologi modern (kecerdasan emosional &amp; spiritual, empati, regulasi diri) sejalan dengan tazkiyat al-nafs.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640080" y="5029200"/>
            <a:ext cx="457200" cy="457200"/>
          </a:xfrm>
          <a:prstGeom prst="ellipse">
            <a:avLst/>
          </a:prstGeom>
          <a:solidFill>
            <a:srgbClr val="74A57F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5029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371600" y="4956048"/>
            <a:ext cx="9875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Integrasi keduanya relevan menjawab krisis identitas dan lemahnya kesadaran spiritual peserta didik saat ini.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 — PENDAHULUAN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Rumusan Masalah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074920" cy="1828800"/>
          </a:xfrm>
          <a:prstGeom prst="roundRect">
            <a:avLst>
              <a:gd name="adj" fmla="val 4000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103120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03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463040" y="1993392"/>
            <a:ext cx="3886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Bagaimana konsep akhlak dan tasawuf berkontribusi terhadap kepribadian dan karakter peserta didik?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943600" y="1828800"/>
            <a:ext cx="5074920" cy="1828800"/>
          </a:xfrm>
          <a:prstGeom prst="roundRect">
            <a:avLst>
              <a:gd name="adj" fmla="val 4000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217920" y="2103120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0" y="21031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858000" y="1993392"/>
            <a:ext cx="3886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Bagaimana kecerdasan emosional dan spiritual dijelaskan dalam perspektif akhlak dan tasawuf?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3977640"/>
            <a:ext cx="5074920" cy="1828800"/>
          </a:xfrm>
          <a:prstGeom prst="roundRect">
            <a:avLst>
              <a:gd name="adj" fmla="val 4000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22960" y="4251960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251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463040" y="4142232"/>
            <a:ext cx="3886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Bagaimana empati, regulasi diri, kontrol diri, pembiasaan, dan keteladanan berperan dalam pembentukan akhlak?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943600" y="3977640"/>
            <a:ext cx="5074920" cy="1828800"/>
          </a:xfrm>
          <a:prstGeom prst="roundRect">
            <a:avLst>
              <a:gd name="adj" fmla="val 4000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17920" y="4251960"/>
            <a:ext cx="457200" cy="45720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0" y="42519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858000" y="4142232"/>
            <a:ext cx="38862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Bagaimana konsep tazkiyat al-nafs berhubungan dengan psikologi pembentukan karakter?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 — PENDAHULUAN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Tujuan Penulisan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C9A66B"/>
          </a:solidFill>
          <a:ln/>
        </p:spPr>
      </p:sp>
      <p:sp>
        <p:nvSpPr>
          <p:cNvPr id="5" name="Text 3"/>
          <p:cNvSpPr/>
          <p:nvPr/>
        </p:nvSpPr>
        <p:spPr>
          <a:xfrm>
            <a:off x="1234440" y="1828800"/>
            <a:ext cx="9966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Menjelaskan kontribusi akhlak dan tasawuf terhadap kepribadian dan karakter peserta didik.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40080" y="297180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C9A66B"/>
          </a:solidFill>
          <a:ln/>
        </p:spPr>
      </p:sp>
      <p:sp>
        <p:nvSpPr>
          <p:cNvPr id="7" name="Text 5"/>
          <p:cNvSpPr/>
          <p:nvPr/>
        </p:nvSpPr>
        <p:spPr>
          <a:xfrm>
            <a:off x="1234440" y="2834640"/>
            <a:ext cx="9966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Menganalisis keterkaitan kecerdasan emosional-spiritual dengan nilai akhlak.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640080" y="397764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C9A66B"/>
          </a:solidFill>
          <a:ln/>
        </p:spPr>
      </p:sp>
      <p:sp>
        <p:nvSpPr>
          <p:cNvPr id="9" name="Text 7"/>
          <p:cNvSpPr/>
          <p:nvPr/>
        </p:nvSpPr>
        <p:spPr>
          <a:xfrm>
            <a:off x="1234440" y="3840480"/>
            <a:ext cx="9966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Mendeskripsikan peran empati, regulasi diri, kontrol diri, pembiasaan, dan keteladanan.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40080" y="4983480"/>
            <a:ext cx="320040" cy="320040"/>
          </a:xfrm>
          <a:prstGeom prst="roundRect">
            <a:avLst>
              <a:gd name="adj" fmla="val 17143"/>
            </a:avLst>
          </a:prstGeom>
          <a:solidFill>
            <a:srgbClr val="C9A66B"/>
          </a:solidFill>
          <a:ln/>
        </p:spPr>
      </p:sp>
      <p:sp>
        <p:nvSpPr>
          <p:cNvPr id="11" name="Text 9"/>
          <p:cNvSpPr/>
          <p:nvPr/>
        </p:nvSpPr>
        <p:spPr>
          <a:xfrm>
            <a:off x="1234440" y="4846320"/>
            <a:ext cx="9966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Menganalisis hubungan tazkiyat al-nafs dengan psikologi pembentukan karakter.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II — PEMBAHASAN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Akhlak, Tasawuf, dan Kepribadian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Akhlak adalah keadaan jiwa yang mendorong seseorang berbuat baik secara spontan, karena telah menjadi kebiasaan (habitus) — bukan sekadar hasil pertimbangan rasional sesaat. Tasawuf menawarkan jalan praktis menuju kondisi itu melalui tazkiyat al-nafs, yaitu penyucian jiwa dari sifat tercela menuju sifat terpuji.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3383280"/>
            <a:ext cx="5074920" cy="2651760"/>
          </a:xfrm>
          <a:prstGeom prst="roundRect">
            <a:avLst>
              <a:gd name="adj" fmla="val 2759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822960" y="3657600"/>
            <a:ext cx="1554480" cy="411480"/>
          </a:xfrm>
          <a:prstGeom prst="roundRect">
            <a:avLst>
              <a:gd name="adj" fmla="val 13333"/>
            </a:avLst>
          </a:prstGeom>
          <a:solidFill>
            <a:srgbClr val="74A57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65760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Psikologi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4251960"/>
            <a:ext cx="45262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Memandang kepribadian sebagai pola pikir, emosi, dan perilaku yang relatif menetap.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943600" y="3383280"/>
            <a:ext cx="5074920" cy="2651760"/>
          </a:xfrm>
          <a:prstGeom prst="roundRect">
            <a:avLst>
              <a:gd name="adj" fmla="val 2759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217920" y="3657600"/>
            <a:ext cx="1554480" cy="411480"/>
          </a:xfrm>
          <a:prstGeom prst="roundRect">
            <a:avLst>
              <a:gd name="adj" fmla="val 13333"/>
            </a:avLst>
          </a:prstGeom>
          <a:solidFill>
            <a:srgbClr val="1B4332"/>
          </a:solidFill>
          <a:ln/>
        </p:spPr>
      </p:sp>
      <p:sp>
        <p:nvSpPr>
          <p:cNvPr id="11" name="Text 9"/>
          <p:cNvSpPr/>
          <p:nvPr/>
        </p:nvSpPr>
        <p:spPr>
          <a:xfrm>
            <a:off x="6217920" y="3657600"/>
            <a:ext cx="1554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Tasawuf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217920" y="4251960"/>
            <a:ext cx="45262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Menjelaskan bagaimana pola menetap itu dibentuk, melalui maqamat (tahapan spiritual): zuhud, sabar, tawakal, dan ridha.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II — PEMBAHASAN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Kecerdasan Emosional dan Spiritual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640080" cy="64008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8745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508760" y="18288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Kecerdasan Emosional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508760" y="2240280"/>
            <a:ext cx="9418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Kemampuan mengenali dan mengelola emosi diri serta merespons emosi orang lain (Goleman, 2009) — buah dari mujahadah an-nafs, perjuangan melawan hawa nafsu. Sabar dilihat psikologi sebagai regulasi emosi, dan oleh tasawuf sebagai maqam spiritual.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3566160"/>
            <a:ext cx="640080" cy="64008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35661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508760" y="352044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Kecerdasan Spiritual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508760" y="3931920"/>
            <a:ext cx="9418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Kemampuan memaknai hidup dan menyelaraskan diri dengan nilai yang lebih tinggi (Zohar &amp; Marshall, 2007) — dilatih tasawuf lebih dahulu melalui zikir, tafakur, dan muhasabah.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5349240"/>
            <a:ext cx="10332720" cy="685800"/>
          </a:xfrm>
          <a:prstGeom prst="roundRect">
            <a:avLst>
              <a:gd name="adj" fmla="val 10667"/>
            </a:avLst>
          </a:prstGeom>
          <a:solidFill>
            <a:srgbClr val="F4F1EA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5349240"/>
            <a:ext cx="97840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Penelitian di pesantren membuktikan zikir, tafakur, dan muhasabah nyata meningkatkan kecerdasan emosional-spiritual santri (Kurniati dkk., 2021).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II — PEMBAHASAN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Empati, Regulasi Diri, Kontrol Diri, Pembiasaan &amp; Keteladanan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3337560" cy="4023360"/>
          </a:xfrm>
          <a:prstGeom prst="roundRect">
            <a:avLst>
              <a:gd name="adj" fmla="val 2192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43100" y="2240280"/>
            <a:ext cx="548640" cy="548640"/>
          </a:xfrm>
          <a:prstGeom prst="ellipse">
            <a:avLst/>
          </a:prstGeom>
          <a:solidFill>
            <a:srgbClr val="1B4332"/>
          </a:solidFill>
          <a:ln/>
        </p:spPr>
      </p:sp>
      <p:sp>
        <p:nvSpPr>
          <p:cNvPr id="6" name="Text 4"/>
          <p:cNvSpPr/>
          <p:nvPr/>
        </p:nvSpPr>
        <p:spPr>
          <a:xfrm>
            <a:off x="1943100" y="2240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77240" y="297180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Empati — Setara Rahmah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822960" y="3657600"/>
            <a:ext cx="27889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Sejajar dengan kasih sayang dalam akhlak Islam; akhlak menambahkan dimensi pahala dan tanggung jawab moral.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114800" y="1920240"/>
            <a:ext cx="3337560" cy="4023360"/>
          </a:xfrm>
          <a:prstGeom prst="roundRect">
            <a:avLst>
              <a:gd name="adj" fmla="val 2192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509260" y="2240280"/>
            <a:ext cx="548640" cy="548640"/>
          </a:xfrm>
          <a:prstGeom prst="ellipse">
            <a:avLst/>
          </a:prstGeom>
          <a:solidFill>
            <a:srgbClr val="74A57F"/>
          </a:solidFill>
          <a:ln/>
        </p:spPr>
      </p:sp>
      <p:sp>
        <p:nvSpPr>
          <p:cNvPr id="11" name="Text 9"/>
          <p:cNvSpPr/>
          <p:nvPr/>
        </p:nvSpPr>
        <p:spPr>
          <a:xfrm>
            <a:off x="5509260" y="2240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343400" y="297180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Regulasi &amp; Kontrol Diri — Setara Mujahadah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389120" y="3657600"/>
            <a:ext cx="27889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Mengarahkan pikiran dan perilaku menuju tujuan; dalam tasawuf, tujuan akhirnya kedekatan dengan Allah.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7680960" y="1920240"/>
            <a:ext cx="3337560" cy="4023360"/>
          </a:xfrm>
          <a:prstGeom prst="roundRect">
            <a:avLst>
              <a:gd name="adj" fmla="val 2192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075420" y="2240280"/>
            <a:ext cx="548640" cy="548640"/>
          </a:xfrm>
          <a:prstGeom prst="ellipse">
            <a:avLst/>
          </a:prstGeom>
          <a:solidFill>
            <a:srgbClr val="C9A66B"/>
          </a:solidFill>
          <a:ln/>
        </p:spPr>
      </p:sp>
      <p:sp>
        <p:nvSpPr>
          <p:cNvPr id="16" name="Text 14"/>
          <p:cNvSpPr/>
          <p:nvPr/>
        </p:nvSpPr>
        <p:spPr>
          <a:xfrm>
            <a:off x="9075420" y="22402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909560" y="2971800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Pembiasaan &amp; Keteladanan — Selaras Social Learning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7955280" y="3657600"/>
            <a:ext cx="27889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Ta'wid dan uswah hasanah sejalan dengan teori pembelajaran sosial: perilaku terbentuk lewat pengulangan dan peniruan model.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II — PEMBAHASAN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Tazkiyat al-Nafs dan Pembentukan Karakter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Al-Ghazali merumuskan tazkiyat al-nafs dalam tiga tahap, sejalan dengan logika bertahap pembentukan karakter dalam psikologi pendidikan.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3931920" y="3840480"/>
            <a:ext cx="411480" cy="274320"/>
          </a:xfrm>
          <a:prstGeom prst="rightArrow">
            <a:avLst/>
          </a:prstGeom>
          <a:solidFill>
            <a:srgbClr val="C9A66B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788920"/>
            <a:ext cx="3200400" cy="2377440"/>
          </a:xfrm>
          <a:prstGeom prst="roundRect">
            <a:avLst>
              <a:gd name="adj" fmla="val 3077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301752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Takhalli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Mengosongkan diri dari sifat tercela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914400" y="46634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Kesadaran diri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635240" y="3840480"/>
            <a:ext cx="411480" cy="274320"/>
          </a:xfrm>
          <a:prstGeom prst="rightArrow">
            <a:avLst/>
          </a:prstGeom>
          <a:solidFill>
            <a:srgbClr val="C9A66B"/>
          </a:solidFill>
          <a:ln/>
        </p:spPr>
      </p:sp>
      <p:sp>
        <p:nvSpPr>
          <p:cNvPr id="11" name="Shape 9"/>
          <p:cNvSpPr/>
          <p:nvPr/>
        </p:nvSpPr>
        <p:spPr>
          <a:xfrm>
            <a:off x="4389120" y="2788920"/>
            <a:ext cx="3200400" cy="2377440"/>
          </a:xfrm>
          <a:prstGeom prst="roundRect">
            <a:avLst>
              <a:gd name="adj" fmla="val 3077"/>
            </a:avLst>
          </a:prstGeom>
          <a:solidFill>
            <a:srgbClr val="1B4332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617720" y="301752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Tahalli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17720" y="35204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0F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Mengisi diri dengan sifat terpuji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617720" y="46634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8D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Internalisasi nilai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092440" y="2788920"/>
            <a:ext cx="3200400" cy="2377440"/>
          </a:xfrm>
          <a:prstGeom prst="roundRect">
            <a:avLst>
              <a:gd name="adj" fmla="val 3077"/>
            </a:avLst>
          </a:prstGeom>
          <a:solidFill>
            <a:srgbClr val="F4F1EA"/>
          </a:solidFill>
          <a:ln/>
          <a:effectLst>
            <a:outerShdw sx="100000" sy="100000" kx="0" ky="0" algn="bl" rotWithShape="0" blurRad="762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321040" y="301752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Tajalli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321040" y="352044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Tersingkapnya cahaya kebenaran dalam hati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321040" y="466344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Perwujudan nilai dalam tindakan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74A57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 II — PEMBAHASAN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 Integrasi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Integrasi akhlak dan psikologi pendidikan bertumpu pada tiga pilar yang saling mengisi: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3337560" cy="2834640"/>
          </a:xfrm>
          <a:prstGeom prst="roundRect">
            <a:avLst>
              <a:gd name="adj" fmla="val 2581"/>
            </a:avLst>
          </a:prstGeom>
          <a:solidFill>
            <a:srgbClr val="1B4332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788920"/>
            <a:ext cx="2788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Pilar Spiritual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27889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Zikir, tafakur, muhasabah — menumbuhkan kecerdasan spiritual.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114800" y="2468880"/>
            <a:ext cx="3337560" cy="2834640"/>
          </a:xfrm>
          <a:prstGeom prst="roundRect">
            <a:avLst>
              <a:gd name="adj" fmla="val 2581"/>
            </a:avLst>
          </a:prstGeom>
          <a:solidFill>
            <a:srgbClr val="74A57F"/>
          </a:solidFill>
          <a:ln/>
        </p:spPr>
      </p:sp>
      <p:sp>
        <p:nvSpPr>
          <p:cNvPr id="9" name="Text 7"/>
          <p:cNvSpPr/>
          <p:nvPr/>
        </p:nvSpPr>
        <p:spPr>
          <a:xfrm>
            <a:off x="4389120" y="2788920"/>
            <a:ext cx="2788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Pilar Emosional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389120" y="3429000"/>
            <a:ext cx="27889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Sabar, syukur — menumbuhkan kecerdasan emosional dan regulasi diri.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680960" y="2468880"/>
            <a:ext cx="3337560" cy="2834640"/>
          </a:xfrm>
          <a:prstGeom prst="roundRect">
            <a:avLst>
              <a:gd name="adj" fmla="val 2581"/>
            </a:avLst>
          </a:prstGeom>
          <a:solidFill>
            <a:srgbClr val="C9A66B"/>
          </a:solidFill>
          <a:ln/>
        </p:spPr>
      </p:sp>
      <p:sp>
        <p:nvSpPr>
          <p:cNvPr id="12" name="Text 10"/>
          <p:cNvSpPr/>
          <p:nvPr/>
        </p:nvSpPr>
        <p:spPr>
          <a:xfrm>
            <a:off x="7955280" y="2788920"/>
            <a:ext cx="2788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Pilar Perilaku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7955280" y="3429000"/>
            <a:ext cx="278892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Pembiasaan dan keteladanan — membentuk karakter yang menetap.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5532120"/>
            <a:ext cx="10332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Psikologi pendidikan menyumbang kerangka ilmiah untuk memahami proses; akhlak dan tasawuf menyumbang landasan nilai dan arah tujuannya.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1548872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2026-08-24T13:17:47Z</dcterms:created>
  <dcterms:modified xsi:type="dcterms:W3CDTF">2026-08-24T13:17:47Z</dcterms:modified>
</cp:coreProperties>
</file>