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Lst>
  <p:sldSz cx="18288000" cy="10287000"/>
  <p:notesSz cx="6858000" cy="9144000"/>
  <p:embeddedFontLst>
    <p:embeddedFont>
      <p:font typeface="League Spartan" charset="1" panose="00000800000000000000"/>
      <p:regular r:id="rId17"/>
    </p:embeddedFont>
    <p:embeddedFont>
      <p:font typeface="Agrandir Bold" charset="1" panose="00000800000000000000"/>
      <p:regular r:id="rId18"/>
    </p:embeddedFont>
    <p:embeddedFont>
      <p:font typeface="Poppins" charset="1" panose="00000500000000000000"/>
      <p:regular r:id="rId19"/>
    </p:embeddedFont>
    <p:embeddedFont>
      <p:font typeface="Agrandir" charset="1" panose="000005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14.svg" Type="http://schemas.openxmlformats.org/officeDocument/2006/relationships/image"/><Relationship Id="rId12" Target="../media/image33.png" Type="http://schemas.openxmlformats.org/officeDocument/2006/relationships/image"/><Relationship Id="rId13" Target="../media/image34.svg" Type="http://schemas.openxmlformats.org/officeDocument/2006/relationships/image"/><Relationship Id="rId14" Target="../media/image35.png" Type="http://schemas.openxmlformats.org/officeDocument/2006/relationships/image"/><Relationship Id="rId15" Target="../media/image36.svg" Type="http://schemas.openxmlformats.org/officeDocument/2006/relationships/image"/><Relationship Id="rId16" Target="../media/image5.png" Type="http://schemas.openxmlformats.org/officeDocument/2006/relationships/image"/><Relationship Id="rId17" Target="../media/image6.svg" Type="http://schemas.openxmlformats.org/officeDocument/2006/relationships/image"/><Relationship Id="rId2" Target="../media/image29.png" Type="http://schemas.openxmlformats.org/officeDocument/2006/relationships/image"/><Relationship Id="rId3" Target="../media/image30.svg" Type="http://schemas.openxmlformats.org/officeDocument/2006/relationships/image"/><Relationship Id="rId4" Target="../media/image31.png" Type="http://schemas.openxmlformats.org/officeDocument/2006/relationships/image"/><Relationship Id="rId5" Target="../media/image32.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15.png" Type="http://schemas.openxmlformats.org/officeDocument/2006/relationships/image"/><Relationship Id="rId9" Target="../media/image16.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png" Type="http://schemas.openxmlformats.org/officeDocument/2006/relationships/image"/><Relationship Id="rId11" Target="../media/image8.svg" Type="http://schemas.openxmlformats.org/officeDocument/2006/relationships/image"/><Relationship Id="rId12" Target="../media/image9.png" Type="http://schemas.openxmlformats.org/officeDocument/2006/relationships/image"/><Relationship Id="rId13" Target="../media/image10.svg" Type="http://schemas.openxmlformats.org/officeDocument/2006/relationships/image"/><Relationship Id="rId14" Target="../media/image11.png" Type="http://schemas.openxmlformats.org/officeDocument/2006/relationships/image"/><Relationship Id="rId15" Target="../media/image12.svg" Type="http://schemas.openxmlformats.org/officeDocument/2006/relationships/image"/><Relationship Id="rId16" Target="../media/image13.png" Type="http://schemas.openxmlformats.org/officeDocument/2006/relationships/image"/><Relationship Id="rId17" Target="../media/image14.svg" Type="http://schemas.openxmlformats.org/officeDocument/2006/relationships/image"/><Relationship Id="rId18" Target="../media/image15.png" Type="http://schemas.openxmlformats.org/officeDocument/2006/relationships/image"/><Relationship Id="rId19" Target="../media/image16.svg" Type="http://schemas.openxmlformats.org/officeDocument/2006/relationships/image"/><Relationship Id="rId2" Target="../media/image1.png" Type="http://schemas.openxmlformats.org/officeDocument/2006/relationships/image"/><Relationship Id="rId20" Target="../media/image17.png" Type="http://schemas.openxmlformats.org/officeDocument/2006/relationships/image"/><Relationship Id="rId21" Target="../media/image18.svg" Type="http://schemas.openxmlformats.org/officeDocument/2006/relationships/image"/><Relationship Id="rId22" Target="../media/image65.png" Type="http://schemas.openxmlformats.org/officeDocument/2006/relationships/image"/><Relationship Id="rId23" Target="../media/image66.sv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63.png" Type="http://schemas.openxmlformats.org/officeDocument/2006/relationships/image"/><Relationship Id="rId9" Target="../media/image64.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5.png" Type="http://schemas.openxmlformats.org/officeDocument/2006/relationships/image"/><Relationship Id="rId11" Target="../media/image26.svg" Type="http://schemas.openxmlformats.org/officeDocument/2006/relationships/image"/><Relationship Id="rId12" Target="../media/image27.png" Type="http://schemas.openxmlformats.org/officeDocument/2006/relationships/image"/><Relationship Id="rId13" Target="../media/image28.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7.png" Type="http://schemas.openxmlformats.org/officeDocument/2006/relationships/image"/><Relationship Id="rId17" Target="../media/image18.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19.png" Type="http://schemas.openxmlformats.org/officeDocument/2006/relationships/image"/><Relationship Id="rId5" Target="../media/image20.svg" Type="http://schemas.openxmlformats.org/officeDocument/2006/relationships/image"/><Relationship Id="rId6" Target="../media/image21.png" Type="http://schemas.openxmlformats.org/officeDocument/2006/relationships/image"/><Relationship Id="rId7" Target="../media/image22.svg" Type="http://schemas.openxmlformats.org/officeDocument/2006/relationships/image"/><Relationship Id="rId8" Target="../media/image23.png" Type="http://schemas.openxmlformats.org/officeDocument/2006/relationships/image"/><Relationship Id="rId9" Target="../media/image24.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svg" Type="http://schemas.openxmlformats.org/officeDocument/2006/relationships/image"/><Relationship Id="rId12" Target="../media/image13.png" Type="http://schemas.openxmlformats.org/officeDocument/2006/relationships/image"/><Relationship Id="rId13" Target="../media/image14.svg" Type="http://schemas.openxmlformats.org/officeDocument/2006/relationships/image"/><Relationship Id="rId14" Target="../media/image33.png" Type="http://schemas.openxmlformats.org/officeDocument/2006/relationships/image"/><Relationship Id="rId15" Target="../media/image34.svg" Type="http://schemas.openxmlformats.org/officeDocument/2006/relationships/image"/><Relationship Id="rId16" Target="../media/image35.png" Type="http://schemas.openxmlformats.org/officeDocument/2006/relationships/image"/><Relationship Id="rId17" Target="../media/image36.svg" Type="http://schemas.openxmlformats.org/officeDocument/2006/relationships/image"/><Relationship Id="rId18" Target="../media/image37.png" Type="http://schemas.openxmlformats.org/officeDocument/2006/relationships/image"/><Relationship Id="rId19" Target="../media/image38.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29.png" Type="http://schemas.openxmlformats.org/officeDocument/2006/relationships/image"/><Relationship Id="rId5" Target="../media/image30.svg" Type="http://schemas.openxmlformats.org/officeDocument/2006/relationships/image"/><Relationship Id="rId6" Target="../media/image31.png" Type="http://schemas.openxmlformats.org/officeDocument/2006/relationships/image"/><Relationship Id="rId7" Target="../media/image32.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1.png" Type="http://schemas.openxmlformats.org/officeDocument/2006/relationships/image"/><Relationship Id="rId11" Target="../media/image42.svg" Type="http://schemas.openxmlformats.org/officeDocument/2006/relationships/image"/><Relationship Id="rId12" Target="../media/image43.png" Type="http://schemas.openxmlformats.org/officeDocument/2006/relationships/image"/><Relationship Id="rId13" Target="../media/image44.svg" Type="http://schemas.openxmlformats.org/officeDocument/2006/relationships/image"/><Relationship Id="rId14" Target="../media/image45.png" Type="http://schemas.openxmlformats.org/officeDocument/2006/relationships/image"/><Relationship Id="rId15" Target="../media/image46.svg" Type="http://schemas.openxmlformats.org/officeDocument/2006/relationships/image"/><Relationship Id="rId16" Target="../media/image13.png" Type="http://schemas.openxmlformats.org/officeDocument/2006/relationships/image"/><Relationship Id="rId17" Target="../media/image14.svg" Type="http://schemas.openxmlformats.org/officeDocument/2006/relationships/image"/><Relationship Id="rId18" Target="../media/image47.png" Type="http://schemas.openxmlformats.org/officeDocument/2006/relationships/image"/><Relationship Id="rId19" Target="../media/image48.svg" Type="http://schemas.openxmlformats.org/officeDocument/2006/relationships/image"/><Relationship Id="rId2" Target="../media/image27.png" Type="http://schemas.openxmlformats.org/officeDocument/2006/relationships/image"/><Relationship Id="rId3" Target="../media/image28.sv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 Id="rId6" Target="../media/image39.png" Type="http://schemas.openxmlformats.org/officeDocument/2006/relationships/image"/><Relationship Id="rId7" Target="../media/image40.svg" Type="http://schemas.openxmlformats.org/officeDocument/2006/relationships/image"/><Relationship Id="rId8" Target="../media/image35.png" Type="http://schemas.openxmlformats.org/officeDocument/2006/relationships/image"/><Relationship Id="rId9" Target="../media/image36.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3.png" Type="http://schemas.openxmlformats.org/officeDocument/2006/relationships/image"/><Relationship Id="rId11" Target="../media/image54.svg" Type="http://schemas.openxmlformats.org/officeDocument/2006/relationships/image"/><Relationship Id="rId12" Target="../media/image55.png" Type="http://schemas.openxmlformats.org/officeDocument/2006/relationships/image"/><Relationship Id="rId13" Target="../media/image56.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37.png" Type="http://schemas.openxmlformats.org/officeDocument/2006/relationships/image"/><Relationship Id="rId17" Target="../media/image38.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49.png" Type="http://schemas.openxmlformats.org/officeDocument/2006/relationships/image"/><Relationship Id="rId5" Target="../media/image50.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 Id="rId8" Target="../media/image51.png" Type="http://schemas.openxmlformats.org/officeDocument/2006/relationships/image"/><Relationship Id="rId9" Target="../media/image52.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1.png" Type="http://schemas.openxmlformats.org/officeDocument/2006/relationships/image"/><Relationship Id="rId11" Target="../media/image62.svg" Type="http://schemas.openxmlformats.org/officeDocument/2006/relationships/image"/><Relationship Id="rId12" Target="../media/image13.png" Type="http://schemas.openxmlformats.org/officeDocument/2006/relationships/image"/><Relationship Id="rId13" Target="../media/image14.svg" Type="http://schemas.openxmlformats.org/officeDocument/2006/relationships/image"/><Relationship Id="rId14" Target="../media/image17.png" Type="http://schemas.openxmlformats.org/officeDocument/2006/relationships/image"/><Relationship Id="rId15" Target="../media/image18.sv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31.png" Type="http://schemas.openxmlformats.org/officeDocument/2006/relationships/image"/><Relationship Id="rId19" Target="../media/image32.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57.png" Type="http://schemas.openxmlformats.org/officeDocument/2006/relationships/image"/><Relationship Id="rId5" Target="../media/image58.svg" Type="http://schemas.openxmlformats.org/officeDocument/2006/relationships/image"/><Relationship Id="rId6" Target="../media/image59.png" Type="http://schemas.openxmlformats.org/officeDocument/2006/relationships/image"/><Relationship Id="rId7" Target="../media/image60.svg" Type="http://schemas.openxmlformats.org/officeDocument/2006/relationships/image"/><Relationship Id="rId8" Target="../media/image21.png" Type="http://schemas.openxmlformats.org/officeDocument/2006/relationships/image"/><Relationship Id="rId9" Target="../media/image22.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3.png" Type="http://schemas.openxmlformats.org/officeDocument/2006/relationships/image"/><Relationship Id="rId11" Target="../media/image54.svg" Type="http://schemas.openxmlformats.org/officeDocument/2006/relationships/image"/><Relationship Id="rId12" Target="../media/image55.png" Type="http://schemas.openxmlformats.org/officeDocument/2006/relationships/image"/><Relationship Id="rId13" Target="../media/image56.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37.png" Type="http://schemas.openxmlformats.org/officeDocument/2006/relationships/image"/><Relationship Id="rId17" Target="../media/image38.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49.png" Type="http://schemas.openxmlformats.org/officeDocument/2006/relationships/image"/><Relationship Id="rId5" Target="../media/image50.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 Id="rId8" Target="../media/image51.png" Type="http://schemas.openxmlformats.org/officeDocument/2006/relationships/image"/><Relationship Id="rId9" Target="../media/image52.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1.png" Type="http://schemas.openxmlformats.org/officeDocument/2006/relationships/image"/><Relationship Id="rId11" Target="../media/image42.svg" Type="http://schemas.openxmlformats.org/officeDocument/2006/relationships/image"/><Relationship Id="rId12" Target="../media/image43.png" Type="http://schemas.openxmlformats.org/officeDocument/2006/relationships/image"/><Relationship Id="rId13" Target="../media/image44.svg" Type="http://schemas.openxmlformats.org/officeDocument/2006/relationships/image"/><Relationship Id="rId14" Target="../media/image45.png" Type="http://schemas.openxmlformats.org/officeDocument/2006/relationships/image"/><Relationship Id="rId15" Target="../media/image46.svg" Type="http://schemas.openxmlformats.org/officeDocument/2006/relationships/image"/><Relationship Id="rId16" Target="../media/image13.png" Type="http://schemas.openxmlformats.org/officeDocument/2006/relationships/image"/><Relationship Id="rId17" Target="../media/image14.svg" Type="http://schemas.openxmlformats.org/officeDocument/2006/relationships/image"/><Relationship Id="rId18" Target="../media/image47.png" Type="http://schemas.openxmlformats.org/officeDocument/2006/relationships/image"/><Relationship Id="rId19" Target="../media/image48.svg" Type="http://schemas.openxmlformats.org/officeDocument/2006/relationships/image"/><Relationship Id="rId2" Target="../media/image27.png" Type="http://schemas.openxmlformats.org/officeDocument/2006/relationships/image"/><Relationship Id="rId3" Target="../media/image28.sv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 Id="rId6" Target="../media/image39.png" Type="http://schemas.openxmlformats.org/officeDocument/2006/relationships/image"/><Relationship Id="rId7" Target="../media/image40.svg" Type="http://schemas.openxmlformats.org/officeDocument/2006/relationships/image"/><Relationship Id="rId8" Target="../media/image35.png" Type="http://schemas.openxmlformats.org/officeDocument/2006/relationships/image"/><Relationship Id="rId9" Target="../media/image36.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3.png" Type="http://schemas.openxmlformats.org/officeDocument/2006/relationships/image"/><Relationship Id="rId11" Target="../media/image54.svg" Type="http://schemas.openxmlformats.org/officeDocument/2006/relationships/image"/><Relationship Id="rId12" Target="../media/image55.png" Type="http://schemas.openxmlformats.org/officeDocument/2006/relationships/image"/><Relationship Id="rId13" Target="../media/image56.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37.png" Type="http://schemas.openxmlformats.org/officeDocument/2006/relationships/image"/><Relationship Id="rId17" Target="../media/image38.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49.png" Type="http://schemas.openxmlformats.org/officeDocument/2006/relationships/image"/><Relationship Id="rId5" Target="../media/image50.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 Id="rId8" Target="../media/image51.png" Type="http://schemas.openxmlformats.org/officeDocument/2006/relationships/image"/><Relationship Id="rId9" Target="../media/image52.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719CFA"/>
        </a:solidFill>
      </p:bgPr>
    </p:bg>
    <p:spTree>
      <p:nvGrpSpPr>
        <p:cNvPr id="1" name=""/>
        <p:cNvGrpSpPr/>
        <p:nvPr/>
      </p:nvGrpSpPr>
      <p:grpSpPr>
        <a:xfrm>
          <a:off x="0" y="0"/>
          <a:ext cx="0" cy="0"/>
          <a:chOff x="0" y="0"/>
          <a:chExt cx="0" cy="0"/>
        </a:xfrm>
      </p:grpSpPr>
      <p:sp>
        <p:nvSpPr>
          <p:cNvPr name="Freeform 2" id="2"/>
          <p:cNvSpPr/>
          <p:nvPr/>
        </p:nvSpPr>
        <p:spPr>
          <a:xfrm flipH="false" flipV="false" rot="0">
            <a:off x="4829600" y="7628026"/>
            <a:ext cx="4114800" cy="4114800"/>
          </a:xfrm>
          <a:custGeom>
            <a:avLst/>
            <a:gdLst/>
            <a:ahLst/>
            <a:cxnLst/>
            <a:rect r="r" b="b" t="t" l="l"/>
            <a:pathLst>
              <a:path h="4114800" w="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4254896" y="-1342157"/>
            <a:ext cx="4114800" cy="4114800"/>
          </a:xfrm>
          <a:custGeom>
            <a:avLst/>
            <a:gdLst/>
            <a:ahLst/>
            <a:cxnLst/>
            <a:rect r="r" b="b" t="t" l="l"/>
            <a:pathLst>
              <a:path h="4114800" w="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2522812" y="525315"/>
            <a:ext cx="13928177" cy="8531008"/>
          </a:xfrm>
          <a:custGeom>
            <a:avLst/>
            <a:gdLst/>
            <a:ahLst/>
            <a:cxnLst/>
            <a:rect r="r" b="b" t="t" l="l"/>
            <a:pathLst>
              <a:path h="8531008" w="13928177">
                <a:moveTo>
                  <a:pt x="0" y="0"/>
                </a:moveTo>
                <a:lnTo>
                  <a:pt x="13928176" y="0"/>
                </a:lnTo>
                <a:lnTo>
                  <a:pt x="13928176" y="8531008"/>
                </a:lnTo>
                <a:lnTo>
                  <a:pt x="0" y="853100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0">
            <a:off x="2522812" y="2335778"/>
            <a:ext cx="13512005" cy="4292512"/>
          </a:xfrm>
          <a:prstGeom prst="rect">
            <a:avLst/>
          </a:prstGeom>
        </p:spPr>
        <p:txBody>
          <a:bodyPr anchor="t" rtlCol="false" tIns="0" lIns="0" bIns="0" rIns="0">
            <a:spAutoFit/>
          </a:bodyPr>
          <a:lstStyle/>
          <a:p>
            <a:pPr algn="ctr">
              <a:lnSpc>
                <a:spcPts val="6774"/>
              </a:lnSpc>
            </a:pPr>
            <a:r>
              <a:rPr lang="en-US" sz="5840" spc="344">
                <a:solidFill>
                  <a:srgbClr val="4777FA"/>
                </a:solidFill>
                <a:latin typeface="League Spartan"/>
                <a:ea typeface="League Spartan"/>
                <a:cs typeface="League Spartan"/>
                <a:sym typeface="League Spartan"/>
              </a:rPr>
              <a:t>PERKEMBANGAN KOGNITIF, MORAL, SOSIAL-EMOSIONAL, DAN SPIRITUAL DALAM PERSPEKTIF PSIKOLOGI PERKEMBANGAN DAN ISLAM</a:t>
            </a:r>
          </a:p>
        </p:txBody>
      </p:sp>
      <p:grpSp>
        <p:nvGrpSpPr>
          <p:cNvPr name="Group 6" id="6"/>
          <p:cNvGrpSpPr/>
          <p:nvPr/>
        </p:nvGrpSpPr>
        <p:grpSpPr>
          <a:xfrm rot="0">
            <a:off x="6966108" y="7129940"/>
            <a:ext cx="4355784" cy="386859"/>
            <a:chOff x="0" y="0"/>
            <a:chExt cx="1147202" cy="101889"/>
          </a:xfrm>
        </p:grpSpPr>
        <p:sp>
          <p:nvSpPr>
            <p:cNvPr name="Freeform 7" id="7"/>
            <p:cNvSpPr/>
            <p:nvPr/>
          </p:nvSpPr>
          <p:spPr>
            <a:xfrm flipH="false" flipV="false" rot="0">
              <a:off x="0" y="0"/>
              <a:ext cx="1147202" cy="101889"/>
            </a:xfrm>
            <a:custGeom>
              <a:avLst/>
              <a:gdLst/>
              <a:ahLst/>
              <a:cxnLst/>
              <a:rect r="r" b="b" t="t" l="l"/>
              <a:pathLst>
                <a:path h="101889" w="1147202">
                  <a:moveTo>
                    <a:pt x="0" y="0"/>
                  </a:moveTo>
                  <a:lnTo>
                    <a:pt x="1147202" y="0"/>
                  </a:lnTo>
                  <a:lnTo>
                    <a:pt x="1147202" y="101889"/>
                  </a:lnTo>
                  <a:lnTo>
                    <a:pt x="0" y="101889"/>
                  </a:lnTo>
                  <a:close/>
                </a:path>
              </a:pathLst>
            </a:custGeom>
            <a:solidFill>
              <a:srgbClr val="93FF85"/>
            </a:solidFill>
          </p:spPr>
        </p:sp>
        <p:sp>
          <p:nvSpPr>
            <p:cNvPr name="TextBox 8" id="8"/>
            <p:cNvSpPr txBox="true"/>
            <p:nvPr/>
          </p:nvSpPr>
          <p:spPr>
            <a:xfrm>
              <a:off x="0" y="-38100"/>
              <a:ext cx="1147202" cy="139989"/>
            </a:xfrm>
            <a:prstGeom prst="rect">
              <a:avLst/>
            </a:prstGeom>
          </p:spPr>
          <p:txBody>
            <a:bodyPr anchor="ctr" rtlCol="false" tIns="50800" lIns="50800" bIns="50800" rIns="50800"/>
            <a:lstStyle/>
            <a:p>
              <a:pPr algn="ctr">
                <a:lnSpc>
                  <a:spcPts val="2659"/>
                </a:lnSpc>
              </a:pPr>
            </a:p>
          </p:txBody>
        </p:sp>
      </p:grpSp>
      <p:sp>
        <p:nvSpPr>
          <p:cNvPr name="Freeform 9" id="9"/>
          <p:cNvSpPr/>
          <p:nvPr/>
        </p:nvSpPr>
        <p:spPr>
          <a:xfrm flipH="false" flipV="false" rot="1054410">
            <a:off x="1610836" y="6669265"/>
            <a:ext cx="2869337" cy="2758150"/>
          </a:xfrm>
          <a:custGeom>
            <a:avLst/>
            <a:gdLst/>
            <a:ahLst/>
            <a:cxnLst/>
            <a:rect r="r" b="b" t="t" l="l"/>
            <a:pathLst>
              <a:path h="2758150" w="2869337">
                <a:moveTo>
                  <a:pt x="0" y="0"/>
                </a:moveTo>
                <a:lnTo>
                  <a:pt x="2869337" y="0"/>
                </a:lnTo>
                <a:lnTo>
                  <a:pt x="2869337" y="2758150"/>
                </a:lnTo>
                <a:lnTo>
                  <a:pt x="0" y="275815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851657">
            <a:off x="539945" y="2646166"/>
            <a:ext cx="1650459" cy="1330683"/>
          </a:xfrm>
          <a:custGeom>
            <a:avLst/>
            <a:gdLst/>
            <a:ahLst/>
            <a:cxnLst/>
            <a:rect r="r" b="b" t="t" l="l"/>
            <a:pathLst>
              <a:path h="1330683" w="1650459">
                <a:moveTo>
                  <a:pt x="0" y="0"/>
                </a:moveTo>
                <a:lnTo>
                  <a:pt x="1650459" y="0"/>
                </a:lnTo>
                <a:lnTo>
                  <a:pt x="1650459" y="1330683"/>
                </a:lnTo>
                <a:lnTo>
                  <a:pt x="0" y="133068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true" flipV="false" rot="1094126">
            <a:off x="16596060" y="6629096"/>
            <a:ext cx="1326480" cy="865528"/>
          </a:xfrm>
          <a:custGeom>
            <a:avLst/>
            <a:gdLst/>
            <a:ahLst/>
            <a:cxnLst/>
            <a:rect r="r" b="b" t="t" l="l"/>
            <a:pathLst>
              <a:path h="865528" w="1326480">
                <a:moveTo>
                  <a:pt x="1326480" y="0"/>
                </a:moveTo>
                <a:lnTo>
                  <a:pt x="0" y="0"/>
                </a:lnTo>
                <a:lnTo>
                  <a:pt x="0" y="865528"/>
                </a:lnTo>
                <a:lnTo>
                  <a:pt x="1326480" y="865528"/>
                </a:lnTo>
                <a:lnTo>
                  <a:pt x="132648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2875142">
            <a:off x="1198048" y="6032771"/>
            <a:ext cx="690805" cy="535374"/>
          </a:xfrm>
          <a:custGeom>
            <a:avLst/>
            <a:gdLst/>
            <a:ahLst/>
            <a:cxnLst/>
            <a:rect r="r" b="b" t="t" l="l"/>
            <a:pathLst>
              <a:path h="535374" w="690805">
                <a:moveTo>
                  <a:pt x="0" y="0"/>
                </a:moveTo>
                <a:lnTo>
                  <a:pt x="690805" y="0"/>
                </a:lnTo>
                <a:lnTo>
                  <a:pt x="690805" y="535374"/>
                </a:lnTo>
                <a:lnTo>
                  <a:pt x="0" y="53537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1065860">
            <a:off x="16882759" y="4255571"/>
            <a:ext cx="753082" cy="763581"/>
          </a:xfrm>
          <a:custGeom>
            <a:avLst/>
            <a:gdLst/>
            <a:ahLst/>
            <a:cxnLst/>
            <a:rect r="r" b="b" t="t" l="l"/>
            <a:pathLst>
              <a:path h="763581" w="753082">
                <a:moveTo>
                  <a:pt x="0" y="0"/>
                </a:moveTo>
                <a:lnTo>
                  <a:pt x="753082" y="0"/>
                </a:lnTo>
                <a:lnTo>
                  <a:pt x="753082" y="763580"/>
                </a:lnTo>
                <a:lnTo>
                  <a:pt x="0" y="76358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4" id="14"/>
          <p:cNvSpPr/>
          <p:nvPr/>
        </p:nvSpPr>
        <p:spPr>
          <a:xfrm flipH="false" flipV="false" rot="-745404">
            <a:off x="14414827" y="9304999"/>
            <a:ext cx="487997" cy="494800"/>
          </a:xfrm>
          <a:custGeom>
            <a:avLst/>
            <a:gdLst/>
            <a:ahLst/>
            <a:cxnLst/>
            <a:rect r="r" b="b" t="t" l="l"/>
            <a:pathLst>
              <a:path h="494800" w="487997">
                <a:moveTo>
                  <a:pt x="0" y="0"/>
                </a:moveTo>
                <a:lnTo>
                  <a:pt x="487996" y="0"/>
                </a:lnTo>
                <a:lnTo>
                  <a:pt x="487996" y="494800"/>
                </a:lnTo>
                <a:lnTo>
                  <a:pt x="0" y="4948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5" id="15"/>
          <p:cNvSpPr/>
          <p:nvPr/>
        </p:nvSpPr>
        <p:spPr>
          <a:xfrm flipH="false" flipV="false" rot="-1445017">
            <a:off x="1008044" y="888207"/>
            <a:ext cx="714260" cy="724218"/>
          </a:xfrm>
          <a:custGeom>
            <a:avLst/>
            <a:gdLst/>
            <a:ahLst/>
            <a:cxnLst/>
            <a:rect r="r" b="b" t="t" l="l"/>
            <a:pathLst>
              <a:path h="724218" w="714260">
                <a:moveTo>
                  <a:pt x="0" y="0"/>
                </a:moveTo>
                <a:lnTo>
                  <a:pt x="714260" y="0"/>
                </a:lnTo>
                <a:lnTo>
                  <a:pt x="714260" y="724218"/>
                </a:lnTo>
                <a:lnTo>
                  <a:pt x="0" y="72421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6" id="16"/>
          <p:cNvSpPr/>
          <p:nvPr/>
        </p:nvSpPr>
        <p:spPr>
          <a:xfrm flipH="false" flipV="false" rot="-1320179">
            <a:off x="16145913" y="9308348"/>
            <a:ext cx="3243677" cy="754155"/>
          </a:xfrm>
          <a:custGeom>
            <a:avLst/>
            <a:gdLst/>
            <a:ahLst/>
            <a:cxnLst/>
            <a:rect r="r" b="b" t="t" l="l"/>
            <a:pathLst>
              <a:path h="754155" w="3243677">
                <a:moveTo>
                  <a:pt x="0" y="0"/>
                </a:moveTo>
                <a:lnTo>
                  <a:pt x="3243677" y="0"/>
                </a:lnTo>
                <a:lnTo>
                  <a:pt x="3243677" y="754155"/>
                </a:lnTo>
                <a:lnTo>
                  <a:pt x="0" y="754155"/>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7" id="17"/>
          <p:cNvSpPr/>
          <p:nvPr/>
        </p:nvSpPr>
        <p:spPr>
          <a:xfrm flipH="false" flipV="false" rot="-803428">
            <a:off x="830902" y="9798498"/>
            <a:ext cx="1068544" cy="784044"/>
          </a:xfrm>
          <a:custGeom>
            <a:avLst/>
            <a:gdLst/>
            <a:ahLst/>
            <a:cxnLst/>
            <a:rect r="r" b="b" t="t" l="l"/>
            <a:pathLst>
              <a:path h="784044" w="1068544">
                <a:moveTo>
                  <a:pt x="0" y="0"/>
                </a:moveTo>
                <a:lnTo>
                  <a:pt x="1068544" y="0"/>
                </a:lnTo>
                <a:lnTo>
                  <a:pt x="1068544" y="784044"/>
                </a:lnTo>
                <a:lnTo>
                  <a:pt x="0" y="784044"/>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TextBox 18" id="18"/>
          <p:cNvSpPr txBox="true"/>
          <p:nvPr/>
        </p:nvSpPr>
        <p:spPr>
          <a:xfrm rot="0">
            <a:off x="5825480" y="6828315"/>
            <a:ext cx="6637040" cy="565150"/>
          </a:xfrm>
          <a:prstGeom prst="rect">
            <a:avLst/>
          </a:prstGeom>
        </p:spPr>
        <p:txBody>
          <a:bodyPr anchor="t" rtlCol="false" tIns="0" lIns="0" bIns="0" rIns="0">
            <a:spAutoFit/>
          </a:bodyPr>
          <a:lstStyle/>
          <a:p>
            <a:pPr algn="ctr">
              <a:lnSpc>
                <a:spcPts val="3500"/>
              </a:lnSpc>
            </a:pPr>
            <a:r>
              <a:rPr lang="en-US" b="true" sz="3500">
                <a:solidFill>
                  <a:srgbClr val="2B345B"/>
                </a:solidFill>
                <a:latin typeface="Agrandir Bold"/>
                <a:ea typeface="Agrandir Bold"/>
                <a:cs typeface="Agrandir Bold"/>
                <a:sym typeface="Agrandir Bold"/>
              </a:rPr>
              <a:t>Mas Nur Maimunah</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719CFA"/>
        </a:solidFill>
      </p:bgPr>
    </p:bg>
    <p:spTree>
      <p:nvGrpSpPr>
        <p:cNvPr id="1" name=""/>
        <p:cNvGrpSpPr/>
        <p:nvPr/>
      </p:nvGrpSpPr>
      <p:grpSpPr>
        <a:xfrm>
          <a:off x="0" y="0"/>
          <a:ext cx="0" cy="0"/>
          <a:chOff x="0" y="0"/>
          <a:chExt cx="0" cy="0"/>
        </a:xfrm>
      </p:grpSpPr>
      <p:sp>
        <p:nvSpPr>
          <p:cNvPr name="Freeform 2" id="2"/>
          <p:cNvSpPr/>
          <p:nvPr/>
        </p:nvSpPr>
        <p:spPr>
          <a:xfrm flipH="false" flipV="false" rot="0">
            <a:off x="1717709" y="716184"/>
            <a:ext cx="14852583" cy="8651629"/>
          </a:xfrm>
          <a:custGeom>
            <a:avLst/>
            <a:gdLst/>
            <a:ahLst/>
            <a:cxnLst/>
            <a:rect r="r" b="b" t="t" l="l"/>
            <a:pathLst>
              <a:path h="8651629" w="14852583">
                <a:moveTo>
                  <a:pt x="0" y="0"/>
                </a:moveTo>
                <a:lnTo>
                  <a:pt x="14852582" y="0"/>
                </a:lnTo>
                <a:lnTo>
                  <a:pt x="14852582" y="8651630"/>
                </a:lnTo>
                <a:lnTo>
                  <a:pt x="0" y="86516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5509966" y="3386869"/>
            <a:ext cx="7268069" cy="585264"/>
            <a:chOff x="0" y="0"/>
            <a:chExt cx="1914224" cy="154144"/>
          </a:xfrm>
        </p:grpSpPr>
        <p:sp>
          <p:nvSpPr>
            <p:cNvPr name="Freeform 4" id="4"/>
            <p:cNvSpPr/>
            <p:nvPr/>
          </p:nvSpPr>
          <p:spPr>
            <a:xfrm flipH="false" flipV="false" rot="0">
              <a:off x="0" y="0"/>
              <a:ext cx="1914224" cy="154144"/>
            </a:xfrm>
            <a:custGeom>
              <a:avLst/>
              <a:gdLst/>
              <a:ahLst/>
              <a:cxnLst/>
              <a:rect r="r" b="b" t="t" l="l"/>
              <a:pathLst>
                <a:path h="154144" w="1914224">
                  <a:moveTo>
                    <a:pt x="0" y="0"/>
                  </a:moveTo>
                  <a:lnTo>
                    <a:pt x="1914224" y="0"/>
                  </a:lnTo>
                  <a:lnTo>
                    <a:pt x="1914224" y="154144"/>
                  </a:lnTo>
                  <a:lnTo>
                    <a:pt x="0" y="154144"/>
                  </a:lnTo>
                  <a:close/>
                </a:path>
              </a:pathLst>
            </a:custGeom>
            <a:solidFill>
              <a:srgbClr val="93FF85"/>
            </a:solidFill>
          </p:spPr>
        </p:sp>
        <p:sp>
          <p:nvSpPr>
            <p:cNvPr name="TextBox 5" id="5"/>
            <p:cNvSpPr txBox="true"/>
            <p:nvPr/>
          </p:nvSpPr>
          <p:spPr>
            <a:xfrm>
              <a:off x="0" y="-38100"/>
              <a:ext cx="1914224" cy="192244"/>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1802062">
            <a:off x="15151637" y="6675464"/>
            <a:ext cx="1977545" cy="2397025"/>
          </a:xfrm>
          <a:custGeom>
            <a:avLst/>
            <a:gdLst/>
            <a:ahLst/>
            <a:cxnLst/>
            <a:rect r="r" b="b" t="t" l="l"/>
            <a:pathLst>
              <a:path h="2397025" w="1977545">
                <a:moveTo>
                  <a:pt x="0" y="0"/>
                </a:moveTo>
                <a:lnTo>
                  <a:pt x="1977545" y="0"/>
                </a:lnTo>
                <a:lnTo>
                  <a:pt x="1977545" y="2397025"/>
                </a:lnTo>
                <a:lnTo>
                  <a:pt x="0" y="239702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true" flipV="false" rot="1018778">
            <a:off x="16559623" y="1878330"/>
            <a:ext cx="1278196" cy="1030545"/>
          </a:xfrm>
          <a:custGeom>
            <a:avLst/>
            <a:gdLst/>
            <a:ahLst/>
            <a:cxnLst/>
            <a:rect r="r" b="b" t="t" l="l"/>
            <a:pathLst>
              <a:path h="1030545" w="1278196">
                <a:moveTo>
                  <a:pt x="1278196" y="0"/>
                </a:moveTo>
                <a:lnTo>
                  <a:pt x="0" y="0"/>
                </a:lnTo>
                <a:lnTo>
                  <a:pt x="0" y="1030545"/>
                </a:lnTo>
                <a:lnTo>
                  <a:pt x="1278196" y="1030545"/>
                </a:lnTo>
                <a:lnTo>
                  <a:pt x="1278196"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2449588">
            <a:off x="16778039" y="4625127"/>
            <a:ext cx="2364793" cy="549814"/>
          </a:xfrm>
          <a:custGeom>
            <a:avLst/>
            <a:gdLst/>
            <a:ahLst/>
            <a:cxnLst/>
            <a:rect r="r" b="b" t="t" l="l"/>
            <a:pathLst>
              <a:path h="549814" w="2364793">
                <a:moveTo>
                  <a:pt x="0" y="0"/>
                </a:moveTo>
                <a:lnTo>
                  <a:pt x="2364793" y="0"/>
                </a:lnTo>
                <a:lnTo>
                  <a:pt x="2364793" y="549815"/>
                </a:lnTo>
                <a:lnTo>
                  <a:pt x="0" y="54981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2006979">
            <a:off x="-471709" y="9332519"/>
            <a:ext cx="2364793" cy="549814"/>
          </a:xfrm>
          <a:custGeom>
            <a:avLst/>
            <a:gdLst/>
            <a:ahLst/>
            <a:cxnLst/>
            <a:rect r="r" b="b" t="t" l="l"/>
            <a:pathLst>
              <a:path h="549814" w="2364793">
                <a:moveTo>
                  <a:pt x="0" y="0"/>
                </a:moveTo>
                <a:lnTo>
                  <a:pt x="2364793" y="0"/>
                </a:lnTo>
                <a:lnTo>
                  <a:pt x="2364793" y="549814"/>
                </a:lnTo>
                <a:lnTo>
                  <a:pt x="0" y="54981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745404">
            <a:off x="17351751" y="6635806"/>
            <a:ext cx="593637" cy="601913"/>
          </a:xfrm>
          <a:custGeom>
            <a:avLst/>
            <a:gdLst/>
            <a:ahLst/>
            <a:cxnLst/>
            <a:rect r="r" b="b" t="t" l="l"/>
            <a:pathLst>
              <a:path h="601913" w="593637">
                <a:moveTo>
                  <a:pt x="0" y="0"/>
                </a:moveTo>
                <a:lnTo>
                  <a:pt x="593637" y="0"/>
                </a:lnTo>
                <a:lnTo>
                  <a:pt x="593637" y="601913"/>
                </a:lnTo>
                <a:lnTo>
                  <a:pt x="0" y="60191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1431866">
            <a:off x="682384" y="4548890"/>
            <a:ext cx="692632" cy="702289"/>
          </a:xfrm>
          <a:custGeom>
            <a:avLst/>
            <a:gdLst/>
            <a:ahLst/>
            <a:cxnLst/>
            <a:rect r="r" b="b" t="t" l="l"/>
            <a:pathLst>
              <a:path h="702289" w="692632">
                <a:moveTo>
                  <a:pt x="0" y="0"/>
                </a:moveTo>
                <a:lnTo>
                  <a:pt x="692632" y="0"/>
                </a:lnTo>
                <a:lnTo>
                  <a:pt x="692632" y="702289"/>
                </a:lnTo>
                <a:lnTo>
                  <a:pt x="0" y="70228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1431866">
            <a:off x="3245304" y="9657192"/>
            <a:ext cx="1055244" cy="1069956"/>
          </a:xfrm>
          <a:custGeom>
            <a:avLst/>
            <a:gdLst/>
            <a:ahLst/>
            <a:cxnLst/>
            <a:rect r="r" b="b" t="t" l="l"/>
            <a:pathLst>
              <a:path h="1069956" w="1055244">
                <a:moveTo>
                  <a:pt x="0" y="0"/>
                </a:moveTo>
                <a:lnTo>
                  <a:pt x="1055244" y="0"/>
                </a:lnTo>
                <a:lnTo>
                  <a:pt x="1055244" y="1069956"/>
                </a:lnTo>
                <a:lnTo>
                  <a:pt x="0" y="106995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3" id="13"/>
          <p:cNvSpPr/>
          <p:nvPr/>
        </p:nvSpPr>
        <p:spPr>
          <a:xfrm flipH="false" flipV="false" rot="-110197">
            <a:off x="14145719" y="2749826"/>
            <a:ext cx="832967" cy="749670"/>
          </a:xfrm>
          <a:custGeom>
            <a:avLst/>
            <a:gdLst/>
            <a:ahLst/>
            <a:cxnLst/>
            <a:rect r="r" b="b" t="t" l="l"/>
            <a:pathLst>
              <a:path h="749670" w="832967">
                <a:moveTo>
                  <a:pt x="0" y="0"/>
                </a:moveTo>
                <a:lnTo>
                  <a:pt x="832967" y="0"/>
                </a:lnTo>
                <a:lnTo>
                  <a:pt x="832967" y="749670"/>
                </a:lnTo>
                <a:lnTo>
                  <a:pt x="0" y="74967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4" id="14"/>
          <p:cNvSpPr/>
          <p:nvPr/>
        </p:nvSpPr>
        <p:spPr>
          <a:xfrm flipH="false" flipV="false" rot="-1135964">
            <a:off x="2501419" y="6596195"/>
            <a:ext cx="778656" cy="697870"/>
          </a:xfrm>
          <a:custGeom>
            <a:avLst/>
            <a:gdLst/>
            <a:ahLst/>
            <a:cxnLst/>
            <a:rect r="r" b="b" t="t" l="l"/>
            <a:pathLst>
              <a:path h="697870" w="778656">
                <a:moveTo>
                  <a:pt x="0" y="0"/>
                </a:moveTo>
                <a:lnTo>
                  <a:pt x="778656" y="0"/>
                </a:lnTo>
                <a:lnTo>
                  <a:pt x="778656" y="697870"/>
                </a:lnTo>
                <a:lnTo>
                  <a:pt x="0" y="69787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5" id="15"/>
          <p:cNvSpPr txBox="true"/>
          <p:nvPr/>
        </p:nvSpPr>
        <p:spPr>
          <a:xfrm rot="0">
            <a:off x="4548763" y="2873789"/>
            <a:ext cx="9190474" cy="1045210"/>
          </a:xfrm>
          <a:prstGeom prst="rect">
            <a:avLst/>
          </a:prstGeom>
        </p:spPr>
        <p:txBody>
          <a:bodyPr anchor="t" rtlCol="false" tIns="0" lIns="0" bIns="0" rIns="0">
            <a:spAutoFit/>
          </a:bodyPr>
          <a:lstStyle/>
          <a:p>
            <a:pPr algn="ctr">
              <a:lnSpc>
                <a:spcPts val="8119"/>
              </a:lnSpc>
            </a:pPr>
            <a:r>
              <a:rPr lang="en-US" sz="6999" spc="412">
                <a:solidFill>
                  <a:srgbClr val="4777FA"/>
                </a:solidFill>
                <a:latin typeface="League Spartan"/>
                <a:ea typeface="League Spartan"/>
                <a:cs typeface="League Spartan"/>
                <a:sym typeface="League Spartan"/>
              </a:rPr>
              <a:t>KESIMPULAN</a:t>
            </a:r>
          </a:p>
        </p:txBody>
      </p:sp>
      <p:sp>
        <p:nvSpPr>
          <p:cNvPr name="TextBox 16" id="16"/>
          <p:cNvSpPr txBox="true"/>
          <p:nvPr/>
        </p:nvSpPr>
        <p:spPr>
          <a:xfrm rot="0">
            <a:off x="3665314" y="4509713"/>
            <a:ext cx="10957373" cy="2344420"/>
          </a:xfrm>
          <a:prstGeom prst="rect">
            <a:avLst/>
          </a:prstGeom>
        </p:spPr>
        <p:txBody>
          <a:bodyPr anchor="t" rtlCol="false" tIns="0" lIns="0" bIns="0" rIns="0">
            <a:spAutoFit/>
          </a:bodyPr>
          <a:lstStyle/>
          <a:p>
            <a:pPr algn="ctr">
              <a:lnSpc>
                <a:spcPts val="3079"/>
              </a:lnSpc>
            </a:pPr>
            <a:r>
              <a:rPr lang="en-US" sz="2199">
                <a:solidFill>
                  <a:srgbClr val="443D47"/>
                </a:solidFill>
                <a:latin typeface="Poppins"/>
                <a:ea typeface="Poppins"/>
                <a:cs typeface="Poppins"/>
                <a:sym typeface="Poppins"/>
              </a:rPr>
              <a:t>Perkembangan peserta didik mencakup empat dimensi kognitif, moral, sosial-emosional, dan spiritual yang berkembang bertahap dan, menurut Islam, berakar pada fitrah menuju insan kamil. Teori Barat (Piaget, Vygotsky, Erikson, Kohlberg) menjelaskan mekanismenya secara ilmiah, sehingga keduanya saling melengkapi bagi pendidik dalam mengembangkan anak secara seimbang.</a:t>
            </a:r>
          </a:p>
        </p:txBody>
      </p:sp>
      <p:sp>
        <p:nvSpPr>
          <p:cNvPr name="Freeform 17" id="17"/>
          <p:cNvSpPr/>
          <p:nvPr/>
        </p:nvSpPr>
        <p:spPr>
          <a:xfrm flipH="false" flipV="false" rot="1054410">
            <a:off x="1267377" y="2362773"/>
            <a:ext cx="2077806" cy="1997291"/>
          </a:xfrm>
          <a:custGeom>
            <a:avLst/>
            <a:gdLst/>
            <a:ahLst/>
            <a:cxnLst/>
            <a:rect r="r" b="b" t="t" l="l"/>
            <a:pathLst>
              <a:path h="1997291" w="2077806">
                <a:moveTo>
                  <a:pt x="0" y="0"/>
                </a:moveTo>
                <a:lnTo>
                  <a:pt x="2077807" y="0"/>
                </a:lnTo>
                <a:lnTo>
                  <a:pt x="2077807" y="1997292"/>
                </a:lnTo>
                <a:lnTo>
                  <a:pt x="0" y="1997292"/>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719CFA"/>
        </a:solidFill>
      </p:bgPr>
    </p:bg>
    <p:spTree>
      <p:nvGrpSpPr>
        <p:cNvPr id="1" name=""/>
        <p:cNvGrpSpPr/>
        <p:nvPr/>
      </p:nvGrpSpPr>
      <p:grpSpPr>
        <a:xfrm>
          <a:off x="0" y="0"/>
          <a:ext cx="0" cy="0"/>
          <a:chOff x="0" y="0"/>
          <a:chExt cx="0" cy="0"/>
        </a:xfrm>
      </p:grpSpPr>
      <p:sp>
        <p:nvSpPr>
          <p:cNvPr name="Freeform 2" id="2"/>
          <p:cNvSpPr/>
          <p:nvPr/>
        </p:nvSpPr>
        <p:spPr>
          <a:xfrm flipH="false" flipV="false" rot="0">
            <a:off x="4829600" y="7628026"/>
            <a:ext cx="4114800" cy="4114800"/>
          </a:xfrm>
          <a:custGeom>
            <a:avLst/>
            <a:gdLst/>
            <a:ahLst/>
            <a:cxnLst/>
            <a:rect r="r" b="b" t="t" l="l"/>
            <a:pathLst>
              <a:path h="4114800" w="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4254896" y="-1342157"/>
            <a:ext cx="4114800" cy="4114800"/>
          </a:xfrm>
          <a:custGeom>
            <a:avLst/>
            <a:gdLst/>
            <a:ahLst/>
            <a:cxnLst/>
            <a:rect r="r" b="b" t="t" l="l"/>
            <a:pathLst>
              <a:path h="4114800" w="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2522812" y="525315"/>
            <a:ext cx="13928177" cy="8531008"/>
          </a:xfrm>
          <a:custGeom>
            <a:avLst/>
            <a:gdLst/>
            <a:ahLst/>
            <a:cxnLst/>
            <a:rect r="r" b="b" t="t" l="l"/>
            <a:pathLst>
              <a:path h="8531008" w="13928177">
                <a:moveTo>
                  <a:pt x="0" y="0"/>
                </a:moveTo>
                <a:lnTo>
                  <a:pt x="13928176" y="0"/>
                </a:lnTo>
                <a:lnTo>
                  <a:pt x="13928176" y="8531008"/>
                </a:lnTo>
                <a:lnTo>
                  <a:pt x="0" y="853100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0">
            <a:off x="3016725" y="2679068"/>
            <a:ext cx="12254550" cy="3973736"/>
          </a:xfrm>
          <a:prstGeom prst="rect">
            <a:avLst/>
          </a:prstGeom>
        </p:spPr>
        <p:txBody>
          <a:bodyPr anchor="t" rtlCol="false" tIns="0" lIns="0" bIns="0" rIns="0">
            <a:spAutoFit/>
          </a:bodyPr>
          <a:lstStyle/>
          <a:p>
            <a:pPr algn="ctr">
              <a:lnSpc>
                <a:spcPts val="15638"/>
              </a:lnSpc>
            </a:pPr>
            <a:r>
              <a:rPr lang="en-US" sz="13481" spc="795">
                <a:solidFill>
                  <a:srgbClr val="4777FA"/>
                </a:solidFill>
                <a:latin typeface="League Spartan"/>
                <a:ea typeface="League Spartan"/>
                <a:cs typeface="League Spartan"/>
                <a:sym typeface="League Spartan"/>
              </a:rPr>
              <a:t>TERIMA</a:t>
            </a:r>
          </a:p>
          <a:p>
            <a:pPr algn="ctr">
              <a:lnSpc>
                <a:spcPts val="15638"/>
              </a:lnSpc>
            </a:pPr>
            <a:r>
              <a:rPr lang="en-US" sz="13481" spc="795">
                <a:solidFill>
                  <a:srgbClr val="4777FA"/>
                </a:solidFill>
                <a:latin typeface="League Spartan"/>
                <a:ea typeface="League Spartan"/>
                <a:cs typeface="League Spartan"/>
                <a:sym typeface="League Spartan"/>
              </a:rPr>
              <a:t>KASIH</a:t>
            </a:r>
          </a:p>
        </p:txBody>
      </p:sp>
      <p:grpSp>
        <p:nvGrpSpPr>
          <p:cNvPr name="Group 6" id="6"/>
          <p:cNvGrpSpPr/>
          <p:nvPr/>
        </p:nvGrpSpPr>
        <p:grpSpPr>
          <a:xfrm rot="0">
            <a:off x="6966108" y="7129940"/>
            <a:ext cx="4355784" cy="386859"/>
            <a:chOff x="0" y="0"/>
            <a:chExt cx="1147202" cy="101889"/>
          </a:xfrm>
        </p:grpSpPr>
        <p:sp>
          <p:nvSpPr>
            <p:cNvPr name="Freeform 7" id="7"/>
            <p:cNvSpPr/>
            <p:nvPr/>
          </p:nvSpPr>
          <p:spPr>
            <a:xfrm flipH="false" flipV="false" rot="0">
              <a:off x="0" y="0"/>
              <a:ext cx="1147202" cy="101889"/>
            </a:xfrm>
            <a:custGeom>
              <a:avLst/>
              <a:gdLst/>
              <a:ahLst/>
              <a:cxnLst/>
              <a:rect r="r" b="b" t="t" l="l"/>
              <a:pathLst>
                <a:path h="101889" w="1147202">
                  <a:moveTo>
                    <a:pt x="0" y="0"/>
                  </a:moveTo>
                  <a:lnTo>
                    <a:pt x="1147202" y="0"/>
                  </a:lnTo>
                  <a:lnTo>
                    <a:pt x="1147202" y="101889"/>
                  </a:lnTo>
                  <a:lnTo>
                    <a:pt x="0" y="101889"/>
                  </a:lnTo>
                  <a:close/>
                </a:path>
              </a:pathLst>
            </a:custGeom>
            <a:solidFill>
              <a:srgbClr val="93FF85"/>
            </a:solidFill>
          </p:spPr>
        </p:sp>
        <p:sp>
          <p:nvSpPr>
            <p:cNvPr name="TextBox 8" id="8"/>
            <p:cNvSpPr txBox="true"/>
            <p:nvPr/>
          </p:nvSpPr>
          <p:spPr>
            <a:xfrm>
              <a:off x="0" y="-38100"/>
              <a:ext cx="1147202" cy="139989"/>
            </a:xfrm>
            <a:prstGeom prst="rect">
              <a:avLst/>
            </a:prstGeom>
          </p:spPr>
          <p:txBody>
            <a:bodyPr anchor="ctr" rtlCol="false" tIns="50800" lIns="50800" bIns="50800" rIns="50800"/>
            <a:lstStyle/>
            <a:p>
              <a:pPr algn="ctr">
                <a:lnSpc>
                  <a:spcPts val="2659"/>
                </a:lnSpc>
              </a:pPr>
            </a:p>
          </p:txBody>
        </p:sp>
      </p:grpSp>
      <p:sp>
        <p:nvSpPr>
          <p:cNvPr name="Freeform 9" id="9"/>
          <p:cNvSpPr/>
          <p:nvPr/>
        </p:nvSpPr>
        <p:spPr>
          <a:xfrm flipH="false" flipV="false" rot="1054410">
            <a:off x="1610836" y="6669265"/>
            <a:ext cx="2869337" cy="2758150"/>
          </a:xfrm>
          <a:custGeom>
            <a:avLst/>
            <a:gdLst/>
            <a:ahLst/>
            <a:cxnLst/>
            <a:rect r="r" b="b" t="t" l="l"/>
            <a:pathLst>
              <a:path h="2758150" w="2869337">
                <a:moveTo>
                  <a:pt x="0" y="0"/>
                </a:moveTo>
                <a:lnTo>
                  <a:pt x="2869337" y="0"/>
                </a:lnTo>
                <a:lnTo>
                  <a:pt x="2869337" y="2758150"/>
                </a:lnTo>
                <a:lnTo>
                  <a:pt x="0" y="275815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true" flipV="false" rot="1621753">
            <a:off x="14826591" y="1319483"/>
            <a:ext cx="1623906" cy="2906320"/>
          </a:xfrm>
          <a:custGeom>
            <a:avLst/>
            <a:gdLst/>
            <a:ahLst/>
            <a:cxnLst/>
            <a:rect r="r" b="b" t="t" l="l"/>
            <a:pathLst>
              <a:path h="2906320" w="1623906">
                <a:moveTo>
                  <a:pt x="1623906" y="0"/>
                </a:moveTo>
                <a:lnTo>
                  <a:pt x="0" y="0"/>
                </a:lnTo>
                <a:lnTo>
                  <a:pt x="0" y="2906320"/>
                </a:lnTo>
                <a:lnTo>
                  <a:pt x="1623906" y="2906320"/>
                </a:lnTo>
                <a:lnTo>
                  <a:pt x="1623906"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851657">
            <a:off x="539945" y="2646166"/>
            <a:ext cx="1650459" cy="1330683"/>
          </a:xfrm>
          <a:custGeom>
            <a:avLst/>
            <a:gdLst/>
            <a:ahLst/>
            <a:cxnLst/>
            <a:rect r="r" b="b" t="t" l="l"/>
            <a:pathLst>
              <a:path h="1330683" w="1650459">
                <a:moveTo>
                  <a:pt x="0" y="0"/>
                </a:moveTo>
                <a:lnTo>
                  <a:pt x="1650459" y="0"/>
                </a:lnTo>
                <a:lnTo>
                  <a:pt x="1650459" y="1330683"/>
                </a:lnTo>
                <a:lnTo>
                  <a:pt x="0" y="133068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true" flipV="false" rot="1094126">
            <a:off x="16596060" y="6629096"/>
            <a:ext cx="1326480" cy="865528"/>
          </a:xfrm>
          <a:custGeom>
            <a:avLst/>
            <a:gdLst/>
            <a:ahLst/>
            <a:cxnLst/>
            <a:rect r="r" b="b" t="t" l="l"/>
            <a:pathLst>
              <a:path h="865528" w="1326480">
                <a:moveTo>
                  <a:pt x="1326480" y="0"/>
                </a:moveTo>
                <a:lnTo>
                  <a:pt x="0" y="0"/>
                </a:lnTo>
                <a:lnTo>
                  <a:pt x="0" y="865528"/>
                </a:lnTo>
                <a:lnTo>
                  <a:pt x="1326480" y="865528"/>
                </a:lnTo>
                <a:lnTo>
                  <a:pt x="132648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2875142">
            <a:off x="1198048" y="6032771"/>
            <a:ext cx="690805" cy="535374"/>
          </a:xfrm>
          <a:custGeom>
            <a:avLst/>
            <a:gdLst/>
            <a:ahLst/>
            <a:cxnLst/>
            <a:rect r="r" b="b" t="t" l="l"/>
            <a:pathLst>
              <a:path h="535374" w="690805">
                <a:moveTo>
                  <a:pt x="0" y="0"/>
                </a:moveTo>
                <a:lnTo>
                  <a:pt x="690805" y="0"/>
                </a:lnTo>
                <a:lnTo>
                  <a:pt x="690805" y="535374"/>
                </a:lnTo>
                <a:lnTo>
                  <a:pt x="0" y="535374"/>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4" id="14"/>
          <p:cNvSpPr/>
          <p:nvPr/>
        </p:nvSpPr>
        <p:spPr>
          <a:xfrm flipH="false" flipV="false" rot="1065860">
            <a:off x="16882759" y="4255571"/>
            <a:ext cx="753082" cy="763581"/>
          </a:xfrm>
          <a:custGeom>
            <a:avLst/>
            <a:gdLst/>
            <a:ahLst/>
            <a:cxnLst/>
            <a:rect r="r" b="b" t="t" l="l"/>
            <a:pathLst>
              <a:path h="763581" w="753082">
                <a:moveTo>
                  <a:pt x="0" y="0"/>
                </a:moveTo>
                <a:lnTo>
                  <a:pt x="753082" y="0"/>
                </a:lnTo>
                <a:lnTo>
                  <a:pt x="753082" y="763580"/>
                </a:lnTo>
                <a:lnTo>
                  <a:pt x="0" y="76358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5" id="15"/>
          <p:cNvSpPr/>
          <p:nvPr/>
        </p:nvSpPr>
        <p:spPr>
          <a:xfrm flipH="false" flipV="false" rot="-745404">
            <a:off x="14414827" y="9304999"/>
            <a:ext cx="487997" cy="494800"/>
          </a:xfrm>
          <a:custGeom>
            <a:avLst/>
            <a:gdLst/>
            <a:ahLst/>
            <a:cxnLst/>
            <a:rect r="r" b="b" t="t" l="l"/>
            <a:pathLst>
              <a:path h="494800" w="487997">
                <a:moveTo>
                  <a:pt x="0" y="0"/>
                </a:moveTo>
                <a:lnTo>
                  <a:pt x="487996" y="0"/>
                </a:lnTo>
                <a:lnTo>
                  <a:pt x="487996" y="494800"/>
                </a:lnTo>
                <a:lnTo>
                  <a:pt x="0" y="49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6" id="16"/>
          <p:cNvSpPr/>
          <p:nvPr/>
        </p:nvSpPr>
        <p:spPr>
          <a:xfrm flipH="false" flipV="false" rot="-1445017">
            <a:off x="1008044" y="888207"/>
            <a:ext cx="714260" cy="724218"/>
          </a:xfrm>
          <a:custGeom>
            <a:avLst/>
            <a:gdLst/>
            <a:ahLst/>
            <a:cxnLst/>
            <a:rect r="r" b="b" t="t" l="l"/>
            <a:pathLst>
              <a:path h="724218" w="714260">
                <a:moveTo>
                  <a:pt x="0" y="0"/>
                </a:moveTo>
                <a:lnTo>
                  <a:pt x="714260" y="0"/>
                </a:lnTo>
                <a:lnTo>
                  <a:pt x="714260" y="724218"/>
                </a:lnTo>
                <a:lnTo>
                  <a:pt x="0" y="724218"/>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7" id="17"/>
          <p:cNvSpPr/>
          <p:nvPr/>
        </p:nvSpPr>
        <p:spPr>
          <a:xfrm flipH="false" flipV="false" rot="-1320179">
            <a:off x="16145913" y="9308348"/>
            <a:ext cx="3243677" cy="754155"/>
          </a:xfrm>
          <a:custGeom>
            <a:avLst/>
            <a:gdLst/>
            <a:ahLst/>
            <a:cxnLst/>
            <a:rect r="r" b="b" t="t" l="l"/>
            <a:pathLst>
              <a:path h="754155" w="3243677">
                <a:moveTo>
                  <a:pt x="0" y="0"/>
                </a:moveTo>
                <a:lnTo>
                  <a:pt x="3243677" y="0"/>
                </a:lnTo>
                <a:lnTo>
                  <a:pt x="3243677" y="754155"/>
                </a:lnTo>
                <a:lnTo>
                  <a:pt x="0" y="754155"/>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8" id="18"/>
          <p:cNvSpPr/>
          <p:nvPr/>
        </p:nvSpPr>
        <p:spPr>
          <a:xfrm flipH="false" flipV="false" rot="-803428">
            <a:off x="830902" y="9798498"/>
            <a:ext cx="1068544" cy="784044"/>
          </a:xfrm>
          <a:custGeom>
            <a:avLst/>
            <a:gdLst/>
            <a:ahLst/>
            <a:cxnLst/>
            <a:rect r="r" b="b" t="t" l="l"/>
            <a:pathLst>
              <a:path h="784044" w="1068544">
                <a:moveTo>
                  <a:pt x="0" y="0"/>
                </a:moveTo>
                <a:lnTo>
                  <a:pt x="1068544" y="0"/>
                </a:lnTo>
                <a:lnTo>
                  <a:pt x="1068544" y="784044"/>
                </a:lnTo>
                <a:lnTo>
                  <a:pt x="0" y="784044"/>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9" id="19"/>
          <p:cNvSpPr/>
          <p:nvPr/>
        </p:nvSpPr>
        <p:spPr>
          <a:xfrm flipH="false" flipV="false" rot="-110197">
            <a:off x="3378892" y="2266565"/>
            <a:ext cx="789673" cy="710706"/>
          </a:xfrm>
          <a:custGeom>
            <a:avLst/>
            <a:gdLst/>
            <a:ahLst/>
            <a:cxnLst/>
            <a:rect r="r" b="b" t="t" l="l"/>
            <a:pathLst>
              <a:path h="710706" w="789673">
                <a:moveTo>
                  <a:pt x="0" y="0"/>
                </a:moveTo>
                <a:lnTo>
                  <a:pt x="789674" y="0"/>
                </a:lnTo>
                <a:lnTo>
                  <a:pt x="789674" y="710706"/>
                </a:lnTo>
                <a:lnTo>
                  <a:pt x="0" y="710706"/>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TextBox 20" id="20"/>
          <p:cNvSpPr txBox="true"/>
          <p:nvPr/>
        </p:nvSpPr>
        <p:spPr>
          <a:xfrm rot="0">
            <a:off x="5666849" y="6828315"/>
            <a:ext cx="6954302" cy="565150"/>
          </a:xfrm>
          <a:prstGeom prst="rect">
            <a:avLst/>
          </a:prstGeom>
        </p:spPr>
        <p:txBody>
          <a:bodyPr anchor="t" rtlCol="false" tIns="0" lIns="0" bIns="0" rIns="0">
            <a:spAutoFit/>
          </a:bodyPr>
          <a:lstStyle/>
          <a:p>
            <a:pPr algn="ctr">
              <a:lnSpc>
                <a:spcPts val="3500"/>
              </a:lnSpc>
            </a:pPr>
            <a:r>
              <a:rPr lang="en-US" b="true" sz="3500">
                <a:solidFill>
                  <a:srgbClr val="2B345B"/>
                </a:solidFill>
                <a:latin typeface="Agrandir Bold"/>
                <a:ea typeface="Agrandir Bold"/>
                <a:cs typeface="Agrandir Bold"/>
                <a:sym typeface="Agrandir Bold"/>
              </a:rPr>
              <a:t>Mas Nur Mainunah</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719CFA"/>
        </a:solidFill>
      </p:bgPr>
    </p:bg>
    <p:spTree>
      <p:nvGrpSpPr>
        <p:cNvPr id="1" name=""/>
        <p:cNvGrpSpPr/>
        <p:nvPr/>
      </p:nvGrpSpPr>
      <p:grpSpPr>
        <a:xfrm>
          <a:off x="0" y="0"/>
          <a:ext cx="0" cy="0"/>
          <a:chOff x="0" y="0"/>
          <a:chExt cx="0" cy="0"/>
        </a:xfrm>
      </p:grpSpPr>
      <p:sp>
        <p:nvSpPr>
          <p:cNvPr name="Freeform 2" id="2"/>
          <p:cNvSpPr/>
          <p:nvPr/>
        </p:nvSpPr>
        <p:spPr>
          <a:xfrm flipH="false" flipV="false" rot="0">
            <a:off x="2827793" y="7631353"/>
            <a:ext cx="4000500" cy="4000500"/>
          </a:xfrm>
          <a:custGeom>
            <a:avLst/>
            <a:gdLst/>
            <a:ahLst/>
            <a:cxnLst/>
            <a:rect r="r" b="b" t="t" l="l"/>
            <a:pathLst>
              <a:path h="4000500" w="4000500">
                <a:moveTo>
                  <a:pt x="0" y="0"/>
                </a:moveTo>
                <a:lnTo>
                  <a:pt x="4000500" y="0"/>
                </a:lnTo>
                <a:lnTo>
                  <a:pt x="4000500" y="4000500"/>
                </a:lnTo>
                <a:lnTo>
                  <a:pt x="0" y="40005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132621" y="-1913857"/>
            <a:ext cx="4000500" cy="4000500"/>
          </a:xfrm>
          <a:custGeom>
            <a:avLst/>
            <a:gdLst/>
            <a:ahLst/>
            <a:cxnLst/>
            <a:rect r="r" b="b" t="t" l="l"/>
            <a:pathLst>
              <a:path h="4000500" w="4000500">
                <a:moveTo>
                  <a:pt x="0" y="0"/>
                </a:moveTo>
                <a:lnTo>
                  <a:pt x="4000500" y="0"/>
                </a:lnTo>
                <a:lnTo>
                  <a:pt x="4000500" y="4000500"/>
                </a:lnTo>
                <a:lnTo>
                  <a:pt x="0" y="40005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true" flipV="false" rot="0">
            <a:off x="362169" y="-121542"/>
            <a:ext cx="15809554" cy="10137877"/>
          </a:xfrm>
          <a:custGeom>
            <a:avLst/>
            <a:gdLst/>
            <a:ahLst/>
            <a:cxnLst/>
            <a:rect r="r" b="b" t="t" l="l"/>
            <a:pathLst>
              <a:path h="10137877" w="15809554">
                <a:moveTo>
                  <a:pt x="15809554" y="0"/>
                </a:moveTo>
                <a:lnTo>
                  <a:pt x="0" y="0"/>
                </a:lnTo>
                <a:lnTo>
                  <a:pt x="0" y="10137876"/>
                </a:lnTo>
                <a:lnTo>
                  <a:pt x="15809554" y="10137876"/>
                </a:lnTo>
                <a:lnTo>
                  <a:pt x="15809554"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5" id="5"/>
          <p:cNvGrpSpPr/>
          <p:nvPr/>
        </p:nvGrpSpPr>
        <p:grpSpPr>
          <a:xfrm rot="0">
            <a:off x="5896898" y="3239776"/>
            <a:ext cx="6494204" cy="585264"/>
            <a:chOff x="0" y="0"/>
            <a:chExt cx="1710408" cy="154144"/>
          </a:xfrm>
        </p:grpSpPr>
        <p:sp>
          <p:nvSpPr>
            <p:cNvPr name="Freeform 6" id="6"/>
            <p:cNvSpPr/>
            <p:nvPr/>
          </p:nvSpPr>
          <p:spPr>
            <a:xfrm flipH="false" flipV="false" rot="0">
              <a:off x="0" y="0"/>
              <a:ext cx="1710408" cy="154144"/>
            </a:xfrm>
            <a:custGeom>
              <a:avLst/>
              <a:gdLst/>
              <a:ahLst/>
              <a:cxnLst/>
              <a:rect r="r" b="b" t="t" l="l"/>
              <a:pathLst>
                <a:path h="154144" w="1710408">
                  <a:moveTo>
                    <a:pt x="0" y="0"/>
                  </a:moveTo>
                  <a:lnTo>
                    <a:pt x="1710408" y="0"/>
                  </a:lnTo>
                  <a:lnTo>
                    <a:pt x="1710408" y="154144"/>
                  </a:lnTo>
                  <a:lnTo>
                    <a:pt x="0" y="154144"/>
                  </a:lnTo>
                  <a:close/>
                </a:path>
              </a:pathLst>
            </a:custGeom>
            <a:solidFill>
              <a:srgbClr val="93FF85"/>
            </a:solidFill>
          </p:spPr>
        </p:sp>
        <p:sp>
          <p:nvSpPr>
            <p:cNvPr name="TextBox 7" id="7"/>
            <p:cNvSpPr txBox="true"/>
            <p:nvPr/>
          </p:nvSpPr>
          <p:spPr>
            <a:xfrm>
              <a:off x="0" y="-38100"/>
              <a:ext cx="1710408" cy="192244"/>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2351224" y="4220643"/>
            <a:ext cx="5915721" cy="2434837"/>
            <a:chOff x="0" y="0"/>
            <a:chExt cx="1599841" cy="658475"/>
          </a:xfrm>
        </p:grpSpPr>
        <p:sp>
          <p:nvSpPr>
            <p:cNvPr name="Freeform 9" id="9"/>
            <p:cNvSpPr/>
            <p:nvPr/>
          </p:nvSpPr>
          <p:spPr>
            <a:xfrm flipH="false" flipV="false" rot="0">
              <a:off x="0" y="0"/>
              <a:ext cx="1599841" cy="658475"/>
            </a:xfrm>
            <a:custGeom>
              <a:avLst/>
              <a:gdLst/>
              <a:ahLst/>
              <a:cxnLst/>
              <a:rect r="r" b="b" t="t" l="l"/>
              <a:pathLst>
                <a:path h="658475" w="1599841">
                  <a:moveTo>
                    <a:pt x="0" y="0"/>
                  </a:moveTo>
                  <a:lnTo>
                    <a:pt x="1599841" y="0"/>
                  </a:lnTo>
                  <a:lnTo>
                    <a:pt x="1599841" y="658475"/>
                  </a:lnTo>
                  <a:lnTo>
                    <a:pt x="0" y="658475"/>
                  </a:lnTo>
                  <a:close/>
                </a:path>
              </a:pathLst>
            </a:custGeom>
            <a:solidFill>
              <a:srgbClr val="FFFFF5"/>
            </a:solidFill>
            <a:ln w="47625" cap="sq">
              <a:solidFill>
                <a:srgbClr val="2B345B"/>
              </a:solidFill>
              <a:prstDash val="solid"/>
              <a:miter/>
            </a:ln>
          </p:spPr>
        </p:sp>
        <p:sp>
          <p:nvSpPr>
            <p:cNvPr name="TextBox 10" id="10"/>
            <p:cNvSpPr txBox="true"/>
            <p:nvPr/>
          </p:nvSpPr>
          <p:spPr>
            <a:xfrm>
              <a:off x="0" y="-38100"/>
              <a:ext cx="1599841" cy="696575"/>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8783293" y="4569107"/>
            <a:ext cx="6003285" cy="2442431"/>
            <a:chOff x="0" y="0"/>
            <a:chExt cx="1623521" cy="660528"/>
          </a:xfrm>
        </p:grpSpPr>
        <p:sp>
          <p:nvSpPr>
            <p:cNvPr name="Freeform 12" id="12"/>
            <p:cNvSpPr/>
            <p:nvPr/>
          </p:nvSpPr>
          <p:spPr>
            <a:xfrm flipH="false" flipV="false" rot="0">
              <a:off x="0" y="0"/>
              <a:ext cx="1623521" cy="660528"/>
            </a:xfrm>
            <a:custGeom>
              <a:avLst/>
              <a:gdLst/>
              <a:ahLst/>
              <a:cxnLst/>
              <a:rect r="r" b="b" t="t" l="l"/>
              <a:pathLst>
                <a:path h="660528" w="1623521">
                  <a:moveTo>
                    <a:pt x="0" y="0"/>
                  </a:moveTo>
                  <a:lnTo>
                    <a:pt x="1623521" y="0"/>
                  </a:lnTo>
                  <a:lnTo>
                    <a:pt x="1623521" y="660528"/>
                  </a:lnTo>
                  <a:lnTo>
                    <a:pt x="0" y="660528"/>
                  </a:lnTo>
                  <a:close/>
                </a:path>
              </a:pathLst>
            </a:custGeom>
            <a:solidFill>
              <a:srgbClr val="FFFFF5"/>
            </a:solidFill>
            <a:ln w="47625" cap="sq">
              <a:solidFill>
                <a:srgbClr val="2B345B"/>
              </a:solidFill>
              <a:prstDash val="solid"/>
              <a:miter/>
            </a:ln>
          </p:spPr>
        </p:sp>
        <p:sp>
          <p:nvSpPr>
            <p:cNvPr name="TextBox 13" id="13"/>
            <p:cNvSpPr txBox="true"/>
            <p:nvPr/>
          </p:nvSpPr>
          <p:spPr>
            <a:xfrm>
              <a:off x="0" y="-38100"/>
              <a:ext cx="1623521" cy="698628"/>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2827793" y="7209357"/>
            <a:ext cx="5955501" cy="2208520"/>
            <a:chOff x="0" y="0"/>
            <a:chExt cx="1610599" cy="597269"/>
          </a:xfrm>
        </p:grpSpPr>
        <p:sp>
          <p:nvSpPr>
            <p:cNvPr name="Freeform 15" id="15"/>
            <p:cNvSpPr/>
            <p:nvPr/>
          </p:nvSpPr>
          <p:spPr>
            <a:xfrm flipH="false" flipV="false" rot="0">
              <a:off x="0" y="0"/>
              <a:ext cx="1610598" cy="597270"/>
            </a:xfrm>
            <a:custGeom>
              <a:avLst/>
              <a:gdLst/>
              <a:ahLst/>
              <a:cxnLst/>
              <a:rect r="r" b="b" t="t" l="l"/>
              <a:pathLst>
                <a:path h="597270" w="1610598">
                  <a:moveTo>
                    <a:pt x="0" y="0"/>
                  </a:moveTo>
                  <a:lnTo>
                    <a:pt x="1610598" y="0"/>
                  </a:lnTo>
                  <a:lnTo>
                    <a:pt x="1610598" y="597270"/>
                  </a:lnTo>
                  <a:lnTo>
                    <a:pt x="0" y="597270"/>
                  </a:lnTo>
                  <a:close/>
                </a:path>
              </a:pathLst>
            </a:custGeom>
            <a:solidFill>
              <a:srgbClr val="FFFFF5"/>
            </a:solidFill>
            <a:ln w="47625" cap="sq">
              <a:solidFill>
                <a:srgbClr val="2B345B"/>
              </a:solidFill>
              <a:prstDash val="solid"/>
              <a:miter/>
            </a:ln>
          </p:spPr>
        </p:sp>
        <p:sp>
          <p:nvSpPr>
            <p:cNvPr name="TextBox 16" id="16"/>
            <p:cNvSpPr txBox="true"/>
            <p:nvPr/>
          </p:nvSpPr>
          <p:spPr>
            <a:xfrm>
              <a:off x="0" y="-38100"/>
              <a:ext cx="1610599" cy="635369"/>
            </a:xfrm>
            <a:prstGeom prst="rect">
              <a:avLst/>
            </a:prstGeom>
          </p:spPr>
          <p:txBody>
            <a:bodyPr anchor="ctr" rtlCol="false" tIns="50800" lIns="50800" bIns="50800" rIns="50800"/>
            <a:lstStyle/>
            <a:p>
              <a:pPr algn="ctr">
                <a:lnSpc>
                  <a:spcPts val="2659"/>
                </a:lnSpc>
              </a:pPr>
            </a:p>
          </p:txBody>
        </p:sp>
      </p:grpSp>
      <p:grpSp>
        <p:nvGrpSpPr>
          <p:cNvPr name="Group 17" id="17"/>
          <p:cNvGrpSpPr/>
          <p:nvPr/>
        </p:nvGrpSpPr>
        <p:grpSpPr>
          <a:xfrm rot="0">
            <a:off x="4630133" y="3732940"/>
            <a:ext cx="726753" cy="726753"/>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AE947"/>
            </a:solidFill>
            <a:ln w="47625" cap="sq">
              <a:solidFill>
                <a:srgbClr val="2B345B"/>
              </a:solidFill>
              <a:prstDash val="solid"/>
              <a:miter/>
            </a:ln>
          </p:spPr>
        </p:sp>
        <p:sp>
          <p:nvSpPr>
            <p:cNvPr name="TextBox 19" id="19"/>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20" id="20"/>
          <p:cNvGrpSpPr/>
          <p:nvPr/>
        </p:nvGrpSpPr>
        <p:grpSpPr>
          <a:xfrm rot="0">
            <a:off x="11438771" y="4205731"/>
            <a:ext cx="726753" cy="726753"/>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AE947"/>
            </a:solidFill>
            <a:ln w="47625" cap="sq">
              <a:solidFill>
                <a:srgbClr val="2B345B"/>
              </a:solidFill>
              <a:prstDash val="solid"/>
              <a:miter/>
            </a:ln>
          </p:spPr>
        </p:sp>
        <p:sp>
          <p:nvSpPr>
            <p:cNvPr name="TextBox 22" id="22"/>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23" id="23"/>
          <p:cNvGrpSpPr/>
          <p:nvPr/>
        </p:nvGrpSpPr>
        <p:grpSpPr>
          <a:xfrm rot="0">
            <a:off x="5170145" y="6845980"/>
            <a:ext cx="726753" cy="726753"/>
            <a:chOff x="0" y="0"/>
            <a:chExt cx="812800" cy="812800"/>
          </a:xfrm>
        </p:grpSpPr>
        <p:sp>
          <p:nvSpPr>
            <p:cNvPr name="Freeform 24" id="2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AE947"/>
            </a:solidFill>
            <a:ln w="47625" cap="sq">
              <a:solidFill>
                <a:srgbClr val="2B345B"/>
              </a:solidFill>
              <a:prstDash val="solid"/>
              <a:miter/>
            </a:ln>
          </p:spPr>
        </p:sp>
        <p:sp>
          <p:nvSpPr>
            <p:cNvPr name="TextBox 25" id="25"/>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26" id="26"/>
          <p:cNvSpPr/>
          <p:nvPr/>
        </p:nvSpPr>
        <p:spPr>
          <a:xfrm flipH="false" flipV="false" rot="-1296032">
            <a:off x="15014305" y="1948143"/>
            <a:ext cx="2142665" cy="2455777"/>
          </a:xfrm>
          <a:custGeom>
            <a:avLst/>
            <a:gdLst/>
            <a:ahLst/>
            <a:cxnLst/>
            <a:rect r="r" b="b" t="t" l="l"/>
            <a:pathLst>
              <a:path h="2455777" w="2142665">
                <a:moveTo>
                  <a:pt x="0" y="0"/>
                </a:moveTo>
                <a:lnTo>
                  <a:pt x="2142666" y="0"/>
                </a:lnTo>
                <a:lnTo>
                  <a:pt x="2142666" y="2455777"/>
                </a:lnTo>
                <a:lnTo>
                  <a:pt x="0" y="245577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7" id="27"/>
          <p:cNvSpPr/>
          <p:nvPr/>
        </p:nvSpPr>
        <p:spPr>
          <a:xfrm flipH="false" flipV="false" rot="1039372">
            <a:off x="2485394" y="1556209"/>
            <a:ext cx="1450758" cy="1691846"/>
          </a:xfrm>
          <a:custGeom>
            <a:avLst/>
            <a:gdLst/>
            <a:ahLst/>
            <a:cxnLst/>
            <a:rect r="r" b="b" t="t" l="l"/>
            <a:pathLst>
              <a:path h="1691846" w="1450758">
                <a:moveTo>
                  <a:pt x="0" y="0"/>
                </a:moveTo>
                <a:lnTo>
                  <a:pt x="1450758" y="0"/>
                </a:lnTo>
                <a:lnTo>
                  <a:pt x="1450758" y="1691846"/>
                </a:lnTo>
                <a:lnTo>
                  <a:pt x="0" y="169184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8" id="28"/>
          <p:cNvSpPr/>
          <p:nvPr/>
        </p:nvSpPr>
        <p:spPr>
          <a:xfrm flipH="true" flipV="false" rot="827286">
            <a:off x="422964" y="5428086"/>
            <a:ext cx="1828996" cy="1193420"/>
          </a:xfrm>
          <a:custGeom>
            <a:avLst/>
            <a:gdLst/>
            <a:ahLst/>
            <a:cxnLst/>
            <a:rect r="r" b="b" t="t" l="l"/>
            <a:pathLst>
              <a:path h="1193420" w="1828996">
                <a:moveTo>
                  <a:pt x="1828996" y="0"/>
                </a:moveTo>
                <a:lnTo>
                  <a:pt x="0" y="0"/>
                </a:lnTo>
                <a:lnTo>
                  <a:pt x="0" y="1193420"/>
                </a:lnTo>
                <a:lnTo>
                  <a:pt x="1828996" y="1193420"/>
                </a:lnTo>
                <a:lnTo>
                  <a:pt x="1828996"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9" id="29"/>
          <p:cNvSpPr/>
          <p:nvPr/>
        </p:nvSpPr>
        <p:spPr>
          <a:xfrm flipH="false" flipV="false" rot="-795677">
            <a:off x="16835088" y="7182151"/>
            <a:ext cx="1911821" cy="1166211"/>
          </a:xfrm>
          <a:custGeom>
            <a:avLst/>
            <a:gdLst/>
            <a:ahLst/>
            <a:cxnLst/>
            <a:rect r="r" b="b" t="t" l="l"/>
            <a:pathLst>
              <a:path h="1166211" w="1911821">
                <a:moveTo>
                  <a:pt x="0" y="0"/>
                </a:moveTo>
                <a:lnTo>
                  <a:pt x="1911821" y="0"/>
                </a:lnTo>
                <a:lnTo>
                  <a:pt x="1911821" y="1166211"/>
                </a:lnTo>
                <a:lnTo>
                  <a:pt x="0" y="116621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30" id="30"/>
          <p:cNvSpPr/>
          <p:nvPr/>
        </p:nvSpPr>
        <p:spPr>
          <a:xfrm flipH="false" flipV="false" rot="729679">
            <a:off x="-708311" y="3665969"/>
            <a:ext cx="1649533" cy="1006215"/>
          </a:xfrm>
          <a:custGeom>
            <a:avLst/>
            <a:gdLst/>
            <a:ahLst/>
            <a:cxnLst/>
            <a:rect r="r" b="b" t="t" l="l"/>
            <a:pathLst>
              <a:path h="1006215" w="1649533">
                <a:moveTo>
                  <a:pt x="0" y="0"/>
                </a:moveTo>
                <a:lnTo>
                  <a:pt x="1649533" y="0"/>
                </a:lnTo>
                <a:lnTo>
                  <a:pt x="1649533" y="1006215"/>
                </a:lnTo>
                <a:lnTo>
                  <a:pt x="0" y="1006215"/>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31" id="31"/>
          <p:cNvSpPr/>
          <p:nvPr/>
        </p:nvSpPr>
        <p:spPr>
          <a:xfrm flipH="false" flipV="false" rot="-771322">
            <a:off x="17203736" y="1225024"/>
            <a:ext cx="1649533" cy="1006215"/>
          </a:xfrm>
          <a:custGeom>
            <a:avLst/>
            <a:gdLst/>
            <a:ahLst/>
            <a:cxnLst/>
            <a:rect r="r" b="b" t="t" l="l"/>
            <a:pathLst>
              <a:path h="1006215" w="1649533">
                <a:moveTo>
                  <a:pt x="0" y="0"/>
                </a:moveTo>
                <a:lnTo>
                  <a:pt x="1649533" y="0"/>
                </a:lnTo>
                <a:lnTo>
                  <a:pt x="1649533" y="1006216"/>
                </a:lnTo>
                <a:lnTo>
                  <a:pt x="0" y="100621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32" id="32"/>
          <p:cNvSpPr txBox="true"/>
          <p:nvPr/>
        </p:nvSpPr>
        <p:spPr>
          <a:xfrm rot="0">
            <a:off x="4993510" y="1659030"/>
            <a:ext cx="8300981" cy="2073910"/>
          </a:xfrm>
          <a:prstGeom prst="rect">
            <a:avLst/>
          </a:prstGeom>
        </p:spPr>
        <p:txBody>
          <a:bodyPr anchor="t" rtlCol="false" tIns="0" lIns="0" bIns="0" rIns="0">
            <a:spAutoFit/>
          </a:bodyPr>
          <a:lstStyle/>
          <a:p>
            <a:pPr algn="ctr">
              <a:lnSpc>
                <a:spcPts val="8119"/>
              </a:lnSpc>
            </a:pPr>
            <a:r>
              <a:rPr lang="en-US" sz="6999" spc="412">
                <a:solidFill>
                  <a:srgbClr val="4777FA"/>
                </a:solidFill>
                <a:latin typeface="League Spartan"/>
                <a:ea typeface="League Spartan"/>
                <a:cs typeface="League Spartan"/>
                <a:sym typeface="League Spartan"/>
              </a:rPr>
              <a:t>RUMUSAN MASALAH</a:t>
            </a:r>
          </a:p>
        </p:txBody>
      </p:sp>
      <p:sp>
        <p:nvSpPr>
          <p:cNvPr name="TextBox 33" id="33"/>
          <p:cNvSpPr txBox="true"/>
          <p:nvPr/>
        </p:nvSpPr>
        <p:spPr>
          <a:xfrm rot="0">
            <a:off x="2367822" y="4342563"/>
            <a:ext cx="5731093" cy="2668975"/>
          </a:xfrm>
          <a:prstGeom prst="rect">
            <a:avLst/>
          </a:prstGeom>
        </p:spPr>
        <p:txBody>
          <a:bodyPr anchor="t" rtlCol="false" tIns="0" lIns="0" bIns="0" rIns="0">
            <a:spAutoFit/>
          </a:bodyPr>
          <a:lstStyle/>
          <a:p>
            <a:pPr algn="ctr">
              <a:lnSpc>
                <a:spcPts val="3588"/>
              </a:lnSpc>
            </a:pPr>
            <a:r>
              <a:rPr lang="en-US" sz="2563" b="true">
                <a:solidFill>
                  <a:srgbClr val="4777FA"/>
                </a:solidFill>
                <a:latin typeface="Agrandir Bold"/>
                <a:ea typeface="Agrandir Bold"/>
                <a:cs typeface="Agrandir Bold"/>
                <a:sym typeface="Agrandir Bold"/>
              </a:rPr>
              <a:t>Apa yang dimaksud dengan perkembangan kognitif, moral, sosial-emosional, dan spiritual dalam proses perkembangan peserta didik?</a:t>
            </a:r>
          </a:p>
          <a:p>
            <a:pPr algn="ctr">
              <a:lnSpc>
                <a:spcPts val="2976"/>
              </a:lnSpc>
            </a:pPr>
          </a:p>
        </p:txBody>
      </p:sp>
      <p:sp>
        <p:nvSpPr>
          <p:cNvPr name="TextBox 34" id="34"/>
          <p:cNvSpPr txBox="true"/>
          <p:nvPr/>
        </p:nvSpPr>
        <p:spPr>
          <a:xfrm rot="0">
            <a:off x="8783293" y="4641678"/>
            <a:ext cx="6003285" cy="2824331"/>
          </a:xfrm>
          <a:prstGeom prst="rect">
            <a:avLst/>
          </a:prstGeom>
        </p:spPr>
        <p:txBody>
          <a:bodyPr anchor="t" rtlCol="false" tIns="0" lIns="0" bIns="0" rIns="0">
            <a:spAutoFit/>
          </a:bodyPr>
          <a:lstStyle/>
          <a:p>
            <a:pPr algn="ctr">
              <a:lnSpc>
                <a:spcPts val="4331"/>
              </a:lnSpc>
            </a:pPr>
            <a:r>
              <a:rPr lang="en-US" sz="3093" b="true">
                <a:solidFill>
                  <a:srgbClr val="4777FA"/>
                </a:solidFill>
                <a:latin typeface="Agrandir Bold"/>
                <a:ea typeface="Agrandir Bold"/>
                <a:cs typeface="Agrandir Bold"/>
                <a:sym typeface="Agrandir Bold"/>
              </a:rPr>
              <a:t>Bagaimana teori perkembangan menurut Piaget, Vygotsky, Erikson, dan Kolhberg?</a:t>
            </a:r>
          </a:p>
          <a:p>
            <a:pPr algn="ctr">
              <a:lnSpc>
                <a:spcPts val="4331"/>
              </a:lnSpc>
            </a:pPr>
          </a:p>
        </p:txBody>
      </p:sp>
      <p:sp>
        <p:nvSpPr>
          <p:cNvPr name="TextBox 35" id="35"/>
          <p:cNvSpPr txBox="true"/>
          <p:nvPr/>
        </p:nvSpPr>
        <p:spPr>
          <a:xfrm rot="0">
            <a:off x="2652165" y="7402063"/>
            <a:ext cx="6306757" cy="2548255"/>
          </a:xfrm>
          <a:prstGeom prst="rect">
            <a:avLst/>
          </a:prstGeom>
        </p:spPr>
        <p:txBody>
          <a:bodyPr anchor="t" rtlCol="false" tIns="0" lIns="0" bIns="0" rIns="0">
            <a:spAutoFit/>
          </a:bodyPr>
          <a:lstStyle/>
          <a:p>
            <a:pPr algn="ctr">
              <a:lnSpc>
                <a:spcPts val="3919"/>
              </a:lnSpc>
            </a:pPr>
            <a:r>
              <a:rPr lang="en-US" sz="2799" b="true">
                <a:solidFill>
                  <a:srgbClr val="4777FA"/>
                </a:solidFill>
                <a:latin typeface="Agrandir Bold"/>
                <a:ea typeface="Agrandir Bold"/>
                <a:cs typeface="Agrandir Bold"/>
                <a:sym typeface="Agrandir Bold"/>
              </a:rPr>
              <a:t>Bagaimana pandangan Islam terhadap perkembangan kognitif, moral, sosial-emosional, dan spiritual manusia?</a:t>
            </a:r>
          </a:p>
          <a:p>
            <a:pPr algn="ctr">
              <a:lnSpc>
                <a:spcPts val="3919"/>
              </a:lnSpc>
            </a:pPr>
          </a:p>
        </p:txBody>
      </p:sp>
      <p:sp>
        <p:nvSpPr>
          <p:cNvPr name="Freeform 36" id="36"/>
          <p:cNvSpPr/>
          <p:nvPr/>
        </p:nvSpPr>
        <p:spPr>
          <a:xfrm flipH="false" flipV="false" rot="-745404">
            <a:off x="17029135" y="6143212"/>
            <a:ext cx="595694" cy="603998"/>
          </a:xfrm>
          <a:custGeom>
            <a:avLst/>
            <a:gdLst/>
            <a:ahLst/>
            <a:cxnLst/>
            <a:rect r="r" b="b" t="t" l="l"/>
            <a:pathLst>
              <a:path h="603998" w="595694">
                <a:moveTo>
                  <a:pt x="0" y="0"/>
                </a:moveTo>
                <a:lnTo>
                  <a:pt x="595693" y="0"/>
                </a:lnTo>
                <a:lnTo>
                  <a:pt x="595693" y="603998"/>
                </a:lnTo>
                <a:lnTo>
                  <a:pt x="0" y="60399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37" id="37"/>
          <p:cNvSpPr/>
          <p:nvPr/>
        </p:nvSpPr>
        <p:spPr>
          <a:xfrm flipH="false" flipV="false" rot="-745404">
            <a:off x="405866" y="8551791"/>
            <a:ext cx="448831" cy="455089"/>
          </a:xfrm>
          <a:custGeom>
            <a:avLst/>
            <a:gdLst/>
            <a:ahLst/>
            <a:cxnLst/>
            <a:rect r="r" b="b" t="t" l="l"/>
            <a:pathLst>
              <a:path h="455089" w="448831">
                <a:moveTo>
                  <a:pt x="0" y="0"/>
                </a:moveTo>
                <a:lnTo>
                  <a:pt x="448832" y="0"/>
                </a:lnTo>
                <a:lnTo>
                  <a:pt x="448832" y="455088"/>
                </a:lnTo>
                <a:lnTo>
                  <a:pt x="0" y="45508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38" id="38"/>
          <p:cNvSpPr/>
          <p:nvPr/>
        </p:nvSpPr>
        <p:spPr>
          <a:xfrm flipH="true" flipV="false" rot="702172">
            <a:off x="725032" y="1808774"/>
            <a:ext cx="548097" cy="555738"/>
          </a:xfrm>
          <a:custGeom>
            <a:avLst/>
            <a:gdLst/>
            <a:ahLst/>
            <a:cxnLst/>
            <a:rect r="r" b="b" t="t" l="l"/>
            <a:pathLst>
              <a:path h="555738" w="548097">
                <a:moveTo>
                  <a:pt x="548097" y="0"/>
                </a:moveTo>
                <a:lnTo>
                  <a:pt x="0" y="0"/>
                </a:lnTo>
                <a:lnTo>
                  <a:pt x="0" y="555738"/>
                </a:lnTo>
                <a:lnTo>
                  <a:pt x="548097" y="555738"/>
                </a:lnTo>
                <a:lnTo>
                  <a:pt x="548097"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39" id="39"/>
          <p:cNvSpPr/>
          <p:nvPr/>
        </p:nvSpPr>
        <p:spPr>
          <a:xfrm flipH="false" flipV="false" rot="4283340">
            <a:off x="210242" y="9566680"/>
            <a:ext cx="1376306" cy="1009865"/>
          </a:xfrm>
          <a:custGeom>
            <a:avLst/>
            <a:gdLst/>
            <a:ahLst/>
            <a:cxnLst/>
            <a:rect r="r" b="b" t="t" l="l"/>
            <a:pathLst>
              <a:path h="1009865" w="1376306">
                <a:moveTo>
                  <a:pt x="0" y="0"/>
                </a:moveTo>
                <a:lnTo>
                  <a:pt x="1376307" y="0"/>
                </a:lnTo>
                <a:lnTo>
                  <a:pt x="1376307" y="1009865"/>
                </a:lnTo>
                <a:lnTo>
                  <a:pt x="0" y="1009865"/>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TextBox 40" id="40"/>
          <p:cNvSpPr txBox="true"/>
          <p:nvPr/>
        </p:nvSpPr>
        <p:spPr>
          <a:xfrm rot="0">
            <a:off x="4841110" y="3927273"/>
            <a:ext cx="304800" cy="529590"/>
          </a:xfrm>
          <a:prstGeom prst="rect">
            <a:avLst/>
          </a:prstGeom>
        </p:spPr>
        <p:txBody>
          <a:bodyPr anchor="t" rtlCol="false" tIns="0" lIns="0" bIns="0" rIns="0">
            <a:spAutoFit/>
          </a:bodyPr>
          <a:lstStyle/>
          <a:p>
            <a:pPr algn="ctr">
              <a:lnSpc>
                <a:spcPts val="4409"/>
              </a:lnSpc>
            </a:pPr>
            <a:r>
              <a:rPr lang="en-US" sz="3150">
                <a:solidFill>
                  <a:srgbClr val="4777FA"/>
                </a:solidFill>
                <a:latin typeface="League Spartan"/>
                <a:ea typeface="League Spartan"/>
                <a:cs typeface="League Spartan"/>
                <a:sym typeface="League Spartan"/>
              </a:rPr>
              <a:t>1.</a:t>
            </a:r>
          </a:p>
        </p:txBody>
      </p:sp>
      <p:grpSp>
        <p:nvGrpSpPr>
          <p:cNvPr name="Group 41" id="41"/>
          <p:cNvGrpSpPr/>
          <p:nvPr/>
        </p:nvGrpSpPr>
        <p:grpSpPr>
          <a:xfrm rot="0">
            <a:off x="9413352" y="7392538"/>
            <a:ext cx="5955501" cy="2208520"/>
            <a:chOff x="0" y="0"/>
            <a:chExt cx="1610599" cy="597269"/>
          </a:xfrm>
        </p:grpSpPr>
        <p:sp>
          <p:nvSpPr>
            <p:cNvPr name="Freeform 42" id="42"/>
            <p:cNvSpPr/>
            <p:nvPr/>
          </p:nvSpPr>
          <p:spPr>
            <a:xfrm flipH="false" flipV="false" rot="0">
              <a:off x="0" y="0"/>
              <a:ext cx="1610598" cy="597270"/>
            </a:xfrm>
            <a:custGeom>
              <a:avLst/>
              <a:gdLst/>
              <a:ahLst/>
              <a:cxnLst/>
              <a:rect r="r" b="b" t="t" l="l"/>
              <a:pathLst>
                <a:path h="597270" w="1610598">
                  <a:moveTo>
                    <a:pt x="0" y="0"/>
                  </a:moveTo>
                  <a:lnTo>
                    <a:pt x="1610598" y="0"/>
                  </a:lnTo>
                  <a:lnTo>
                    <a:pt x="1610598" y="597270"/>
                  </a:lnTo>
                  <a:lnTo>
                    <a:pt x="0" y="597270"/>
                  </a:lnTo>
                  <a:close/>
                </a:path>
              </a:pathLst>
            </a:custGeom>
            <a:solidFill>
              <a:srgbClr val="FFFFF5"/>
            </a:solidFill>
            <a:ln w="47625" cap="sq">
              <a:solidFill>
                <a:srgbClr val="2B345B"/>
              </a:solidFill>
              <a:prstDash val="solid"/>
              <a:miter/>
            </a:ln>
          </p:spPr>
        </p:sp>
        <p:sp>
          <p:nvSpPr>
            <p:cNvPr name="TextBox 43" id="43"/>
            <p:cNvSpPr txBox="true"/>
            <p:nvPr/>
          </p:nvSpPr>
          <p:spPr>
            <a:xfrm>
              <a:off x="0" y="-38100"/>
              <a:ext cx="1610599" cy="635369"/>
            </a:xfrm>
            <a:prstGeom prst="rect">
              <a:avLst/>
            </a:prstGeom>
          </p:spPr>
          <p:txBody>
            <a:bodyPr anchor="ctr" rtlCol="false" tIns="50800" lIns="50800" bIns="50800" rIns="50800"/>
            <a:lstStyle/>
            <a:p>
              <a:pPr algn="ctr">
                <a:lnSpc>
                  <a:spcPts val="2659"/>
                </a:lnSpc>
              </a:pPr>
            </a:p>
          </p:txBody>
        </p:sp>
      </p:grpSp>
      <p:grpSp>
        <p:nvGrpSpPr>
          <p:cNvPr name="Group 44" id="44"/>
          <p:cNvGrpSpPr/>
          <p:nvPr/>
        </p:nvGrpSpPr>
        <p:grpSpPr>
          <a:xfrm rot="0">
            <a:off x="11802147" y="7038503"/>
            <a:ext cx="726753" cy="726753"/>
            <a:chOff x="0" y="0"/>
            <a:chExt cx="812800" cy="812800"/>
          </a:xfrm>
        </p:grpSpPr>
        <p:sp>
          <p:nvSpPr>
            <p:cNvPr name="Freeform 45" id="4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AE947"/>
            </a:solidFill>
            <a:ln w="47625" cap="sq">
              <a:solidFill>
                <a:srgbClr val="2B345B"/>
              </a:solidFill>
              <a:prstDash val="solid"/>
              <a:miter/>
            </a:ln>
          </p:spPr>
        </p:sp>
        <p:sp>
          <p:nvSpPr>
            <p:cNvPr name="TextBox 46" id="46"/>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TextBox 47" id="47"/>
          <p:cNvSpPr txBox="true"/>
          <p:nvPr/>
        </p:nvSpPr>
        <p:spPr>
          <a:xfrm rot="0">
            <a:off x="9237724" y="7708106"/>
            <a:ext cx="6306757" cy="2052955"/>
          </a:xfrm>
          <a:prstGeom prst="rect">
            <a:avLst/>
          </a:prstGeom>
        </p:spPr>
        <p:txBody>
          <a:bodyPr anchor="t" rtlCol="false" tIns="0" lIns="0" bIns="0" rIns="0">
            <a:spAutoFit/>
          </a:bodyPr>
          <a:lstStyle/>
          <a:p>
            <a:pPr algn="ctr">
              <a:lnSpc>
                <a:spcPts val="3919"/>
              </a:lnSpc>
            </a:pPr>
            <a:r>
              <a:rPr lang="en-US" sz="2799" b="true">
                <a:solidFill>
                  <a:srgbClr val="4777FA"/>
                </a:solidFill>
                <a:latin typeface="Agrandir Bold"/>
                <a:ea typeface="Agrandir Bold"/>
                <a:cs typeface="Agrandir Bold"/>
                <a:sym typeface="Agrandir Bold"/>
              </a:rPr>
              <a:t>Bagaimana penerapan konsep perkembangan tersebut dalam pendidikan Islam?</a:t>
            </a:r>
          </a:p>
          <a:p>
            <a:pPr algn="ctr">
              <a:lnSpc>
                <a:spcPts val="3919"/>
              </a:lnSpc>
            </a:pPr>
          </a:p>
        </p:txBody>
      </p:sp>
      <p:sp>
        <p:nvSpPr>
          <p:cNvPr name="TextBox 48" id="48"/>
          <p:cNvSpPr txBox="true"/>
          <p:nvPr/>
        </p:nvSpPr>
        <p:spPr>
          <a:xfrm rot="0">
            <a:off x="5313097" y="6921271"/>
            <a:ext cx="440849" cy="1082040"/>
          </a:xfrm>
          <a:prstGeom prst="rect">
            <a:avLst/>
          </a:prstGeom>
        </p:spPr>
        <p:txBody>
          <a:bodyPr anchor="t" rtlCol="false" tIns="0" lIns="0" bIns="0" rIns="0">
            <a:spAutoFit/>
          </a:bodyPr>
          <a:lstStyle/>
          <a:p>
            <a:pPr algn="ctr">
              <a:lnSpc>
                <a:spcPts val="4409"/>
              </a:lnSpc>
            </a:pPr>
            <a:r>
              <a:rPr lang="en-US" sz="3150">
                <a:solidFill>
                  <a:srgbClr val="4777FA"/>
                </a:solidFill>
                <a:latin typeface="League Spartan"/>
                <a:ea typeface="League Spartan"/>
                <a:cs typeface="League Spartan"/>
                <a:sym typeface="League Spartan"/>
              </a:rPr>
              <a:t>2.</a:t>
            </a:r>
          </a:p>
          <a:p>
            <a:pPr algn="ctr">
              <a:lnSpc>
                <a:spcPts val="4409"/>
              </a:lnSpc>
            </a:pPr>
          </a:p>
        </p:txBody>
      </p:sp>
      <p:sp>
        <p:nvSpPr>
          <p:cNvPr name="TextBox 49" id="49"/>
          <p:cNvSpPr txBox="true"/>
          <p:nvPr/>
        </p:nvSpPr>
        <p:spPr>
          <a:xfrm rot="0">
            <a:off x="11582133" y="4275737"/>
            <a:ext cx="405606" cy="529590"/>
          </a:xfrm>
          <a:prstGeom prst="rect">
            <a:avLst/>
          </a:prstGeom>
        </p:spPr>
        <p:txBody>
          <a:bodyPr anchor="t" rtlCol="false" tIns="0" lIns="0" bIns="0" rIns="0">
            <a:spAutoFit/>
          </a:bodyPr>
          <a:lstStyle/>
          <a:p>
            <a:pPr algn="ctr">
              <a:lnSpc>
                <a:spcPts val="4409"/>
              </a:lnSpc>
            </a:pPr>
            <a:r>
              <a:rPr lang="en-US" sz="3150">
                <a:solidFill>
                  <a:srgbClr val="4777FA"/>
                </a:solidFill>
                <a:latin typeface="League Spartan"/>
                <a:ea typeface="League Spartan"/>
                <a:cs typeface="League Spartan"/>
                <a:sym typeface="League Spartan"/>
              </a:rPr>
              <a:t>3.</a:t>
            </a:r>
          </a:p>
        </p:txBody>
      </p:sp>
      <p:sp>
        <p:nvSpPr>
          <p:cNvPr name="TextBox 50" id="50"/>
          <p:cNvSpPr txBox="true"/>
          <p:nvPr/>
        </p:nvSpPr>
        <p:spPr>
          <a:xfrm rot="0">
            <a:off x="11987739" y="7108510"/>
            <a:ext cx="406030" cy="529590"/>
          </a:xfrm>
          <a:prstGeom prst="rect">
            <a:avLst/>
          </a:prstGeom>
        </p:spPr>
        <p:txBody>
          <a:bodyPr anchor="t" rtlCol="false" tIns="0" lIns="0" bIns="0" rIns="0">
            <a:spAutoFit/>
          </a:bodyPr>
          <a:lstStyle/>
          <a:p>
            <a:pPr algn="ctr">
              <a:lnSpc>
                <a:spcPts val="4409"/>
              </a:lnSpc>
            </a:pPr>
            <a:r>
              <a:rPr lang="en-US" sz="3150">
                <a:solidFill>
                  <a:srgbClr val="4777FA"/>
                </a:solidFill>
                <a:latin typeface="League Spartan"/>
                <a:ea typeface="League Spartan"/>
                <a:cs typeface="League Spartan"/>
                <a:sym typeface="League Spartan"/>
              </a:rPr>
              <a:t>4.</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719CFA"/>
        </a:solidFill>
      </p:bgPr>
    </p:bg>
    <p:spTree>
      <p:nvGrpSpPr>
        <p:cNvPr id="1" name=""/>
        <p:cNvGrpSpPr/>
        <p:nvPr/>
      </p:nvGrpSpPr>
      <p:grpSpPr>
        <a:xfrm>
          <a:off x="0" y="0"/>
          <a:ext cx="0" cy="0"/>
          <a:chOff x="0" y="0"/>
          <a:chExt cx="0" cy="0"/>
        </a:xfrm>
      </p:grpSpPr>
      <p:sp>
        <p:nvSpPr>
          <p:cNvPr name="Freeform 2" id="2"/>
          <p:cNvSpPr/>
          <p:nvPr/>
        </p:nvSpPr>
        <p:spPr>
          <a:xfrm flipH="false" flipV="false" rot="0">
            <a:off x="14288497" y="7704103"/>
            <a:ext cx="4563588" cy="4563588"/>
          </a:xfrm>
          <a:custGeom>
            <a:avLst/>
            <a:gdLst/>
            <a:ahLst/>
            <a:cxnLst/>
            <a:rect r="r" b="b" t="t" l="l"/>
            <a:pathLst>
              <a:path h="4563588" w="4563588">
                <a:moveTo>
                  <a:pt x="0" y="0"/>
                </a:moveTo>
                <a:lnTo>
                  <a:pt x="4563588" y="0"/>
                </a:lnTo>
                <a:lnTo>
                  <a:pt x="4563588" y="4563588"/>
                </a:lnTo>
                <a:lnTo>
                  <a:pt x="0" y="456358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13922" y="-1253094"/>
            <a:ext cx="4563588" cy="4563588"/>
          </a:xfrm>
          <a:custGeom>
            <a:avLst/>
            <a:gdLst/>
            <a:ahLst/>
            <a:cxnLst/>
            <a:rect r="r" b="b" t="t" l="l"/>
            <a:pathLst>
              <a:path h="4563588" w="4563588">
                <a:moveTo>
                  <a:pt x="0" y="0"/>
                </a:moveTo>
                <a:lnTo>
                  <a:pt x="4563588" y="0"/>
                </a:lnTo>
                <a:lnTo>
                  <a:pt x="4563588" y="4563588"/>
                </a:lnTo>
                <a:lnTo>
                  <a:pt x="0" y="456358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717709" y="716184"/>
            <a:ext cx="14852583" cy="8651629"/>
          </a:xfrm>
          <a:custGeom>
            <a:avLst/>
            <a:gdLst/>
            <a:ahLst/>
            <a:cxnLst/>
            <a:rect r="r" b="b" t="t" l="l"/>
            <a:pathLst>
              <a:path h="8651629" w="14852583">
                <a:moveTo>
                  <a:pt x="0" y="0"/>
                </a:moveTo>
                <a:lnTo>
                  <a:pt x="14852582" y="0"/>
                </a:lnTo>
                <a:lnTo>
                  <a:pt x="14852582" y="8651630"/>
                </a:lnTo>
                <a:lnTo>
                  <a:pt x="0" y="865163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5" id="5"/>
          <p:cNvGrpSpPr/>
          <p:nvPr/>
        </p:nvGrpSpPr>
        <p:grpSpPr>
          <a:xfrm rot="0">
            <a:off x="6027963" y="3626367"/>
            <a:ext cx="6232074" cy="585264"/>
            <a:chOff x="0" y="0"/>
            <a:chExt cx="1641369" cy="154144"/>
          </a:xfrm>
        </p:grpSpPr>
        <p:sp>
          <p:nvSpPr>
            <p:cNvPr name="Freeform 6" id="6"/>
            <p:cNvSpPr/>
            <p:nvPr/>
          </p:nvSpPr>
          <p:spPr>
            <a:xfrm flipH="false" flipV="false" rot="0">
              <a:off x="0" y="0"/>
              <a:ext cx="1641369" cy="154144"/>
            </a:xfrm>
            <a:custGeom>
              <a:avLst/>
              <a:gdLst/>
              <a:ahLst/>
              <a:cxnLst/>
              <a:rect r="r" b="b" t="t" l="l"/>
              <a:pathLst>
                <a:path h="154144" w="1641369">
                  <a:moveTo>
                    <a:pt x="0" y="0"/>
                  </a:moveTo>
                  <a:lnTo>
                    <a:pt x="1641369" y="0"/>
                  </a:lnTo>
                  <a:lnTo>
                    <a:pt x="1641369" y="154144"/>
                  </a:lnTo>
                  <a:lnTo>
                    <a:pt x="0" y="154144"/>
                  </a:lnTo>
                  <a:close/>
                </a:path>
              </a:pathLst>
            </a:custGeom>
            <a:solidFill>
              <a:srgbClr val="93FF85"/>
            </a:solidFill>
          </p:spPr>
        </p:sp>
        <p:sp>
          <p:nvSpPr>
            <p:cNvPr name="TextBox 7" id="7"/>
            <p:cNvSpPr txBox="true"/>
            <p:nvPr/>
          </p:nvSpPr>
          <p:spPr>
            <a:xfrm>
              <a:off x="0" y="-38100"/>
              <a:ext cx="1641369" cy="192244"/>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1802062">
            <a:off x="15151637" y="6675464"/>
            <a:ext cx="1977545" cy="2397025"/>
          </a:xfrm>
          <a:custGeom>
            <a:avLst/>
            <a:gdLst/>
            <a:ahLst/>
            <a:cxnLst/>
            <a:rect r="r" b="b" t="t" l="l"/>
            <a:pathLst>
              <a:path h="2397025" w="1977545">
                <a:moveTo>
                  <a:pt x="0" y="0"/>
                </a:moveTo>
                <a:lnTo>
                  <a:pt x="1977545" y="0"/>
                </a:lnTo>
                <a:lnTo>
                  <a:pt x="1977545" y="2397025"/>
                </a:lnTo>
                <a:lnTo>
                  <a:pt x="0" y="239702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true" flipV="false" rot="1018778">
            <a:off x="16559623" y="1878330"/>
            <a:ext cx="1278196" cy="1030545"/>
          </a:xfrm>
          <a:custGeom>
            <a:avLst/>
            <a:gdLst/>
            <a:ahLst/>
            <a:cxnLst/>
            <a:rect r="r" b="b" t="t" l="l"/>
            <a:pathLst>
              <a:path h="1030545" w="1278196">
                <a:moveTo>
                  <a:pt x="1278196" y="0"/>
                </a:moveTo>
                <a:lnTo>
                  <a:pt x="0" y="0"/>
                </a:lnTo>
                <a:lnTo>
                  <a:pt x="0" y="1030545"/>
                </a:lnTo>
                <a:lnTo>
                  <a:pt x="1278196" y="1030545"/>
                </a:lnTo>
                <a:lnTo>
                  <a:pt x="1278196"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2449588">
            <a:off x="16778039" y="4625127"/>
            <a:ext cx="2364793" cy="549814"/>
          </a:xfrm>
          <a:custGeom>
            <a:avLst/>
            <a:gdLst/>
            <a:ahLst/>
            <a:cxnLst/>
            <a:rect r="r" b="b" t="t" l="l"/>
            <a:pathLst>
              <a:path h="549814" w="2364793">
                <a:moveTo>
                  <a:pt x="0" y="0"/>
                </a:moveTo>
                <a:lnTo>
                  <a:pt x="2364793" y="0"/>
                </a:lnTo>
                <a:lnTo>
                  <a:pt x="2364793" y="549815"/>
                </a:lnTo>
                <a:lnTo>
                  <a:pt x="0" y="54981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2006979">
            <a:off x="-471709" y="9332519"/>
            <a:ext cx="2364793" cy="549814"/>
          </a:xfrm>
          <a:custGeom>
            <a:avLst/>
            <a:gdLst/>
            <a:ahLst/>
            <a:cxnLst/>
            <a:rect r="r" b="b" t="t" l="l"/>
            <a:pathLst>
              <a:path h="549814" w="2364793">
                <a:moveTo>
                  <a:pt x="0" y="0"/>
                </a:moveTo>
                <a:lnTo>
                  <a:pt x="2364793" y="0"/>
                </a:lnTo>
                <a:lnTo>
                  <a:pt x="2364793" y="549814"/>
                </a:lnTo>
                <a:lnTo>
                  <a:pt x="0" y="54981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745404">
            <a:off x="17351751" y="6635806"/>
            <a:ext cx="593637" cy="601913"/>
          </a:xfrm>
          <a:custGeom>
            <a:avLst/>
            <a:gdLst/>
            <a:ahLst/>
            <a:cxnLst/>
            <a:rect r="r" b="b" t="t" l="l"/>
            <a:pathLst>
              <a:path h="601913" w="593637">
                <a:moveTo>
                  <a:pt x="0" y="0"/>
                </a:moveTo>
                <a:lnTo>
                  <a:pt x="593637" y="0"/>
                </a:lnTo>
                <a:lnTo>
                  <a:pt x="593637" y="601913"/>
                </a:lnTo>
                <a:lnTo>
                  <a:pt x="0" y="60191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1431866">
            <a:off x="664787" y="4229621"/>
            <a:ext cx="692632" cy="702289"/>
          </a:xfrm>
          <a:custGeom>
            <a:avLst/>
            <a:gdLst/>
            <a:ahLst/>
            <a:cxnLst/>
            <a:rect r="r" b="b" t="t" l="l"/>
            <a:pathLst>
              <a:path h="702289" w="692632">
                <a:moveTo>
                  <a:pt x="0" y="0"/>
                </a:moveTo>
                <a:lnTo>
                  <a:pt x="692632" y="0"/>
                </a:lnTo>
                <a:lnTo>
                  <a:pt x="692632" y="702288"/>
                </a:lnTo>
                <a:lnTo>
                  <a:pt x="0" y="70228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4" id="14"/>
          <p:cNvSpPr/>
          <p:nvPr/>
        </p:nvSpPr>
        <p:spPr>
          <a:xfrm flipH="false" flipV="false" rot="1431866">
            <a:off x="3245304" y="9657192"/>
            <a:ext cx="1055244" cy="1069956"/>
          </a:xfrm>
          <a:custGeom>
            <a:avLst/>
            <a:gdLst/>
            <a:ahLst/>
            <a:cxnLst/>
            <a:rect r="r" b="b" t="t" l="l"/>
            <a:pathLst>
              <a:path h="1069956" w="1055244">
                <a:moveTo>
                  <a:pt x="0" y="0"/>
                </a:moveTo>
                <a:lnTo>
                  <a:pt x="1055244" y="0"/>
                </a:lnTo>
                <a:lnTo>
                  <a:pt x="1055244" y="1069956"/>
                </a:lnTo>
                <a:lnTo>
                  <a:pt x="0" y="106995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5" id="15"/>
          <p:cNvSpPr/>
          <p:nvPr/>
        </p:nvSpPr>
        <p:spPr>
          <a:xfrm flipH="false" flipV="false" rot="-110197">
            <a:off x="14145719" y="2749826"/>
            <a:ext cx="832967" cy="749670"/>
          </a:xfrm>
          <a:custGeom>
            <a:avLst/>
            <a:gdLst/>
            <a:ahLst/>
            <a:cxnLst/>
            <a:rect r="r" b="b" t="t" l="l"/>
            <a:pathLst>
              <a:path h="749670" w="832967">
                <a:moveTo>
                  <a:pt x="0" y="0"/>
                </a:moveTo>
                <a:lnTo>
                  <a:pt x="832967" y="0"/>
                </a:lnTo>
                <a:lnTo>
                  <a:pt x="832967" y="749670"/>
                </a:lnTo>
                <a:lnTo>
                  <a:pt x="0" y="74967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6" id="16"/>
          <p:cNvSpPr/>
          <p:nvPr/>
        </p:nvSpPr>
        <p:spPr>
          <a:xfrm flipH="false" flipV="false" rot="-1135964">
            <a:off x="2501419" y="6596195"/>
            <a:ext cx="778656" cy="697870"/>
          </a:xfrm>
          <a:custGeom>
            <a:avLst/>
            <a:gdLst/>
            <a:ahLst/>
            <a:cxnLst/>
            <a:rect r="r" b="b" t="t" l="l"/>
            <a:pathLst>
              <a:path h="697870" w="778656">
                <a:moveTo>
                  <a:pt x="0" y="0"/>
                </a:moveTo>
                <a:lnTo>
                  <a:pt x="778656" y="0"/>
                </a:lnTo>
                <a:lnTo>
                  <a:pt x="778656" y="697870"/>
                </a:lnTo>
                <a:lnTo>
                  <a:pt x="0" y="69787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TextBox 17" id="17"/>
          <p:cNvSpPr txBox="true"/>
          <p:nvPr/>
        </p:nvSpPr>
        <p:spPr>
          <a:xfrm rot="0">
            <a:off x="5171694" y="2045621"/>
            <a:ext cx="7944612" cy="2073910"/>
          </a:xfrm>
          <a:prstGeom prst="rect">
            <a:avLst/>
          </a:prstGeom>
        </p:spPr>
        <p:txBody>
          <a:bodyPr anchor="t" rtlCol="false" tIns="0" lIns="0" bIns="0" rIns="0">
            <a:spAutoFit/>
          </a:bodyPr>
          <a:lstStyle/>
          <a:p>
            <a:pPr algn="ctr">
              <a:lnSpc>
                <a:spcPts val="8119"/>
              </a:lnSpc>
            </a:pPr>
            <a:r>
              <a:rPr lang="en-US" sz="6999" spc="412">
                <a:solidFill>
                  <a:srgbClr val="4777FA"/>
                </a:solidFill>
                <a:latin typeface="League Spartan"/>
                <a:ea typeface="League Spartan"/>
                <a:cs typeface="League Spartan"/>
                <a:sym typeface="League Spartan"/>
              </a:rPr>
              <a:t>LATAR BELAKANG</a:t>
            </a:r>
          </a:p>
        </p:txBody>
      </p:sp>
      <p:sp>
        <p:nvSpPr>
          <p:cNvPr name="TextBox 18" id="18"/>
          <p:cNvSpPr txBox="true"/>
          <p:nvPr/>
        </p:nvSpPr>
        <p:spPr>
          <a:xfrm rot="0">
            <a:off x="3665314" y="4756710"/>
            <a:ext cx="10957373" cy="1563370"/>
          </a:xfrm>
          <a:prstGeom prst="rect">
            <a:avLst/>
          </a:prstGeom>
        </p:spPr>
        <p:txBody>
          <a:bodyPr anchor="t" rtlCol="false" tIns="0" lIns="0" bIns="0" rIns="0">
            <a:spAutoFit/>
          </a:bodyPr>
          <a:lstStyle/>
          <a:p>
            <a:pPr algn="ctr">
              <a:lnSpc>
                <a:spcPts val="3079"/>
              </a:lnSpc>
            </a:pPr>
            <a:r>
              <a:rPr lang="en-US" sz="2199">
                <a:solidFill>
                  <a:srgbClr val="443D47"/>
                </a:solidFill>
                <a:latin typeface="Poppins"/>
                <a:ea typeface="Poppins"/>
                <a:cs typeface="Poppins"/>
                <a:sym typeface="Poppins"/>
              </a:rPr>
              <a:t>Manusia merupakan makhluk yang senantiasa mengalami perkembangan sepanjang rentang kehidupannya, mencakup aspek kognitif, moral, sosial-emosional, dan spiritual yang saling berkaitan dalam membentuk kepribadian dan kematangan seseorang.</a:t>
            </a:r>
          </a:p>
        </p:txBody>
      </p:sp>
      <p:sp>
        <p:nvSpPr>
          <p:cNvPr name="TextBox 19" id="19"/>
          <p:cNvSpPr txBox="true"/>
          <p:nvPr/>
        </p:nvSpPr>
        <p:spPr>
          <a:xfrm rot="0">
            <a:off x="3604830" y="6591249"/>
            <a:ext cx="10957373" cy="1563370"/>
          </a:xfrm>
          <a:prstGeom prst="rect">
            <a:avLst/>
          </a:prstGeom>
        </p:spPr>
        <p:txBody>
          <a:bodyPr anchor="t" rtlCol="false" tIns="0" lIns="0" bIns="0" rIns="0">
            <a:spAutoFit/>
          </a:bodyPr>
          <a:lstStyle/>
          <a:p>
            <a:pPr algn="ctr">
              <a:lnSpc>
                <a:spcPts val="3079"/>
              </a:lnSpc>
            </a:pPr>
            <a:r>
              <a:rPr lang="en-US" sz="2199">
                <a:solidFill>
                  <a:srgbClr val="443D47"/>
                </a:solidFill>
                <a:latin typeface="Poppins"/>
                <a:ea typeface="Poppins"/>
                <a:cs typeface="Poppins"/>
                <a:sym typeface="Poppins"/>
              </a:rPr>
              <a:t>Perbedaan sekaligus titik temu antara teori psikologi perkembangan konvensional dan pandangan Islam menarik untuk dikaji lebih dalam, mengingat teori Barat unggul dalam sistematika ilmiah, sementara Islam menawarkan kerangka nilai yang lebih holistik.</a:t>
            </a:r>
          </a:p>
        </p:txBody>
      </p:sp>
      <p:sp>
        <p:nvSpPr>
          <p:cNvPr name="Freeform 20" id="20"/>
          <p:cNvSpPr/>
          <p:nvPr/>
        </p:nvSpPr>
        <p:spPr>
          <a:xfrm flipH="true" flipV="false" rot="-825863">
            <a:off x="1279211" y="1639087"/>
            <a:ext cx="1701860" cy="2311168"/>
          </a:xfrm>
          <a:custGeom>
            <a:avLst/>
            <a:gdLst/>
            <a:ahLst/>
            <a:cxnLst/>
            <a:rect r="r" b="b" t="t" l="l"/>
            <a:pathLst>
              <a:path h="2311168" w="1701860">
                <a:moveTo>
                  <a:pt x="1701860" y="0"/>
                </a:moveTo>
                <a:lnTo>
                  <a:pt x="0" y="0"/>
                </a:lnTo>
                <a:lnTo>
                  <a:pt x="0" y="2311168"/>
                </a:lnTo>
                <a:lnTo>
                  <a:pt x="1701860" y="2311168"/>
                </a:lnTo>
                <a:lnTo>
                  <a:pt x="1701860" y="0"/>
                </a:lnTo>
                <a:close/>
              </a:path>
            </a:pathLst>
          </a:custGeom>
          <a:blipFill>
            <a:blip r:embed="rId18">
              <a:extLst>
                <a:ext uri="{96DAC541-7B7A-43D3-8B79-37D633B846F1}">
                  <asvg:svgBlip xmlns:asvg="http://schemas.microsoft.com/office/drawing/2016/SVG/main" r:embed="rId19"/>
                </a:ext>
              </a:extLst>
            </a:blip>
            <a:stretch>
              <a:fillRect l="-20" t="0" r="-2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719CFA"/>
        </a:solidFill>
      </p:bgPr>
    </p:bg>
    <p:spTree>
      <p:nvGrpSpPr>
        <p:cNvPr id="1" name=""/>
        <p:cNvGrpSpPr/>
        <p:nvPr/>
      </p:nvGrpSpPr>
      <p:grpSpPr>
        <a:xfrm>
          <a:off x="0" y="0"/>
          <a:ext cx="0" cy="0"/>
          <a:chOff x="0" y="0"/>
          <a:chExt cx="0" cy="0"/>
        </a:xfrm>
      </p:grpSpPr>
      <p:sp>
        <p:nvSpPr>
          <p:cNvPr name="Freeform 2" id="2"/>
          <p:cNvSpPr/>
          <p:nvPr/>
        </p:nvSpPr>
        <p:spPr>
          <a:xfrm flipH="true" flipV="false" rot="434880">
            <a:off x="7581620" y="4774729"/>
            <a:ext cx="1661583" cy="1013565"/>
          </a:xfrm>
          <a:custGeom>
            <a:avLst/>
            <a:gdLst/>
            <a:ahLst/>
            <a:cxnLst/>
            <a:rect r="r" b="b" t="t" l="l"/>
            <a:pathLst>
              <a:path h="1013565" w="1661583">
                <a:moveTo>
                  <a:pt x="1661583" y="0"/>
                </a:moveTo>
                <a:lnTo>
                  <a:pt x="0" y="0"/>
                </a:lnTo>
                <a:lnTo>
                  <a:pt x="0" y="1013566"/>
                </a:lnTo>
                <a:lnTo>
                  <a:pt x="1661583" y="1013566"/>
                </a:lnTo>
                <a:lnTo>
                  <a:pt x="1661583"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691130" y="899590"/>
            <a:ext cx="9103542" cy="9676054"/>
            <a:chOff x="0" y="0"/>
            <a:chExt cx="2397641" cy="2548426"/>
          </a:xfrm>
        </p:grpSpPr>
        <p:sp>
          <p:nvSpPr>
            <p:cNvPr name="Freeform 4" id="4"/>
            <p:cNvSpPr/>
            <p:nvPr/>
          </p:nvSpPr>
          <p:spPr>
            <a:xfrm flipH="false" flipV="false" rot="0">
              <a:off x="0" y="0"/>
              <a:ext cx="2397641" cy="2548426"/>
            </a:xfrm>
            <a:custGeom>
              <a:avLst/>
              <a:gdLst/>
              <a:ahLst/>
              <a:cxnLst/>
              <a:rect r="r" b="b" t="t" l="l"/>
              <a:pathLst>
                <a:path h="2548426" w="2397641">
                  <a:moveTo>
                    <a:pt x="0" y="0"/>
                  </a:moveTo>
                  <a:lnTo>
                    <a:pt x="2397641" y="0"/>
                  </a:lnTo>
                  <a:lnTo>
                    <a:pt x="2397641" y="2548426"/>
                  </a:lnTo>
                  <a:lnTo>
                    <a:pt x="0" y="2548426"/>
                  </a:lnTo>
                  <a:close/>
                </a:path>
              </a:pathLst>
            </a:custGeom>
            <a:solidFill>
              <a:srgbClr val="FFFFF5"/>
            </a:solidFill>
            <a:ln w="57150" cap="sq">
              <a:solidFill>
                <a:srgbClr val="2B345B"/>
              </a:solidFill>
              <a:prstDash val="solid"/>
              <a:miter/>
            </a:ln>
          </p:spPr>
        </p:sp>
        <p:sp>
          <p:nvSpPr>
            <p:cNvPr name="TextBox 5" id="5"/>
            <p:cNvSpPr txBox="true"/>
            <p:nvPr/>
          </p:nvSpPr>
          <p:spPr>
            <a:xfrm>
              <a:off x="0" y="-38100"/>
              <a:ext cx="2397641" cy="2586526"/>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14281445" y="-979396"/>
            <a:ext cx="4563588" cy="4563588"/>
          </a:xfrm>
          <a:custGeom>
            <a:avLst/>
            <a:gdLst/>
            <a:ahLst/>
            <a:cxnLst/>
            <a:rect r="r" b="b" t="t" l="l"/>
            <a:pathLst>
              <a:path h="4563588" w="4563588">
                <a:moveTo>
                  <a:pt x="0" y="0"/>
                </a:moveTo>
                <a:lnTo>
                  <a:pt x="4563588" y="0"/>
                </a:lnTo>
                <a:lnTo>
                  <a:pt x="4563588" y="4563588"/>
                </a:lnTo>
                <a:lnTo>
                  <a:pt x="0" y="4563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1183382" y="8328732"/>
            <a:ext cx="2695271" cy="2695271"/>
          </a:xfrm>
          <a:custGeom>
            <a:avLst/>
            <a:gdLst/>
            <a:ahLst/>
            <a:cxnLst/>
            <a:rect r="r" b="b" t="t" l="l"/>
            <a:pathLst>
              <a:path h="2695271" w="2695271">
                <a:moveTo>
                  <a:pt x="0" y="0"/>
                </a:moveTo>
                <a:lnTo>
                  <a:pt x="2695271" y="0"/>
                </a:lnTo>
                <a:lnTo>
                  <a:pt x="2695271" y="2695270"/>
                </a:lnTo>
                <a:lnTo>
                  <a:pt x="0" y="269527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8967512" y="1028700"/>
            <a:ext cx="8291788" cy="8229600"/>
          </a:xfrm>
          <a:custGeom>
            <a:avLst/>
            <a:gdLst/>
            <a:ahLst/>
            <a:cxnLst/>
            <a:rect r="r" b="b" t="t" l="l"/>
            <a:pathLst>
              <a:path h="8229600" w="8291788">
                <a:moveTo>
                  <a:pt x="0" y="0"/>
                </a:moveTo>
                <a:lnTo>
                  <a:pt x="8291788" y="0"/>
                </a:lnTo>
                <a:lnTo>
                  <a:pt x="8291788" y="8229600"/>
                </a:lnTo>
                <a:lnTo>
                  <a:pt x="0" y="82296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9" id="9"/>
          <p:cNvGrpSpPr/>
          <p:nvPr/>
        </p:nvGrpSpPr>
        <p:grpSpPr>
          <a:xfrm rot="0">
            <a:off x="-824302" y="1028700"/>
            <a:ext cx="9103542" cy="9676054"/>
            <a:chOff x="0" y="0"/>
            <a:chExt cx="2397641" cy="2548426"/>
          </a:xfrm>
        </p:grpSpPr>
        <p:sp>
          <p:nvSpPr>
            <p:cNvPr name="Freeform 10" id="10"/>
            <p:cNvSpPr/>
            <p:nvPr/>
          </p:nvSpPr>
          <p:spPr>
            <a:xfrm flipH="false" flipV="false" rot="0">
              <a:off x="0" y="0"/>
              <a:ext cx="2397641" cy="2548426"/>
            </a:xfrm>
            <a:custGeom>
              <a:avLst/>
              <a:gdLst/>
              <a:ahLst/>
              <a:cxnLst/>
              <a:rect r="r" b="b" t="t" l="l"/>
              <a:pathLst>
                <a:path h="2548426" w="2397641">
                  <a:moveTo>
                    <a:pt x="0" y="0"/>
                  </a:moveTo>
                  <a:lnTo>
                    <a:pt x="2397641" y="0"/>
                  </a:lnTo>
                  <a:lnTo>
                    <a:pt x="2397641" y="2548426"/>
                  </a:lnTo>
                  <a:lnTo>
                    <a:pt x="0" y="2548426"/>
                  </a:lnTo>
                  <a:close/>
                </a:path>
              </a:pathLst>
            </a:custGeom>
            <a:solidFill>
              <a:srgbClr val="FFFFF5"/>
            </a:solidFill>
            <a:ln w="57150" cap="sq">
              <a:solidFill>
                <a:srgbClr val="2B345B"/>
              </a:solidFill>
              <a:prstDash val="solid"/>
              <a:miter/>
            </a:ln>
          </p:spPr>
        </p:sp>
        <p:sp>
          <p:nvSpPr>
            <p:cNvPr name="TextBox 11" id="11"/>
            <p:cNvSpPr txBox="true"/>
            <p:nvPr/>
          </p:nvSpPr>
          <p:spPr>
            <a:xfrm>
              <a:off x="0" y="-38100"/>
              <a:ext cx="2397641" cy="2586526"/>
            </a:xfrm>
            <a:prstGeom prst="rect">
              <a:avLst/>
            </a:prstGeom>
          </p:spPr>
          <p:txBody>
            <a:bodyPr anchor="ctr" rtlCol="false" tIns="50800" lIns="50800" bIns="50800" rIns="50800"/>
            <a:lstStyle/>
            <a:p>
              <a:pPr algn="ctr">
                <a:lnSpc>
                  <a:spcPts val="2659"/>
                </a:lnSpc>
              </a:pPr>
            </a:p>
          </p:txBody>
        </p:sp>
      </p:grpSp>
      <p:grpSp>
        <p:nvGrpSpPr>
          <p:cNvPr name="Group 12" id="12"/>
          <p:cNvGrpSpPr/>
          <p:nvPr/>
        </p:nvGrpSpPr>
        <p:grpSpPr>
          <a:xfrm rot="0">
            <a:off x="-824302" y="4989239"/>
            <a:ext cx="8912374" cy="3909820"/>
            <a:chOff x="0" y="0"/>
            <a:chExt cx="2347292" cy="1029747"/>
          </a:xfrm>
        </p:grpSpPr>
        <p:sp>
          <p:nvSpPr>
            <p:cNvPr name="Freeform 13" id="13"/>
            <p:cNvSpPr/>
            <p:nvPr/>
          </p:nvSpPr>
          <p:spPr>
            <a:xfrm flipH="false" flipV="false" rot="0">
              <a:off x="0" y="0"/>
              <a:ext cx="2347292" cy="1029747"/>
            </a:xfrm>
            <a:custGeom>
              <a:avLst/>
              <a:gdLst/>
              <a:ahLst/>
              <a:cxnLst/>
              <a:rect r="r" b="b" t="t" l="l"/>
              <a:pathLst>
                <a:path h="1029747" w="2347292">
                  <a:moveTo>
                    <a:pt x="0" y="0"/>
                  </a:moveTo>
                  <a:lnTo>
                    <a:pt x="2347292" y="0"/>
                  </a:lnTo>
                  <a:lnTo>
                    <a:pt x="2347292" y="1029747"/>
                  </a:lnTo>
                  <a:lnTo>
                    <a:pt x="0" y="1029747"/>
                  </a:lnTo>
                  <a:close/>
                </a:path>
              </a:pathLst>
            </a:custGeom>
            <a:solidFill>
              <a:srgbClr val="FFFFF5"/>
            </a:solidFill>
            <a:ln w="57150" cap="sq">
              <a:solidFill>
                <a:srgbClr val="2B345B"/>
              </a:solidFill>
              <a:prstDash val="solid"/>
              <a:miter/>
            </a:ln>
          </p:spPr>
        </p:sp>
        <p:sp>
          <p:nvSpPr>
            <p:cNvPr name="TextBox 14" id="14"/>
            <p:cNvSpPr txBox="true"/>
            <p:nvPr/>
          </p:nvSpPr>
          <p:spPr>
            <a:xfrm>
              <a:off x="0" y="-38100"/>
              <a:ext cx="2347292" cy="1067847"/>
            </a:xfrm>
            <a:prstGeom prst="rect">
              <a:avLst/>
            </a:prstGeom>
          </p:spPr>
          <p:txBody>
            <a:bodyPr anchor="ctr" rtlCol="false" tIns="50800" lIns="50800" bIns="50800" rIns="50800"/>
            <a:lstStyle/>
            <a:p>
              <a:pPr algn="ctr">
                <a:lnSpc>
                  <a:spcPts val="2659"/>
                </a:lnSpc>
              </a:pPr>
            </a:p>
          </p:txBody>
        </p:sp>
      </p:grpSp>
      <p:sp>
        <p:nvSpPr>
          <p:cNvPr name="AutoShape 15" id="15"/>
          <p:cNvSpPr/>
          <p:nvPr/>
        </p:nvSpPr>
        <p:spPr>
          <a:xfrm>
            <a:off x="9606677" y="4841956"/>
            <a:ext cx="7207518" cy="0"/>
          </a:xfrm>
          <a:prstGeom prst="line">
            <a:avLst/>
          </a:prstGeom>
          <a:ln cap="flat" w="38100">
            <a:solidFill>
              <a:srgbClr val="2B345B"/>
            </a:solidFill>
            <a:prstDash val="solid"/>
            <a:headEnd type="none" len="sm" w="sm"/>
            <a:tailEnd type="none" len="sm" w="sm"/>
          </a:ln>
        </p:spPr>
      </p:sp>
      <p:sp>
        <p:nvSpPr>
          <p:cNvPr name="Freeform 16" id="16"/>
          <p:cNvSpPr/>
          <p:nvPr/>
        </p:nvSpPr>
        <p:spPr>
          <a:xfrm flipH="false" flipV="false" rot="0">
            <a:off x="16109890" y="1650118"/>
            <a:ext cx="704305" cy="631233"/>
          </a:xfrm>
          <a:custGeom>
            <a:avLst/>
            <a:gdLst/>
            <a:ahLst/>
            <a:cxnLst/>
            <a:rect r="r" b="b" t="t" l="l"/>
            <a:pathLst>
              <a:path h="631233" w="704305">
                <a:moveTo>
                  <a:pt x="0" y="0"/>
                </a:moveTo>
                <a:lnTo>
                  <a:pt x="704305" y="0"/>
                </a:lnTo>
                <a:lnTo>
                  <a:pt x="704305" y="631233"/>
                </a:lnTo>
                <a:lnTo>
                  <a:pt x="0" y="63123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7" id="17"/>
          <p:cNvSpPr/>
          <p:nvPr/>
        </p:nvSpPr>
        <p:spPr>
          <a:xfrm flipH="false" flipV="false" rot="-677323">
            <a:off x="7163685" y="8617795"/>
            <a:ext cx="2119890" cy="1767458"/>
          </a:xfrm>
          <a:custGeom>
            <a:avLst/>
            <a:gdLst/>
            <a:ahLst/>
            <a:cxnLst/>
            <a:rect r="r" b="b" t="t" l="l"/>
            <a:pathLst>
              <a:path h="1767458" w="2119890">
                <a:moveTo>
                  <a:pt x="0" y="0"/>
                </a:moveTo>
                <a:lnTo>
                  <a:pt x="2119890" y="0"/>
                </a:lnTo>
                <a:lnTo>
                  <a:pt x="2119890" y="1767458"/>
                </a:lnTo>
                <a:lnTo>
                  <a:pt x="0" y="176745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8" id="18"/>
          <p:cNvSpPr/>
          <p:nvPr/>
        </p:nvSpPr>
        <p:spPr>
          <a:xfrm flipH="false" flipV="false" rot="-810583">
            <a:off x="8968022" y="2889431"/>
            <a:ext cx="1162938" cy="1574197"/>
          </a:xfrm>
          <a:custGeom>
            <a:avLst/>
            <a:gdLst/>
            <a:ahLst/>
            <a:cxnLst/>
            <a:rect r="r" b="b" t="t" l="l"/>
            <a:pathLst>
              <a:path h="1574197" w="1162938">
                <a:moveTo>
                  <a:pt x="0" y="0"/>
                </a:moveTo>
                <a:lnTo>
                  <a:pt x="1162938" y="0"/>
                </a:lnTo>
                <a:lnTo>
                  <a:pt x="1162938" y="1574197"/>
                </a:lnTo>
                <a:lnTo>
                  <a:pt x="0" y="157419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9" id="19"/>
          <p:cNvSpPr/>
          <p:nvPr/>
        </p:nvSpPr>
        <p:spPr>
          <a:xfrm flipH="false" flipV="false" rot="1490890">
            <a:off x="1445562" y="9455525"/>
            <a:ext cx="661924" cy="595732"/>
          </a:xfrm>
          <a:custGeom>
            <a:avLst/>
            <a:gdLst/>
            <a:ahLst/>
            <a:cxnLst/>
            <a:rect r="r" b="b" t="t" l="l"/>
            <a:pathLst>
              <a:path h="595732" w="661924">
                <a:moveTo>
                  <a:pt x="0" y="0"/>
                </a:moveTo>
                <a:lnTo>
                  <a:pt x="661925" y="0"/>
                </a:lnTo>
                <a:lnTo>
                  <a:pt x="661925" y="595732"/>
                </a:lnTo>
                <a:lnTo>
                  <a:pt x="0" y="595732"/>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20" id="20"/>
          <p:cNvGrpSpPr/>
          <p:nvPr/>
        </p:nvGrpSpPr>
        <p:grpSpPr>
          <a:xfrm rot="0">
            <a:off x="861881" y="3584192"/>
            <a:ext cx="5601537" cy="585264"/>
            <a:chOff x="0" y="0"/>
            <a:chExt cx="1475302" cy="154144"/>
          </a:xfrm>
        </p:grpSpPr>
        <p:sp>
          <p:nvSpPr>
            <p:cNvPr name="Freeform 21" id="21"/>
            <p:cNvSpPr/>
            <p:nvPr/>
          </p:nvSpPr>
          <p:spPr>
            <a:xfrm flipH="false" flipV="false" rot="0">
              <a:off x="0" y="0"/>
              <a:ext cx="1475302" cy="154144"/>
            </a:xfrm>
            <a:custGeom>
              <a:avLst/>
              <a:gdLst/>
              <a:ahLst/>
              <a:cxnLst/>
              <a:rect r="r" b="b" t="t" l="l"/>
              <a:pathLst>
                <a:path h="154144" w="1475302">
                  <a:moveTo>
                    <a:pt x="0" y="0"/>
                  </a:moveTo>
                  <a:lnTo>
                    <a:pt x="1475302" y="0"/>
                  </a:lnTo>
                  <a:lnTo>
                    <a:pt x="1475302" y="154144"/>
                  </a:lnTo>
                  <a:lnTo>
                    <a:pt x="0" y="154144"/>
                  </a:lnTo>
                  <a:close/>
                </a:path>
              </a:pathLst>
            </a:custGeom>
            <a:solidFill>
              <a:srgbClr val="93FF85"/>
            </a:solidFill>
          </p:spPr>
        </p:sp>
        <p:sp>
          <p:nvSpPr>
            <p:cNvPr name="TextBox 22" id="22"/>
            <p:cNvSpPr txBox="true"/>
            <p:nvPr/>
          </p:nvSpPr>
          <p:spPr>
            <a:xfrm>
              <a:off x="0" y="-38100"/>
              <a:ext cx="1475302" cy="192244"/>
            </a:xfrm>
            <a:prstGeom prst="rect">
              <a:avLst/>
            </a:prstGeom>
          </p:spPr>
          <p:txBody>
            <a:bodyPr anchor="ctr" rtlCol="false" tIns="50800" lIns="50800" bIns="50800" rIns="50800"/>
            <a:lstStyle/>
            <a:p>
              <a:pPr algn="ctr">
                <a:lnSpc>
                  <a:spcPts val="2659"/>
                </a:lnSpc>
              </a:pPr>
            </a:p>
          </p:txBody>
        </p:sp>
      </p:grpSp>
      <p:sp>
        <p:nvSpPr>
          <p:cNvPr name="TextBox 23" id="23"/>
          <p:cNvSpPr txBox="true"/>
          <p:nvPr/>
        </p:nvSpPr>
        <p:spPr>
          <a:xfrm rot="0">
            <a:off x="354631" y="1439044"/>
            <a:ext cx="7912206" cy="3446117"/>
          </a:xfrm>
          <a:prstGeom prst="rect">
            <a:avLst/>
          </a:prstGeom>
        </p:spPr>
        <p:txBody>
          <a:bodyPr anchor="t" rtlCol="false" tIns="0" lIns="0" bIns="0" rIns="0">
            <a:spAutoFit/>
          </a:bodyPr>
          <a:lstStyle/>
          <a:p>
            <a:pPr algn="l">
              <a:lnSpc>
                <a:spcPts val="4532"/>
              </a:lnSpc>
            </a:pPr>
            <a:r>
              <a:rPr lang="en-US" sz="3907" spc="230">
                <a:solidFill>
                  <a:srgbClr val="4777FA"/>
                </a:solidFill>
                <a:latin typeface="League Spartan"/>
                <a:ea typeface="League Spartan"/>
                <a:cs typeface="League Spartan"/>
                <a:sym typeface="League Spartan"/>
              </a:rPr>
              <a:t>A.	PERKEMBANGAN KOGNITIF, MORAL, SOSIAL-EMOSIONAL, DAN SPIRITUAL DALAM PROSES PERKEMBANGAN PESERTA DIDIK.</a:t>
            </a:r>
          </a:p>
        </p:txBody>
      </p:sp>
      <p:sp>
        <p:nvSpPr>
          <p:cNvPr name="TextBox 24" id="24"/>
          <p:cNvSpPr txBox="true"/>
          <p:nvPr/>
        </p:nvSpPr>
        <p:spPr>
          <a:xfrm rot="0">
            <a:off x="354631" y="5690452"/>
            <a:ext cx="7713790" cy="2782570"/>
          </a:xfrm>
          <a:prstGeom prst="rect">
            <a:avLst/>
          </a:prstGeom>
        </p:spPr>
        <p:txBody>
          <a:bodyPr anchor="t" rtlCol="false" tIns="0" lIns="0" bIns="0" rIns="0">
            <a:spAutoFit/>
          </a:bodyPr>
          <a:lstStyle/>
          <a:p>
            <a:pPr algn="just">
              <a:lnSpc>
                <a:spcPts val="3079"/>
              </a:lnSpc>
            </a:pPr>
            <a:r>
              <a:rPr lang="en-US" sz="2199">
                <a:solidFill>
                  <a:srgbClr val="3C4980"/>
                </a:solidFill>
                <a:latin typeface="Agrandir"/>
                <a:ea typeface="Agrandir"/>
                <a:cs typeface="Agrandir"/>
                <a:sym typeface="Agrandir"/>
              </a:rPr>
              <a:t>kemampuan intelektual seorang individu yang memiliki beberapa tahapan dalam perkembanganya, dimulai dari fase mengenali informasi yang diterima, memahaminya, penerapan serta menganalisis, hingga mampu menciptakan sesuatu dan mengavaluasinya. </a:t>
            </a:r>
          </a:p>
          <a:p>
            <a:pPr algn="just">
              <a:lnSpc>
                <a:spcPts val="3079"/>
              </a:lnSpc>
            </a:pPr>
            <a:r>
              <a:rPr lang="en-US" sz="2199">
                <a:solidFill>
                  <a:srgbClr val="3C4980"/>
                </a:solidFill>
                <a:latin typeface="Agrandir"/>
                <a:ea typeface="Agrandir"/>
                <a:cs typeface="Agrandir"/>
                <a:sym typeface="Agrandir"/>
              </a:rPr>
              <a:t>Perkembangan kognitif peserta didik dipengaruhi oleh dua faktor, yaitu faktor internal dan faktor eksternal.</a:t>
            </a:r>
          </a:p>
        </p:txBody>
      </p:sp>
      <p:sp>
        <p:nvSpPr>
          <p:cNvPr name="TextBox 25" id="25"/>
          <p:cNvSpPr txBox="true"/>
          <p:nvPr/>
        </p:nvSpPr>
        <p:spPr>
          <a:xfrm rot="0">
            <a:off x="10631930" y="2278461"/>
            <a:ext cx="6515449" cy="2001520"/>
          </a:xfrm>
          <a:prstGeom prst="rect">
            <a:avLst/>
          </a:prstGeom>
        </p:spPr>
        <p:txBody>
          <a:bodyPr anchor="t" rtlCol="false" tIns="0" lIns="0" bIns="0" rIns="0">
            <a:spAutoFit/>
          </a:bodyPr>
          <a:lstStyle/>
          <a:p>
            <a:pPr algn="l">
              <a:lnSpc>
                <a:spcPts val="3079"/>
              </a:lnSpc>
            </a:pPr>
            <a:r>
              <a:rPr lang="en-US" sz="2199">
                <a:solidFill>
                  <a:srgbClr val="3C4980"/>
                </a:solidFill>
                <a:latin typeface="Agrandir"/>
                <a:ea typeface="Agrandir"/>
                <a:cs typeface="Agrandir"/>
                <a:sym typeface="Agrandir"/>
              </a:rPr>
              <a:t>Perkembangan moral merupakan proses perubahan cara seseorang berpikir, merasakan, dan bertindak sesuai standar benar-salah. Proses ini mencakup dua dimensi: intrapersonal, dan interpersonal. </a:t>
            </a:r>
          </a:p>
        </p:txBody>
      </p:sp>
      <p:sp>
        <p:nvSpPr>
          <p:cNvPr name="TextBox 26" id="26"/>
          <p:cNvSpPr txBox="true"/>
          <p:nvPr/>
        </p:nvSpPr>
        <p:spPr>
          <a:xfrm rot="0">
            <a:off x="9628711" y="5992091"/>
            <a:ext cx="6969389" cy="2001520"/>
          </a:xfrm>
          <a:prstGeom prst="rect">
            <a:avLst/>
          </a:prstGeom>
        </p:spPr>
        <p:txBody>
          <a:bodyPr anchor="t" rtlCol="false" tIns="0" lIns="0" bIns="0" rIns="0">
            <a:spAutoFit/>
          </a:bodyPr>
          <a:lstStyle/>
          <a:p>
            <a:pPr algn="l">
              <a:lnSpc>
                <a:spcPts val="3079"/>
              </a:lnSpc>
            </a:pPr>
            <a:r>
              <a:rPr lang="en-US" sz="2199">
                <a:solidFill>
                  <a:srgbClr val="3C4980"/>
                </a:solidFill>
                <a:latin typeface="Agrandir"/>
                <a:ea typeface="Agrandir"/>
                <a:cs typeface="Agrandir"/>
                <a:sym typeface="Agrandir"/>
              </a:rPr>
              <a:t>Perkembangan spiritual adalah proses tumbuh dan matangnya kehidupan batin seseorang yang tampak dari kedekatannya dengan Tuhan, pencarian makna hidup, serta kepekaan terhadap nilai-nilai luhur dan hal-hal yang bersifat sakral.</a:t>
            </a:r>
          </a:p>
        </p:txBody>
      </p:sp>
      <p:sp>
        <p:nvSpPr>
          <p:cNvPr name="TextBox 27" id="27"/>
          <p:cNvSpPr txBox="true"/>
          <p:nvPr/>
        </p:nvSpPr>
        <p:spPr>
          <a:xfrm rot="0">
            <a:off x="354631" y="5060532"/>
            <a:ext cx="6337951" cy="734695"/>
          </a:xfrm>
          <a:prstGeom prst="rect">
            <a:avLst/>
          </a:prstGeom>
        </p:spPr>
        <p:txBody>
          <a:bodyPr anchor="t" rtlCol="false" tIns="0" lIns="0" bIns="0" rIns="0">
            <a:spAutoFit/>
          </a:bodyPr>
          <a:lstStyle/>
          <a:p>
            <a:pPr algn="l">
              <a:lnSpc>
                <a:spcPts val="5179"/>
              </a:lnSpc>
            </a:pPr>
            <a:r>
              <a:rPr lang="en-US" sz="3699" b="true">
                <a:solidFill>
                  <a:srgbClr val="4777FA"/>
                </a:solidFill>
                <a:latin typeface="Agrandir Bold"/>
                <a:ea typeface="Agrandir Bold"/>
                <a:cs typeface="Agrandir Bold"/>
                <a:sym typeface="Agrandir Bold"/>
              </a:rPr>
              <a:t>Perkembangan Kognitif</a:t>
            </a:r>
          </a:p>
        </p:txBody>
      </p:sp>
      <p:sp>
        <p:nvSpPr>
          <p:cNvPr name="TextBox 28" id="28"/>
          <p:cNvSpPr txBox="true"/>
          <p:nvPr/>
        </p:nvSpPr>
        <p:spPr>
          <a:xfrm rot="0">
            <a:off x="10631930" y="1478668"/>
            <a:ext cx="5416892" cy="734695"/>
          </a:xfrm>
          <a:prstGeom prst="rect">
            <a:avLst/>
          </a:prstGeom>
        </p:spPr>
        <p:txBody>
          <a:bodyPr anchor="t" rtlCol="false" tIns="0" lIns="0" bIns="0" rIns="0">
            <a:spAutoFit/>
          </a:bodyPr>
          <a:lstStyle/>
          <a:p>
            <a:pPr algn="l">
              <a:lnSpc>
                <a:spcPts val="5179"/>
              </a:lnSpc>
            </a:pPr>
            <a:r>
              <a:rPr lang="en-US" sz="3699" b="true">
                <a:solidFill>
                  <a:srgbClr val="4777FA"/>
                </a:solidFill>
                <a:latin typeface="Agrandir Bold"/>
                <a:ea typeface="Agrandir Bold"/>
                <a:cs typeface="Agrandir Bold"/>
                <a:sym typeface="Agrandir Bold"/>
              </a:rPr>
              <a:t>Perkembangan Moral</a:t>
            </a:r>
          </a:p>
        </p:txBody>
      </p:sp>
      <p:sp>
        <p:nvSpPr>
          <p:cNvPr name="TextBox 29" id="29"/>
          <p:cNvSpPr txBox="true"/>
          <p:nvPr/>
        </p:nvSpPr>
        <p:spPr>
          <a:xfrm rot="0">
            <a:off x="9606677" y="4972050"/>
            <a:ext cx="8110010" cy="734695"/>
          </a:xfrm>
          <a:prstGeom prst="rect">
            <a:avLst/>
          </a:prstGeom>
        </p:spPr>
        <p:txBody>
          <a:bodyPr anchor="t" rtlCol="false" tIns="0" lIns="0" bIns="0" rIns="0">
            <a:spAutoFit/>
          </a:bodyPr>
          <a:lstStyle/>
          <a:p>
            <a:pPr algn="l">
              <a:lnSpc>
                <a:spcPts val="5179"/>
              </a:lnSpc>
            </a:pPr>
            <a:r>
              <a:rPr lang="en-US" sz="3699" b="true">
                <a:solidFill>
                  <a:srgbClr val="4777FA"/>
                </a:solidFill>
                <a:latin typeface="Agrandir Bold"/>
                <a:ea typeface="Agrandir Bold"/>
                <a:cs typeface="Agrandir Bold"/>
                <a:sym typeface="Agrandir Bold"/>
              </a:rPr>
              <a:t>﻿Perkembangan Spiritual</a:t>
            </a:r>
          </a:p>
        </p:txBody>
      </p:sp>
      <p:sp>
        <p:nvSpPr>
          <p:cNvPr name="Freeform 30" id="30"/>
          <p:cNvSpPr/>
          <p:nvPr/>
        </p:nvSpPr>
        <p:spPr>
          <a:xfrm flipH="false" flipV="false" rot="-745404">
            <a:off x="9564459" y="9321044"/>
            <a:ext cx="468419" cy="474949"/>
          </a:xfrm>
          <a:custGeom>
            <a:avLst/>
            <a:gdLst/>
            <a:ahLst/>
            <a:cxnLst/>
            <a:rect r="r" b="b" t="t" l="l"/>
            <a:pathLst>
              <a:path h="474949" w="468419">
                <a:moveTo>
                  <a:pt x="0" y="0"/>
                </a:moveTo>
                <a:lnTo>
                  <a:pt x="468418" y="0"/>
                </a:lnTo>
                <a:lnTo>
                  <a:pt x="468418" y="474949"/>
                </a:lnTo>
                <a:lnTo>
                  <a:pt x="0" y="474949"/>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31" id="31"/>
          <p:cNvSpPr/>
          <p:nvPr/>
        </p:nvSpPr>
        <p:spPr>
          <a:xfrm flipH="false" flipV="false" rot="-745404">
            <a:off x="17505730" y="6929227"/>
            <a:ext cx="959217" cy="972590"/>
          </a:xfrm>
          <a:custGeom>
            <a:avLst/>
            <a:gdLst/>
            <a:ahLst/>
            <a:cxnLst/>
            <a:rect r="r" b="b" t="t" l="l"/>
            <a:pathLst>
              <a:path h="972590" w="959217">
                <a:moveTo>
                  <a:pt x="0" y="0"/>
                </a:moveTo>
                <a:lnTo>
                  <a:pt x="959217" y="0"/>
                </a:lnTo>
                <a:lnTo>
                  <a:pt x="959217" y="972591"/>
                </a:lnTo>
                <a:lnTo>
                  <a:pt x="0" y="972591"/>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32" id="32"/>
          <p:cNvSpPr/>
          <p:nvPr/>
        </p:nvSpPr>
        <p:spPr>
          <a:xfrm flipH="false" flipV="false" rot="1401669">
            <a:off x="17425360" y="4169147"/>
            <a:ext cx="482724" cy="489454"/>
          </a:xfrm>
          <a:custGeom>
            <a:avLst/>
            <a:gdLst/>
            <a:ahLst/>
            <a:cxnLst/>
            <a:rect r="r" b="b" t="t" l="l"/>
            <a:pathLst>
              <a:path h="489454" w="482724">
                <a:moveTo>
                  <a:pt x="0" y="0"/>
                </a:moveTo>
                <a:lnTo>
                  <a:pt x="482724" y="0"/>
                </a:lnTo>
                <a:lnTo>
                  <a:pt x="482724" y="489454"/>
                </a:lnTo>
                <a:lnTo>
                  <a:pt x="0" y="489454"/>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33" id="33"/>
          <p:cNvSpPr/>
          <p:nvPr/>
        </p:nvSpPr>
        <p:spPr>
          <a:xfrm flipH="false" flipV="false" rot="1401669">
            <a:off x="6451220" y="9419669"/>
            <a:ext cx="482724" cy="489454"/>
          </a:xfrm>
          <a:custGeom>
            <a:avLst/>
            <a:gdLst/>
            <a:ahLst/>
            <a:cxnLst/>
            <a:rect r="r" b="b" t="t" l="l"/>
            <a:pathLst>
              <a:path h="489454" w="482724">
                <a:moveTo>
                  <a:pt x="0" y="0"/>
                </a:moveTo>
                <a:lnTo>
                  <a:pt x="482724" y="0"/>
                </a:lnTo>
                <a:lnTo>
                  <a:pt x="482724" y="489454"/>
                </a:lnTo>
                <a:lnTo>
                  <a:pt x="0" y="489454"/>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34" id="34"/>
          <p:cNvSpPr/>
          <p:nvPr/>
        </p:nvSpPr>
        <p:spPr>
          <a:xfrm flipH="false" flipV="false" rot="-795677">
            <a:off x="15285824" y="9616275"/>
            <a:ext cx="2554830" cy="1558447"/>
          </a:xfrm>
          <a:custGeom>
            <a:avLst/>
            <a:gdLst/>
            <a:ahLst/>
            <a:cxnLst/>
            <a:rect r="r" b="b" t="t" l="l"/>
            <a:pathLst>
              <a:path h="1558447" w="2554830">
                <a:moveTo>
                  <a:pt x="0" y="0"/>
                </a:moveTo>
                <a:lnTo>
                  <a:pt x="2554830" y="0"/>
                </a:lnTo>
                <a:lnTo>
                  <a:pt x="2554830" y="1558447"/>
                </a:lnTo>
                <a:lnTo>
                  <a:pt x="0" y="155844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719CFA"/>
        </a:solidFill>
      </p:bgPr>
    </p:bg>
    <p:spTree>
      <p:nvGrpSpPr>
        <p:cNvPr id="1" name=""/>
        <p:cNvGrpSpPr/>
        <p:nvPr/>
      </p:nvGrpSpPr>
      <p:grpSpPr>
        <a:xfrm>
          <a:off x="0" y="0"/>
          <a:ext cx="0" cy="0"/>
          <a:chOff x="0" y="0"/>
          <a:chExt cx="0" cy="0"/>
        </a:xfrm>
      </p:grpSpPr>
      <p:sp>
        <p:nvSpPr>
          <p:cNvPr name="Freeform 2" id="2"/>
          <p:cNvSpPr/>
          <p:nvPr/>
        </p:nvSpPr>
        <p:spPr>
          <a:xfrm flipH="false" flipV="false" rot="0">
            <a:off x="15090489" y="7654218"/>
            <a:ext cx="3677583" cy="3677583"/>
          </a:xfrm>
          <a:custGeom>
            <a:avLst/>
            <a:gdLst/>
            <a:ahLst/>
            <a:cxnLst/>
            <a:rect r="r" b="b" t="t" l="l"/>
            <a:pathLst>
              <a:path h="3677583" w="3677583">
                <a:moveTo>
                  <a:pt x="0" y="0"/>
                </a:moveTo>
                <a:lnTo>
                  <a:pt x="3677583" y="0"/>
                </a:lnTo>
                <a:lnTo>
                  <a:pt x="3677583" y="3677583"/>
                </a:lnTo>
                <a:lnTo>
                  <a:pt x="0" y="36775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20846" y="-453199"/>
            <a:ext cx="4054951" cy="4054951"/>
          </a:xfrm>
          <a:custGeom>
            <a:avLst/>
            <a:gdLst/>
            <a:ahLst/>
            <a:cxnLst/>
            <a:rect r="r" b="b" t="t" l="l"/>
            <a:pathLst>
              <a:path h="4054951" w="4054951">
                <a:moveTo>
                  <a:pt x="0" y="0"/>
                </a:moveTo>
                <a:lnTo>
                  <a:pt x="4054952" y="0"/>
                </a:lnTo>
                <a:lnTo>
                  <a:pt x="4054952" y="4054952"/>
                </a:lnTo>
                <a:lnTo>
                  <a:pt x="0" y="40549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0436034" y="1596652"/>
            <a:ext cx="6493247" cy="7661648"/>
          </a:xfrm>
          <a:custGeom>
            <a:avLst/>
            <a:gdLst/>
            <a:ahLst/>
            <a:cxnLst/>
            <a:rect r="r" b="b" t="t" l="l"/>
            <a:pathLst>
              <a:path h="7661648" w="6493247">
                <a:moveTo>
                  <a:pt x="0" y="0"/>
                </a:moveTo>
                <a:lnTo>
                  <a:pt x="6493246" y="0"/>
                </a:lnTo>
                <a:lnTo>
                  <a:pt x="6493246" y="7661648"/>
                </a:lnTo>
                <a:lnTo>
                  <a:pt x="0" y="766164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2006979">
            <a:off x="-553375" y="5712516"/>
            <a:ext cx="2364793" cy="549814"/>
          </a:xfrm>
          <a:custGeom>
            <a:avLst/>
            <a:gdLst/>
            <a:ahLst/>
            <a:cxnLst/>
            <a:rect r="r" b="b" t="t" l="l"/>
            <a:pathLst>
              <a:path h="549814" w="2364793">
                <a:moveTo>
                  <a:pt x="0" y="0"/>
                </a:moveTo>
                <a:lnTo>
                  <a:pt x="2364793" y="0"/>
                </a:lnTo>
                <a:lnTo>
                  <a:pt x="2364793" y="549815"/>
                </a:lnTo>
                <a:lnTo>
                  <a:pt x="0" y="54981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410716">
            <a:off x="15790399" y="852294"/>
            <a:ext cx="1291165" cy="300196"/>
          </a:xfrm>
          <a:custGeom>
            <a:avLst/>
            <a:gdLst/>
            <a:ahLst/>
            <a:cxnLst/>
            <a:rect r="r" b="b" t="t" l="l"/>
            <a:pathLst>
              <a:path h="300196" w="1291165">
                <a:moveTo>
                  <a:pt x="0" y="0"/>
                </a:moveTo>
                <a:lnTo>
                  <a:pt x="1291165" y="0"/>
                </a:lnTo>
                <a:lnTo>
                  <a:pt x="1291165" y="300196"/>
                </a:lnTo>
                <a:lnTo>
                  <a:pt x="0" y="3001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1417946" y="1841587"/>
            <a:ext cx="8115300" cy="6603825"/>
          </a:xfrm>
          <a:custGeom>
            <a:avLst/>
            <a:gdLst/>
            <a:ahLst/>
            <a:cxnLst/>
            <a:rect r="r" b="b" t="t" l="l"/>
            <a:pathLst>
              <a:path h="6603825" w="8115300">
                <a:moveTo>
                  <a:pt x="0" y="0"/>
                </a:moveTo>
                <a:lnTo>
                  <a:pt x="8115300" y="0"/>
                </a:lnTo>
                <a:lnTo>
                  <a:pt x="8115300" y="6603826"/>
                </a:lnTo>
                <a:lnTo>
                  <a:pt x="0" y="660382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8" id="8"/>
          <p:cNvGrpSpPr/>
          <p:nvPr/>
        </p:nvGrpSpPr>
        <p:grpSpPr>
          <a:xfrm rot="0">
            <a:off x="2107029" y="3782728"/>
            <a:ext cx="6241375" cy="559051"/>
            <a:chOff x="0" y="0"/>
            <a:chExt cx="1643819" cy="147240"/>
          </a:xfrm>
        </p:grpSpPr>
        <p:sp>
          <p:nvSpPr>
            <p:cNvPr name="Freeform 9" id="9"/>
            <p:cNvSpPr/>
            <p:nvPr/>
          </p:nvSpPr>
          <p:spPr>
            <a:xfrm flipH="false" flipV="false" rot="0">
              <a:off x="0" y="0"/>
              <a:ext cx="1643819" cy="147240"/>
            </a:xfrm>
            <a:custGeom>
              <a:avLst/>
              <a:gdLst/>
              <a:ahLst/>
              <a:cxnLst/>
              <a:rect r="r" b="b" t="t" l="l"/>
              <a:pathLst>
                <a:path h="147240" w="1643819">
                  <a:moveTo>
                    <a:pt x="0" y="0"/>
                  </a:moveTo>
                  <a:lnTo>
                    <a:pt x="1643819" y="0"/>
                  </a:lnTo>
                  <a:lnTo>
                    <a:pt x="1643819" y="147240"/>
                  </a:lnTo>
                  <a:lnTo>
                    <a:pt x="0" y="147240"/>
                  </a:lnTo>
                  <a:close/>
                </a:path>
              </a:pathLst>
            </a:custGeom>
            <a:solidFill>
              <a:srgbClr val="93FF85"/>
            </a:solidFill>
          </p:spPr>
        </p:sp>
        <p:sp>
          <p:nvSpPr>
            <p:cNvPr name="TextBox 10" id="10"/>
            <p:cNvSpPr txBox="true"/>
            <p:nvPr/>
          </p:nvSpPr>
          <p:spPr>
            <a:xfrm>
              <a:off x="0" y="-38100"/>
              <a:ext cx="1643819" cy="185340"/>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2225592" y="4970217"/>
            <a:ext cx="272180" cy="272180"/>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A7EE"/>
            </a:solidFill>
            <a:ln w="28575" cap="sq">
              <a:solidFill>
                <a:srgbClr val="2B345B"/>
              </a:solidFill>
              <a:prstDash val="solid"/>
              <a:miter/>
            </a:ln>
          </p:spPr>
        </p:sp>
        <p:sp>
          <p:nvSpPr>
            <p:cNvPr name="TextBox 13" id="13"/>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14" id="14"/>
          <p:cNvSpPr/>
          <p:nvPr/>
        </p:nvSpPr>
        <p:spPr>
          <a:xfrm flipH="false" flipV="false" rot="0">
            <a:off x="7423849" y="7442785"/>
            <a:ext cx="2357036" cy="1537966"/>
          </a:xfrm>
          <a:custGeom>
            <a:avLst/>
            <a:gdLst/>
            <a:ahLst/>
            <a:cxnLst/>
            <a:rect r="r" b="b" t="t" l="l"/>
            <a:pathLst>
              <a:path h="1537966" w="2357036">
                <a:moveTo>
                  <a:pt x="0" y="0"/>
                </a:moveTo>
                <a:lnTo>
                  <a:pt x="2357036" y="0"/>
                </a:lnTo>
                <a:lnTo>
                  <a:pt x="2357036" y="1537966"/>
                </a:lnTo>
                <a:lnTo>
                  <a:pt x="0" y="153796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5" id="15"/>
          <p:cNvSpPr/>
          <p:nvPr/>
        </p:nvSpPr>
        <p:spPr>
          <a:xfrm flipH="false" flipV="false" rot="-890871">
            <a:off x="1911514" y="8491111"/>
            <a:ext cx="1015361" cy="1259363"/>
          </a:xfrm>
          <a:custGeom>
            <a:avLst/>
            <a:gdLst/>
            <a:ahLst/>
            <a:cxnLst/>
            <a:rect r="r" b="b" t="t" l="l"/>
            <a:pathLst>
              <a:path h="1259363" w="1015361">
                <a:moveTo>
                  <a:pt x="0" y="0"/>
                </a:moveTo>
                <a:lnTo>
                  <a:pt x="1015361" y="0"/>
                </a:lnTo>
                <a:lnTo>
                  <a:pt x="1015361" y="1259363"/>
                </a:lnTo>
                <a:lnTo>
                  <a:pt x="0" y="125936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6" id="16"/>
          <p:cNvSpPr txBox="true"/>
          <p:nvPr/>
        </p:nvSpPr>
        <p:spPr>
          <a:xfrm rot="0">
            <a:off x="2225592" y="3194159"/>
            <a:ext cx="6918408" cy="1143762"/>
          </a:xfrm>
          <a:prstGeom prst="rect">
            <a:avLst/>
          </a:prstGeom>
        </p:spPr>
        <p:txBody>
          <a:bodyPr anchor="t" rtlCol="false" tIns="0" lIns="0" bIns="0" rIns="0">
            <a:spAutoFit/>
          </a:bodyPr>
          <a:lstStyle/>
          <a:p>
            <a:pPr algn="l">
              <a:lnSpc>
                <a:spcPts val="4523"/>
              </a:lnSpc>
            </a:pPr>
            <a:r>
              <a:rPr lang="en-US" sz="3900" spc="230">
                <a:solidFill>
                  <a:srgbClr val="4777FA"/>
                </a:solidFill>
                <a:latin typeface="League Spartan"/>
                <a:ea typeface="League Spartan"/>
                <a:cs typeface="League Spartan"/>
                <a:sym typeface="League Spartan"/>
              </a:rPr>
              <a:t>PERKEMBANGAN SOSIAL-EMOSIONAL</a:t>
            </a:r>
          </a:p>
        </p:txBody>
      </p:sp>
      <p:sp>
        <p:nvSpPr>
          <p:cNvPr name="TextBox 17" id="17"/>
          <p:cNvSpPr txBox="true"/>
          <p:nvPr/>
        </p:nvSpPr>
        <p:spPr>
          <a:xfrm rot="0">
            <a:off x="2774372" y="5367115"/>
            <a:ext cx="6369628" cy="2392045"/>
          </a:xfrm>
          <a:prstGeom prst="rect">
            <a:avLst/>
          </a:prstGeom>
        </p:spPr>
        <p:txBody>
          <a:bodyPr anchor="t" rtlCol="false" tIns="0" lIns="0" bIns="0" rIns="0">
            <a:spAutoFit/>
          </a:bodyPr>
          <a:lstStyle/>
          <a:p>
            <a:pPr algn="l">
              <a:lnSpc>
                <a:spcPts val="3079"/>
              </a:lnSpc>
            </a:pPr>
            <a:r>
              <a:rPr lang="en-US" sz="2199">
                <a:solidFill>
                  <a:srgbClr val="443D47"/>
                </a:solidFill>
                <a:latin typeface="Agrandir"/>
                <a:ea typeface="Agrandir"/>
                <a:cs typeface="Agrandir"/>
                <a:sym typeface="Agrandir"/>
              </a:rPr>
              <a:t>Perkembangan sosial berkaitan erat dengan kehidupan sehari-hari, karena manusia adalah makhluk sosial yang selalu berinteraksi dengan orang lain. Perkembangan sosial mencakup tingkat interaksi anak dengan orang tua, saudara, teman, hingga masyarakat.</a:t>
            </a:r>
          </a:p>
        </p:txBody>
      </p:sp>
      <p:sp>
        <p:nvSpPr>
          <p:cNvPr name="TextBox 18" id="18"/>
          <p:cNvSpPr txBox="true"/>
          <p:nvPr/>
        </p:nvSpPr>
        <p:spPr>
          <a:xfrm rot="0">
            <a:off x="2774372" y="4776107"/>
            <a:ext cx="5574032" cy="600075"/>
          </a:xfrm>
          <a:prstGeom prst="rect">
            <a:avLst/>
          </a:prstGeom>
        </p:spPr>
        <p:txBody>
          <a:bodyPr anchor="t" rtlCol="false" tIns="0" lIns="0" bIns="0" rIns="0">
            <a:spAutoFit/>
          </a:bodyPr>
          <a:lstStyle/>
          <a:p>
            <a:pPr algn="l">
              <a:lnSpc>
                <a:spcPts val="4200"/>
              </a:lnSpc>
            </a:pPr>
            <a:r>
              <a:rPr lang="en-US" sz="3000" b="true">
                <a:solidFill>
                  <a:srgbClr val="4777FA"/>
                </a:solidFill>
                <a:latin typeface="Agrandir Bold"/>
                <a:ea typeface="Agrandir Bold"/>
                <a:cs typeface="Agrandir Bold"/>
                <a:sym typeface="Agrandir Bold"/>
              </a:rPr>
              <a:t>Perkembangan Sosial</a:t>
            </a:r>
          </a:p>
        </p:txBody>
      </p:sp>
      <p:sp>
        <p:nvSpPr>
          <p:cNvPr name="Freeform 19" id="19"/>
          <p:cNvSpPr/>
          <p:nvPr/>
        </p:nvSpPr>
        <p:spPr>
          <a:xfrm flipH="false" flipV="false" rot="-1129355">
            <a:off x="17170674" y="6494631"/>
            <a:ext cx="554133" cy="561858"/>
          </a:xfrm>
          <a:custGeom>
            <a:avLst/>
            <a:gdLst/>
            <a:ahLst/>
            <a:cxnLst/>
            <a:rect r="r" b="b" t="t" l="l"/>
            <a:pathLst>
              <a:path h="561858" w="554133">
                <a:moveTo>
                  <a:pt x="0" y="0"/>
                </a:moveTo>
                <a:lnTo>
                  <a:pt x="554132" y="0"/>
                </a:lnTo>
                <a:lnTo>
                  <a:pt x="554132" y="561859"/>
                </a:lnTo>
                <a:lnTo>
                  <a:pt x="0" y="56185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20" id="20"/>
          <p:cNvSpPr/>
          <p:nvPr/>
        </p:nvSpPr>
        <p:spPr>
          <a:xfrm flipH="false" flipV="false" rot="-238036">
            <a:off x="4337707" y="8936672"/>
            <a:ext cx="531201" cy="538607"/>
          </a:xfrm>
          <a:custGeom>
            <a:avLst/>
            <a:gdLst/>
            <a:ahLst/>
            <a:cxnLst/>
            <a:rect r="r" b="b" t="t" l="l"/>
            <a:pathLst>
              <a:path h="538607" w="531201">
                <a:moveTo>
                  <a:pt x="0" y="0"/>
                </a:moveTo>
                <a:lnTo>
                  <a:pt x="531201" y="0"/>
                </a:lnTo>
                <a:lnTo>
                  <a:pt x="531201" y="538607"/>
                </a:lnTo>
                <a:lnTo>
                  <a:pt x="0" y="53860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21" id="21"/>
          <p:cNvSpPr/>
          <p:nvPr/>
        </p:nvSpPr>
        <p:spPr>
          <a:xfrm flipH="true" flipV="false" rot="1213356">
            <a:off x="9136743" y="970172"/>
            <a:ext cx="622981" cy="631666"/>
          </a:xfrm>
          <a:custGeom>
            <a:avLst/>
            <a:gdLst/>
            <a:ahLst/>
            <a:cxnLst/>
            <a:rect r="r" b="b" t="t" l="l"/>
            <a:pathLst>
              <a:path h="631666" w="622981">
                <a:moveTo>
                  <a:pt x="622980" y="0"/>
                </a:moveTo>
                <a:lnTo>
                  <a:pt x="0" y="0"/>
                </a:lnTo>
                <a:lnTo>
                  <a:pt x="0" y="631666"/>
                </a:lnTo>
                <a:lnTo>
                  <a:pt x="622980" y="631666"/>
                </a:lnTo>
                <a:lnTo>
                  <a:pt x="62298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22" id="22"/>
          <p:cNvSpPr/>
          <p:nvPr/>
        </p:nvSpPr>
        <p:spPr>
          <a:xfrm flipH="false" flipV="false" rot="0">
            <a:off x="16851274" y="3014298"/>
            <a:ext cx="1192933" cy="1620032"/>
          </a:xfrm>
          <a:custGeom>
            <a:avLst/>
            <a:gdLst/>
            <a:ahLst/>
            <a:cxnLst/>
            <a:rect r="r" b="b" t="t" l="l"/>
            <a:pathLst>
              <a:path h="1620032" w="1192933">
                <a:moveTo>
                  <a:pt x="0" y="0"/>
                </a:moveTo>
                <a:lnTo>
                  <a:pt x="1192932" y="0"/>
                </a:lnTo>
                <a:lnTo>
                  <a:pt x="1192932" y="1620032"/>
                </a:lnTo>
                <a:lnTo>
                  <a:pt x="0" y="1620032"/>
                </a:lnTo>
                <a:lnTo>
                  <a:pt x="0" y="0"/>
                </a:lnTo>
                <a:close/>
              </a:path>
            </a:pathLst>
          </a:custGeom>
          <a:blipFill>
            <a:blip r:embed="rId16">
              <a:extLst>
                <a:ext uri="{96DAC541-7B7A-43D3-8B79-37D633B846F1}">
                  <asvg:svgBlip xmlns:asvg="http://schemas.microsoft.com/office/drawing/2016/SVG/main" r:embed="rId17"/>
                </a:ext>
              </a:extLst>
            </a:blip>
            <a:stretch>
              <a:fillRect l="-20" t="0" r="-20" b="0"/>
            </a:stretch>
          </a:blipFill>
        </p:spPr>
      </p:sp>
      <p:grpSp>
        <p:nvGrpSpPr>
          <p:cNvPr name="Group 23" id="23"/>
          <p:cNvGrpSpPr/>
          <p:nvPr/>
        </p:nvGrpSpPr>
        <p:grpSpPr>
          <a:xfrm rot="0">
            <a:off x="11182212" y="3039019"/>
            <a:ext cx="272180" cy="272180"/>
            <a:chOff x="0" y="0"/>
            <a:chExt cx="812800" cy="812800"/>
          </a:xfrm>
        </p:grpSpPr>
        <p:sp>
          <p:nvSpPr>
            <p:cNvPr name="Freeform 24" id="2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A7EE"/>
            </a:solidFill>
            <a:ln w="28575" cap="sq">
              <a:solidFill>
                <a:srgbClr val="2B345B"/>
              </a:solidFill>
              <a:prstDash val="solid"/>
              <a:miter/>
            </a:ln>
          </p:spPr>
        </p:sp>
        <p:sp>
          <p:nvSpPr>
            <p:cNvPr name="TextBox 25" id="25"/>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TextBox 26" id="26"/>
          <p:cNvSpPr txBox="true"/>
          <p:nvPr/>
        </p:nvSpPr>
        <p:spPr>
          <a:xfrm rot="0">
            <a:off x="11520820" y="2871423"/>
            <a:ext cx="5574032" cy="600075"/>
          </a:xfrm>
          <a:prstGeom prst="rect">
            <a:avLst/>
          </a:prstGeom>
        </p:spPr>
        <p:txBody>
          <a:bodyPr anchor="t" rtlCol="false" tIns="0" lIns="0" bIns="0" rIns="0">
            <a:spAutoFit/>
          </a:bodyPr>
          <a:lstStyle/>
          <a:p>
            <a:pPr algn="l">
              <a:lnSpc>
                <a:spcPts val="4200"/>
              </a:lnSpc>
            </a:pPr>
            <a:r>
              <a:rPr lang="en-US" sz="3000" b="true">
                <a:solidFill>
                  <a:srgbClr val="4777FA"/>
                </a:solidFill>
                <a:latin typeface="Agrandir Bold"/>
                <a:ea typeface="Agrandir Bold"/>
                <a:cs typeface="Agrandir Bold"/>
                <a:sym typeface="Agrandir Bold"/>
              </a:rPr>
              <a:t>Perkembangan Emosional</a:t>
            </a:r>
          </a:p>
        </p:txBody>
      </p:sp>
      <p:sp>
        <p:nvSpPr>
          <p:cNvPr name="TextBox 27" id="27"/>
          <p:cNvSpPr txBox="true"/>
          <p:nvPr/>
        </p:nvSpPr>
        <p:spPr>
          <a:xfrm rot="0">
            <a:off x="11318302" y="3460696"/>
            <a:ext cx="5004981" cy="5520055"/>
          </a:xfrm>
          <a:prstGeom prst="rect">
            <a:avLst/>
          </a:prstGeom>
        </p:spPr>
        <p:txBody>
          <a:bodyPr anchor="t" rtlCol="false" tIns="0" lIns="0" bIns="0" rIns="0">
            <a:spAutoFit/>
          </a:bodyPr>
          <a:lstStyle/>
          <a:p>
            <a:pPr algn="l">
              <a:lnSpc>
                <a:spcPts val="3919"/>
              </a:lnSpc>
            </a:pPr>
            <a:r>
              <a:rPr lang="en-US" sz="2799">
                <a:solidFill>
                  <a:srgbClr val="443D47"/>
                </a:solidFill>
                <a:latin typeface="Agrandir"/>
                <a:ea typeface="Agrandir"/>
                <a:cs typeface="Agrandir"/>
                <a:sym typeface="Agrandir"/>
              </a:rPr>
              <a:t>Perkembangan sosial berkaitan erat dengan kehidupan sehari-hari, karena manusia adalah makhluk sosial yang selalu berinteraksi dengan orang lain. Perkembangan sosial mencakup tingkat interaksi anak dengan orang tua, saudara, teman, hingga masyarakat.</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719CFA"/>
        </a:solidFill>
      </p:bgPr>
    </p:bg>
    <p:spTree>
      <p:nvGrpSpPr>
        <p:cNvPr id="1" name=""/>
        <p:cNvGrpSpPr/>
        <p:nvPr/>
      </p:nvGrpSpPr>
      <p:grpSpPr>
        <a:xfrm>
          <a:off x="0" y="0"/>
          <a:ext cx="0" cy="0"/>
          <a:chOff x="0" y="0"/>
          <a:chExt cx="0" cy="0"/>
        </a:xfrm>
      </p:grpSpPr>
      <p:sp>
        <p:nvSpPr>
          <p:cNvPr name="Freeform 2" id="2"/>
          <p:cNvSpPr/>
          <p:nvPr/>
        </p:nvSpPr>
        <p:spPr>
          <a:xfrm flipH="false" flipV="false" rot="0">
            <a:off x="14296234" y="-635541"/>
            <a:ext cx="4953903" cy="4953903"/>
          </a:xfrm>
          <a:custGeom>
            <a:avLst/>
            <a:gdLst/>
            <a:ahLst/>
            <a:cxnLst/>
            <a:rect r="r" b="b" t="t" l="l"/>
            <a:pathLst>
              <a:path h="4953903" w="4953903">
                <a:moveTo>
                  <a:pt x="0" y="0"/>
                </a:moveTo>
                <a:lnTo>
                  <a:pt x="4953903" y="0"/>
                </a:lnTo>
                <a:lnTo>
                  <a:pt x="4953903" y="4953903"/>
                </a:lnTo>
                <a:lnTo>
                  <a:pt x="0" y="495390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773107" y="5405281"/>
            <a:ext cx="2449653" cy="2449653"/>
          </a:xfrm>
          <a:custGeom>
            <a:avLst/>
            <a:gdLst/>
            <a:ahLst/>
            <a:cxnLst/>
            <a:rect r="r" b="b" t="t" l="l"/>
            <a:pathLst>
              <a:path h="2449653" w="2449653">
                <a:moveTo>
                  <a:pt x="0" y="0"/>
                </a:moveTo>
                <a:lnTo>
                  <a:pt x="2449653" y="0"/>
                </a:lnTo>
                <a:lnTo>
                  <a:pt x="2449653" y="2449653"/>
                </a:lnTo>
                <a:lnTo>
                  <a:pt x="0" y="24496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9650012" y="748146"/>
            <a:ext cx="7609288" cy="8965288"/>
          </a:xfrm>
          <a:custGeom>
            <a:avLst/>
            <a:gdLst/>
            <a:ahLst/>
            <a:cxnLst/>
            <a:rect r="r" b="b" t="t" l="l"/>
            <a:pathLst>
              <a:path h="8965288" w="7609288">
                <a:moveTo>
                  <a:pt x="0" y="0"/>
                </a:moveTo>
                <a:lnTo>
                  <a:pt x="7609288" y="0"/>
                </a:lnTo>
                <a:lnTo>
                  <a:pt x="7609288" y="8965288"/>
                </a:lnTo>
                <a:lnTo>
                  <a:pt x="0" y="89652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028700" y="748146"/>
            <a:ext cx="6795973" cy="4162533"/>
          </a:xfrm>
          <a:custGeom>
            <a:avLst/>
            <a:gdLst/>
            <a:ahLst/>
            <a:cxnLst/>
            <a:rect r="r" b="b" t="t" l="l"/>
            <a:pathLst>
              <a:path h="4162533" w="6795973">
                <a:moveTo>
                  <a:pt x="0" y="0"/>
                </a:moveTo>
                <a:lnTo>
                  <a:pt x="6795973" y="0"/>
                </a:lnTo>
                <a:lnTo>
                  <a:pt x="6795973" y="4162533"/>
                </a:lnTo>
                <a:lnTo>
                  <a:pt x="0" y="416253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6" id="6"/>
          <p:cNvGrpSpPr/>
          <p:nvPr/>
        </p:nvGrpSpPr>
        <p:grpSpPr>
          <a:xfrm rot="0">
            <a:off x="1603995" y="3735247"/>
            <a:ext cx="4113944" cy="585264"/>
            <a:chOff x="0" y="0"/>
            <a:chExt cx="1083508" cy="154144"/>
          </a:xfrm>
        </p:grpSpPr>
        <p:sp>
          <p:nvSpPr>
            <p:cNvPr name="Freeform 7" id="7"/>
            <p:cNvSpPr/>
            <p:nvPr/>
          </p:nvSpPr>
          <p:spPr>
            <a:xfrm flipH="false" flipV="false" rot="0">
              <a:off x="0" y="0"/>
              <a:ext cx="1083508" cy="154144"/>
            </a:xfrm>
            <a:custGeom>
              <a:avLst/>
              <a:gdLst/>
              <a:ahLst/>
              <a:cxnLst/>
              <a:rect r="r" b="b" t="t" l="l"/>
              <a:pathLst>
                <a:path h="154144" w="1083508">
                  <a:moveTo>
                    <a:pt x="0" y="0"/>
                  </a:moveTo>
                  <a:lnTo>
                    <a:pt x="1083508" y="0"/>
                  </a:lnTo>
                  <a:lnTo>
                    <a:pt x="1083508" y="154144"/>
                  </a:lnTo>
                  <a:lnTo>
                    <a:pt x="0" y="154144"/>
                  </a:lnTo>
                  <a:close/>
                </a:path>
              </a:pathLst>
            </a:custGeom>
            <a:solidFill>
              <a:srgbClr val="93FF85"/>
            </a:solidFill>
          </p:spPr>
        </p:sp>
        <p:sp>
          <p:nvSpPr>
            <p:cNvPr name="TextBox 8" id="8"/>
            <p:cNvSpPr txBox="true"/>
            <p:nvPr/>
          </p:nvSpPr>
          <p:spPr>
            <a:xfrm>
              <a:off x="0" y="-38100"/>
              <a:ext cx="1083508" cy="192244"/>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0">
            <a:off x="1044380" y="5350364"/>
            <a:ext cx="321775" cy="321775"/>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AE947"/>
            </a:solidFill>
            <a:ln w="28575" cap="sq">
              <a:solidFill>
                <a:srgbClr val="2B345B"/>
              </a:solidFill>
              <a:prstDash val="solid"/>
              <a:miter/>
            </a:ln>
          </p:spPr>
        </p:sp>
        <p:sp>
          <p:nvSpPr>
            <p:cNvPr name="TextBox 11" id="11"/>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2" id="12"/>
          <p:cNvGrpSpPr/>
          <p:nvPr/>
        </p:nvGrpSpPr>
        <p:grpSpPr>
          <a:xfrm rot="0">
            <a:off x="10203359" y="1961787"/>
            <a:ext cx="272180" cy="272180"/>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AE947"/>
            </a:solidFill>
            <a:ln w="28575" cap="sq">
              <a:solidFill>
                <a:srgbClr val="2B345B"/>
              </a:solidFill>
              <a:prstDash val="solid"/>
              <a:miter/>
            </a:ln>
          </p:spPr>
        </p:sp>
        <p:sp>
          <p:nvSpPr>
            <p:cNvPr name="TextBox 14" id="14"/>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5" id="15"/>
          <p:cNvGrpSpPr/>
          <p:nvPr/>
        </p:nvGrpSpPr>
        <p:grpSpPr>
          <a:xfrm rot="0">
            <a:off x="10203359" y="6098424"/>
            <a:ext cx="272180" cy="272180"/>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AE947"/>
            </a:solidFill>
            <a:ln w="28575" cap="sq">
              <a:solidFill>
                <a:srgbClr val="2B345B"/>
              </a:solidFill>
              <a:prstDash val="solid"/>
              <a:miter/>
            </a:ln>
          </p:spPr>
        </p:sp>
        <p:sp>
          <p:nvSpPr>
            <p:cNvPr name="TextBox 17" id="17"/>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18" id="18"/>
          <p:cNvSpPr/>
          <p:nvPr/>
        </p:nvSpPr>
        <p:spPr>
          <a:xfrm flipH="false" flipV="false" rot="-1296032">
            <a:off x="8633230" y="8375547"/>
            <a:ext cx="1566787" cy="1795744"/>
          </a:xfrm>
          <a:custGeom>
            <a:avLst/>
            <a:gdLst/>
            <a:ahLst/>
            <a:cxnLst/>
            <a:rect r="r" b="b" t="t" l="l"/>
            <a:pathLst>
              <a:path h="1795744" w="1566787">
                <a:moveTo>
                  <a:pt x="0" y="0"/>
                </a:moveTo>
                <a:lnTo>
                  <a:pt x="1566787" y="0"/>
                </a:lnTo>
                <a:lnTo>
                  <a:pt x="1566787" y="1795745"/>
                </a:lnTo>
                <a:lnTo>
                  <a:pt x="0" y="17957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9" id="19"/>
          <p:cNvSpPr/>
          <p:nvPr/>
        </p:nvSpPr>
        <p:spPr>
          <a:xfrm flipH="false" flipV="false" rot="1239753">
            <a:off x="-306733" y="6436345"/>
            <a:ext cx="1475317" cy="1915995"/>
          </a:xfrm>
          <a:custGeom>
            <a:avLst/>
            <a:gdLst/>
            <a:ahLst/>
            <a:cxnLst/>
            <a:rect r="r" b="b" t="t" l="l"/>
            <a:pathLst>
              <a:path h="1915995" w="1475317">
                <a:moveTo>
                  <a:pt x="0" y="0"/>
                </a:moveTo>
                <a:lnTo>
                  <a:pt x="1475317" y="0"/>
                </a:lnTo>
                <a:lnTo>
                  <a:pt x="1475317" y="1915996"/>
                </a:lnTo>
                <a:lnTo>
                  <a:pt x="0" y="191599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0" id="20"/>
          <p:cNvSpPr/>
          <p:nvPr/>
        </p:nvSpPr>
        <p:spPr>
          <a:xfrm flipH="false" flipV="false" rot="1396677">
            <a:off x="397171" y="9098096"/>
            <a:ext cx="696845" cy="706560"/>
          </a:xfrm>
          <a:custGeom>
            <a:avLst/>
            <a:gdLst/>
            <a:ahLst/>
            <a:cxnLst/>
            <a:rect r="r" b="b" t="t" l="l"/>
            <a:pathLst>
              <a:path h="706560" w="696845">
                <a:moveTo>
                  <a:pt x="0" y="0"/>
                </a:moveTo>
                <a:lnTo>
                  <a:pt x="696845" y="0"/>
                </a:lnTo>
                <a:lnTo>
                  <a:pt x="696845" y="706560"/>
                </a:lnTo>
                <a:lnTo>
                  <a:pt x="0" y="70656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1" id="21"/>
          <p:cNvSpPr/>
          <p:nvPr/>
        </p:nvSpPr>
        <p:spPr>
          <a:xfrm flipH="false" flipV="false" rot="-1129355">
            <a:off x="7997195" y="8566180"/>
            <a:ext cx="554133" cy="561858"/>
          </a:xfrm>
          <a:custGeom>
            <a:avLst/>
            <a:gdLst/>
            <a:ahLst/>
            <a:cxnLst/>
            <a:rect r="r" b="b" t="t" l="l"/>
            <a:pathLst>
              <a:path h="561858" w="554133">
                <a:moveTo>
                  <a:pt x="0" y="0"/>
                </a:moveTo>
                <a:lnTo>
                  <a:pt x="554133" y="0"/>
                </a:lnTo>
                <a:lnTo>
                  <a:pt x="554133" y="561858"/>
                </a:lnTo>
                <a:lnTo>
                  <a:pt x="0" y="56185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2" id="22"/>
          <p:cNvSpPr/>
          <p:nvPr/>
        </p:nvSpPr>
        <p:spPr>
          <a:xfrm flipH="false" flipV="false" rot="-1129355">
            <a:off x="17982464" y="4435000"/>
            <a:ext cx="611071" cy="619591"/>
          </a:xfrm>
          <a:custGeom>
            <a:avLst/>
            <a:gdLst/>
            <a:ahLst/>
            <a:cxnLst/>
            <a:rect r="r" b="b" t="t" l="l"/>
            <a:pathLst>
              <a:path h="619591" w="611071">
                <a:moveTo>
                  <a:pt x="0" y="0"/>
                </a:moveTo>
                <a:lnTo>
                  <a:pt x="611072" y="0"/>
                </a:lnTo>
                <a:lnTo>
                  <a:pt x="611072" y="619591"/>
                </a:lnTo>
                <a:lnTo>
                  <a:pt x="0" y="61959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23" id="23"/>
          <p:cNvSpPr txBox="true"/>
          <p:nvPr/>
        </p:nvSpPr>
        <p:spPr>
          <a:xfrm rot="0">
            <a:off x="1366155" y="1280562"/>
            <a:ext cx="6121063" cy="2807081"/>
          </a:xfrm>
          <a:prstGeom prst="rect">
            <a:avLst/>
          </a:prstGeom>
        </p:spPr>
        <p:txBody>
          <a:bodyPr anchor="t" rtlCol="false" tIns="0" lIns="0" bIns="0" rIns="0">
            <a:spAutoFit/>
          </a:bodyPr>
          <a:lstStyle/>
          <a:p>
            <a:pPr algn="l">
              <a:lnSpc>
                <a:spcPts val="3712"/>
              </a:lnSpc>
            </a:pPr>
            <a:r>
              <a:rPr lang="en-US" sz="3200" spc="188">
                <a:solidFill>
                  <a:srgbClr val="4777FA"/>
                </a:solidFill>
                <a:latin typeface="League Spartan"/>
                <a:ea typeface="League Spartan"/>
                <a:cs typeface="League Spartan"/>
                <a:sym typeface="League Spartan"/>
              </a:rPr>
              <a:t>B.	PANDANGAN ISLAM TERHADAP PERKEMBANGAN KOGNITIF, MORAL, SOSIAL-EMOSIONAL, DAN SPIRITUAL MANUSIA</a:t>
            </a:r>
          </a:p>
        </p:txBody>
      </p:sp>
      <p:sp>
        <p:nvSpPr>
          <p:cNvPr name="TextBox 24" id="24"/>
          <p:cNvSpPr txBox="true"/>
          <p:nvPr/>
        </p:nvSpPr>
        <p:spPr>
          <a:xfrm rot="0">
            <a:off x="1459176" y="6265828"/>
            <a:ext cx="6614691" cy="3563620"/>
          </a:xfrm>
          <a:prstGeom prst="rect">
            <a:avLst/>
          </a:prstGeom>
        </p:spPr>
        <p:txBody>
          <a:bodyPr anchor="t" rtlCol="false" tIns="0" lIns="0" bIns="0" rIns="0">
            <a:spAutoFit/>
          </a:bodyPr>
          <a:lstStyle/>
          <a:p>
            <a:pPr algn="l">
              <a:lnSpc>
                <a:spcPts val="3079"/>
              </a:lnSpc>
            </a:pPr>
            <a:r>
              <a:rPr lang="en-US" sz="2199">
                <a:solidFill>
                  <a:srgbClr val="FFFFF5"/>
                </a:solidFill>
                <a:latin typeface="Agrandir"/>
                <a:ea typeface="Agrandir"/>
                <a:cs typeface="Agrandir"/>
                <a:sym typeface="Agrandir"/>
              </a:rPr>
              <a:t>Meskipun Islam menempatkan akal pada kedudukan yang tinggi, Islam tidak membiarkan akal berjalan tanpa arah tanpa bimbingan wahyu. Al-Qur'an menegaskan bahwa kemajuan sejati hanya dapat dicapai manusia apabila perkembangan intelektual berjalan beriringan dengan keimanan, bukan dengan membiarkan akal semata atau paham materialisme mendominasi kehidupan tanpa batasan.</a:t>
            </a:r>
          </a:p>
        </p:txBody>
      </p:sp>
      <p:sp>
        <p:nvSpPr>
          <p:cNvPr name="TextBox 25" id="25"/>
          <p:cNvSpPr txBox="true"/>
          <p:nvPr/>
        </p:nvSpPr>
        <p:spPr>
          <a:xfrm rot="0">
            <a:off x="10799485" y="2738004"/>
            <a:ext cx="5538212" cy="3173095"/>
          </a:xfrm>
          <a:prstGeom prst="rect">
            <a:avLst/>
          </a:prstGeom>
        </p:spPr>
        <p:txBody>
          <a:bodyPr anchor="t" rtlCol="false" tIns="0" lIns="0" bIns="0" rIns="0">
            <a:spAutoFit/>
          </a:bodyPr>
          <a:lstStyle/>
          <a:p>
            <a:pPr algn="l">
              <a:lnSpc>
                <a:spcPts val="3079"/>
              </a:lnSpc>
            </a:pPr>
            <a:r>
              <a:rPr lang="en-US" sz="2199">
                <a:solidFill>
                  <a:srgbClr val="443D47"/>
                </a:solidFill>
                <a:latin typeface="Agrandir"/>
                <a:ea typeface="Agrandir"/>
                <a:cs typeface="Agrandir"/>
                <a:sym typeface="Agrandir"/>
              </a:rPr>
              <a:t>Walaupun sama-sama berbicara mengenai perilaku baik dan buruk, akhlak berbeda dari moral dalam hal tolok ukurnya. Moral bersandar pada adat istiadat masyarakat yang bersifat lokal dan dapat berubah-ubah, sedangkan akhlak bersandar pada Al-Qur'an dan hadis yang bersifat universal dan tetap.</a:t>
            </a:r>
          </a:p>
        </p:txBody>
      </p:sp>
      <p:sp>
        <p:nvSpPr>
          <p:cNvPr name="TextBox 26" id="26"/>
          <p:cNvSpPr txBox="true"/>
          <p:nvPr/>
        </p:nvSpPr>
        <p:spPr>
          <a:xfrm rot="0">
            <a:off x="10475538" y="6739538"/>
            <a:ext cx="5585558" cy="2392045"/>
          </a:xfrm>
          <a:prstGeom prst="rect">
            <a:avLst/>
          </a:prstGeom>
        </p:spPr>
        <p:txBody>
          <a:bodyPr anchor="t" rtlCol="false" tIns="0" lIns="0" bIns="0" rIns="0">
            <a:spAutoFit/>
          </a:bodyPr>
          <a:lstStyle/>
          <a:p>
            <a:pPr algn="l">
              <a:lnSpc>
                <a:spcPts val="3079"/>
              </a:lnSpc>
            </a:pPr>
            <a:r>
              <a:rPr lang="en-US" sz="2199">
                <a:solidFill>
                  <a:srgbClr val="443D47"/>
                </a:solidFill>
                <a:latin typeface="Agrandir"/>
                <a:ea typeface="Agrandir"/>
                <a:cs typeface="Agrandir"/>
                <a:sym typeface="Agrandir"/>
              </a:rPr>
              <a:t>Pandangan Islam terhadap perkembangan sosial-emosional anak berpijak pada konsep fitrah, yaitu keyakinan bahwa setiap anak dilahirkan membawa potensi bawaan yang mengarah pada tauhid dan nilai-nilai kebaikan. </a:t>
            </a:r>
          </a:p>
        </p:txBody>
      </p:sp>
      <p:sp>
        <p:nvSpPr>
          <p:cNvPr name="TextBox 27" id="27"/>
          <p:cNvSpPr txBox="true"/>
          <p:nvPr/>
        </p:nvSpPr>
        <p:spPr>
          <a:xfrm rot="0">
            <a:off x="1459176" y="5164139"/>
            <a:ext cx="8239392" cy="1088390"/>
          </a:xfrm>
          <a:prstGeom prst="rect">
            <a:avLst/>
          </a:prstGeom>
        </p:spPr>
        <p:txBody>
          <a:bodyPr anchor="t" rtlCol="false" tIns="0" lIns="0" bIns="0" rIns="0">
            <a:spAutoFit/>
          </a:bodyPr>
          <a:lstStyle/>
          <a:p>
            <a:pPr algn="l">
              <a:lnSpc>
                <a:spcPts val="4060"/>
              </a:lnSpc>
            </a:pPr>
            <a:r>
              <a:rPr lang="en-US" sz="2900" b="true">
                <a:solidFill>
                  <a:srgbClr val="FFFFFF"/>
                </a:solidFill>
                <a:latin typeface="Agrandir Bold"/>
                <a:ea typeface="Agrandir Bold"/>
                <a:cs typeface="Agrandir Bold"/>
                <a:sym typeface="Agrandir Bold"/>
              </a:rPr>
              <a:t>Pandangan Islam Terhadap Perkembangan Kognitif</a:t>
            </a:r>
          </a:p>
        </p:txBody>
      </p:sp>
      <p:sp>
        <p:nvSpPr>
          <p:cNvPr name="TextBox 28" id="28"/>
          <p:cNvSpPr txBox="true"/>
          <p:nvPr/>
        </p:nvSpPr>
        <p:spPr>
          <a:xfrm rot="0">
            <a:off x="10752138" y="1847487"/>
            <a:ext cx="6021047" cy="927100"/>
          </a:xfrm>
          <a:prstGeom prst="rect">
            <a:avLst/>
          </a:prstGeom>
        </p:spPr>
        <p:txBody>
          <a:bodyPr anchor="t" rtlCol="false" tIns="0" lIns="0" bIns="0" rIns="0">
            <a:spAutoFit/>
          </a:bodyPr>
          <a:lstStyle/>
          <a:p>
            <a:pPr algn="l">
              <a:lnSpc>
                <a:spcPts val="3499"/>
              </a:lnSpc>
            </a:pPr>
            <a:r>
              <a:rPr lang="en-US" sz="2499" b="true">
                <a:solidFill>
                  <a:srgbClr val="4777FA"/>
                </a:solidFill>
                <a:latin typeface="Agrandir Bold"/>
                <a:ea typeface="Agrandir Bold"/>
                <a:cs typeface="Agrandir Bold"/>
                <a:sym typeface="Agrandir Bold"/>
              </a:rPr>
              <a:t>﻿Pandangan Islam Terhadap Perkembangan Moral</a:t>
            </a:r>
          </a:p>
        </p:txBody>
      </p:sp>
      <p:sp>
        <p:nvSpPr>
          <p:cNvPr name="TextBox 29" id="29"/>
          <p:cNvSpPr txBox="true"/>
          <p:nvPr/>
        </p:nvSpPr>
        <p:spPr>
          <a:xfrm rot="0">
            <a:off x="10752138" y="5872128"/>
            <a:ext cx="4539596" cy="972185"/>
          </a:xfrm>
          <a:prstGeom prst="rect">
            <a:avLst/>
          </a:prstGeom>
        </p:spPr>
        <p:txBody>
          <a:bodyPr anchor="t" rtlCol="false" tIns="0" lIns="0" bIns="0" rIns="0">
            <a:spAutoFit/>
          </a:bodyPr>
          <a:lstStyle/>
          <a:p>
            <a:pPr algn="l">
              <a:lnSpc>
                <a:spcPts val="3639"/>
              </a:lnSpc>
            </a:pPr>
            <a:r>
              <a:rPr lang="en-US" sz="2599" b="true">
                <a:solidFill>
                  <a:srgbClr val="4777FA"/>
                </a:solidFill>
                <a:latin typeface="Agrandir Bold"/>
                <a:ea typeface="Agrandir Bold"/>
                <a:cs typeface="Agrandir Bold"/>
                <a:sym typeface="Agrandir Bold"/>
              </a:rPr>
              <a:t>Pandangan Islam Terhadap Sosial-emosional</a:t>
            </a:r>
          </a:p>
        </p:txBody>
      </p:sp>
      <p:sp>
        <p:nvSpPr>
          <p:cNvPr name="Freeform 30" id="30"/>
          <p:cNvSpPr/>
          <p:nvPr/>
        </p:nvSpPr>
        <p:spPr>
          <a:xfrm flipH="false" flipV="false" rot="1781845">
            <a:off x="17222641" y="9000520"/>
            <a:ext cx="1943207" cy="1425828"/>
          </a:xfrm>
          <a:custGeom>
            <a:avLst/>
            <a:gdLst/>
            <a:ahLst/>
            <a:cxnLst/>
            <a:rect r="r" b="b" t="t" l="l"/>
            <a:pathLst>
              <a:path h="1425828" w="1943207">
                <a:moveTo>
                  <a:pt x="0" y="0"/>
                </a:moveTo>
                <a:lnTo>
                  <a:pt x="1943207" y="0"/>
                </a:lnTo>
                <a:lnTo>
                  <a:pt x="1943207" y="1425828"/>
                </a:lnTo>
                <a:lnTo>
                  <a:pt x="0" y="142582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31" id="31"/>
          <p:cNvSpPr/>
          <p:nvPr/>
        </p:nvSpPr>
        <p:spPr>
          <a:xfrm flipH="false" flipV="false" rot="3072150">
            <a:off x="8190369" y="3773676"/>
            <a:ext cx="1165475" cy="270973"/>
          </a:xfrm>
          <a:custGeom>
            <a:avLst/>
            <a:gdLst/>
            <a:ahLst/>
            <a:cxnLst/>
            <a:rect r="r" b="b" t="t" l="l"/>
            <a:pathLst>
              <a:path h="270973" w="1165475">
                <a:moveTo>
                  <a:pt x="0" y="0"/>
                </a:moveTo>
                <a:lnTo>
                  <a:pt x="1165475" y="0"/>
                </a:lnTo>
                <a:lnTo>
                  <a:pt x="1165475" y="270973"/>
                </a:lnTo>
                <a:lnTo>
                  <a:pt x="0" y="270973"/>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32" id="32"/>
          <p:cNvSpPr/>
          <p:nvPr/>
        </p:nvSpPr>
        <p:spPr>
          <a:xfrm flipH="false" flipV="false" rot="-1911997">
            <a:off x="6734572" y="1189241"/>
            <a:ext cx="1076080" cy="1304340"/>
          </a:xfrm>
          <a:custGeom>
            <a:avLst/>
            <a:gdLst/>
            <a:ahLst/>
            <a:cxnLst/>
            <a:rect r="r" b="b" t="t" l="l"/>
            <a:pathLst>
              <a:path h="1304340" w="1076080">
                <a:moveTo>
                  <a:pt x="0" y="0"/>
                </a:moveTo>
                <a:lnTo>
                  <a:pt x="1076080" y="0"/>
                </a:lnTo>
                <a:lnTo>
                  <a:pt x="1076080" y="1304339"/>
                </a:lnTo>
                <a:lnTo>
                  <a:pt x="0" y="1304339"/>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719CFA"/>
        </a:solidFill>
      </p:bgPr>
    </p:bg>
    <p:spTree>
      <p:nvGrpSpPr>
        <p:cNvPr id="1" name=""/>
        <p:cNvGrpSpPr/>
        <p:nvPr/>
      </p:nvGrpSpPr>
      <p:grpSpPr>
        <a:xfrm>
          <a:off x="0" y="0"/>
          <a:ext cx="0" cy="0"/>
          <a:chOff x="0" y="0"/>
          <a:chExt cx="0" cy="0"/>
        </a:xfrm>
      </p:grpSpPr>
      <p:sp>
        <p:nvSpPr>
          <p:cNvPr name="Freeform 2" id="2"/>
          <p:cNvSpPr/>
          <p:nvPr/>
        </p:nvSpPr>
        <p:spPr>
          <a:xfrm flipH="false" flipV="false" rot="0">
            <a:off x="15090489" y="7654218"/>
            <a:ext cx="3677583" cy="3677583"/>
          </a:xfrm>
          <a:custGeom>
            <a:avLst/>
            <a:gdLst/>
            <a:ahLst/>
            <a:cxnLst/>
            <a:rect r="r" b="b" t="t" l="l"/>
            <a:pathLst>
              <a:path h="3677583" w="3677583">
                <a:moveTo>
                  <a:pt x="0" y="0"/>
                </a:moveTo>
                <a:lnTo>
                  <a:pt x="3677583" y="0"/>
                </a:lnTo>
                <a:lnTo>
                  <a:pt x="3677583" y="3677583"/>
                </a:lnTo>
                <a:lnTo>
                  <a:pt x="0" y="36775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20846" y="-453199"/>
            <a:ext cx="4054951" cy="4054951"/>
          </a:xfrm>
          <a:custGeom>
            <a:avLst/>
            <a:gdLst/>
            <a:ahLst/>
            <a:cxnLst/>
            <a:rect r="r" b="b" t="t" l="l"/>
            <a:pathLst>
              <a:path h="4054951" w="4054951">
                <a:moveTo>
                  <a:pt x="0" y="0"/>
                </a:moveTo>
                <a:lnTo>
                  <a:pt x="4054952" y="0"/>
                </a:lnTo>
                <a:lnTo>
                  <a:pt x="4054952" y="4054952"/>
                </a:lnTo>
                <a:lnTo>
                  <a:pt x="0" y="40549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0436034" y="1596652"/>
            <a:ext cx="6493247" cy="7661648"/>
          </a:xfrm>
          <a:custGeom>
            <a:avLst/>
            <a:gdLst/>
            <a:ahLst/>
            <a:cxnLst/>
            <a:rect r="r" b="b" t="t" l="l"/>
            <a:pathLst>
              <a:path h="7661648" w="6493247">
                <a:moveTo>
                  <a:pt x="0" y="0"/>
                </a:moveTo>
                <a:lnTo>
                  <a:pt x="6493246" y="0"/>
                </a:lnTo>
                <a:lnTo>
                  <a:pt x="6493246" y="7661648"/>
                </a:lnTo>
                <a:lnTo>
                  <a:pt x="0" y="766164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2006979">
            <a:off x="-553375" y="5712516"/>
            <a:ext cx="2364793" cy="549814"/>
          </a:xfrm>
          <a:custGeom>
            <a:avLst/>
            <a:gdLst/>
            <a:ahLst/>
            <a:cxnLst/>
            <a:rect r="r" b="b" t="t" l="l"/>
            <a:pathLst>
              <a:path h="549814" w="2364793">
                <a:moveTo>
                  <a:pt x="0" y="0"/>
                </a:moveTo>
                <a:lnTo>
                  <a:pt x="2364793" y="0"/>
                </a:lnTo>
                <a:lnTo>
                  <a:pt x="2364793" y="549815"/>
                </a:lnTo>
                <a:lnTo>
                  <a:pt x="0" y="54981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410716">
            <a:off x="15790399" y="852294"/>
            <a:ext cx="1291165" cy="300196"/>
          </a:xfrm>
          <a:custGeom>
            <a:avLst/>
            <a:gdLst/>
            <a:ahLst/>
            <a:cxnLst/>
            <a:rect r="r" b="b" t="t" l="l"/>
            <a:pathLst>
              <a:path h="300196" w="1291165">
                <a:moveTo>
                  <a:pt x="0" y="0"/>
                </a:moveTo>
                <a:lnTo>
                  <a:pt x="1291165" y="0"/>
                </a:lnTo>
                <a:lnTo>
                  <a:pt x="1291165" y="300196"/>
                </a:lnTo>
                <a:lnTo>
                  <a:pt x="0" y="3001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1417946" y="1841587"/>
            <a:ext cx="8115300" cy="6603825"/>
          </a:xfrm>
          <a:custGeom>
            <a:avLst/>
            <a:gdLst/>
            <a:ahLst/>
            <a:cxnLst/>
            <a:rect r="r" b="b" t="t" l="l"/>
            <a:pathLst>
              <a:path h="6603825" w="8115300">
                <a:moveTo>
                  <a:pt x="0" y="0"/>
                </a:moveTo>
                <a:lnTo>
                  <a:pt x="8115300" y="0"/>
                </a:lnTo>
                <a:lnTo>
                  <a:pt x="8115300" y="6603826"/>
                </a:lnTo>
                <a:lnTo>
                  <a:pt x="0" y="660382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8" id="8"/>
          <p:cNvGrpSpPr/>
          <p:nvPr/>
        </p:nvGrpSpPr>
        <p:grpSpPr>
          <a:xfrm rot="0">
            <a:off x="2107029" y="3782728"/>
            <a:ext cx="6241375" cy="559051"/>
            <a:chOff x="0" y="0"/>
            <a:chExt cx="1643819" cy="147240"/>
          </a:xfrm>
        </p:grpSpPr>
        <p:sp>
          <p:nvSpPr>
            <p:cNvPr name="Freeform 9" id="9"/>
            <p:cNvSpPr/>
            <p:nvPr/>
          </p:nvSpPr>
          <p:spPr>
            <a:xfrm flipH="false" flipV="false" rot="0">
              <a:off x="0" y="0"/>
              <a:ext cx="1643819" cy="147240"/>
            </a:xfrm>
            <a:custGeom>
              <a:avLst/>
              <a:gdLst/>
              <a:ahLst/>
              <a:cxnLst/>
              <a:rect r="r" b="b" t="t" l="l"/>
              <a:pathLst>
                <a:path h="147240" w="1643819">
                  <a:moveTo>
                    <a:pt x="0" y="0"/>
                  </a:moveTo>
                  <a:lnTo>
                    <a:pt x="1643819" y="0"/>
                  </a:lnTo>
                  <a:lnTo>
                    <a:pt x="1643819" y="147240"/>
                  </a:lnTo>
                  <a:lnTo>
                    <a:pt x="0" y="147240"/>
                  </a:lnTo>
                  <a:close/>
                </a:path>
              </a:pathLst>
            </a:custGeom>
            <a:solidFill>
              <a:srgbClr val="93FF85"/>
            </a:solidFill>
          </p:spPr>
        </p:sp>
        <p:sp>
          <p:nvSpPr>
            <p:cNvPr name="TextBox 10" id="10"/>
            <p:cNvSpPr txBox="true"/>
            <p:nvPr/>
          </p:nvSpPr>
          <p:spPr>
            <a:xfrm>
              <a:off x="0" y="-38100"/>
              <a:ext cx="1643819" cy="185340"/>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2225592" y="4970217"/>
            <a:ext cx="272180" cy="272180"/>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A7EE"/>
            </a:solidFill>
            <a:ln w="28575" cap="sq">
              <a:solidFill>
                <a:srgbClr val="2B345B"/>
              </a:solidFill>
              <a:prstDash val="solid"/>
              <a:miter/>
            </a:ln>
          </p:spPr>
        </p:sp>
        <p:sp>
          <p:nvSpPr>
            <p:cNvPr name="TextBox 13" id="13"/>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14" id="14"/>
          <p:cNvSpPr/>
          <p:nvPr/>
        </p:nvSpPr>
        <p:spPr>
          <a:xfrm flipH="false" flipV="false" rot="0">
            <a:off x="7423849" y="7442785"/>
            <a:ext cx="2357036" cy="1537966"/>
          </a:xfrm>
          <a:custGeom>
            <a:avLst/>
            <a:gdLst/>
            <a:ahLst/>
            <a:cxnLst/>
            <a:rect r="r" b="b" t="t" l="l"/>
            <a:pathLst>
              <a:path h="1537966" w="2357036">
                <a:moveTo>
                  <a:pt x="0" y="0"/>
                </a:moveTo>
                <a:lnTo>
                  <a:pt x="2357036" y="0"/>
                </a:lnTo>
                <a:lnTo>
                  <a:pt x="2357036" y="1537966"/>
                </a:lnTo>
                <a:lnTo>
                  <a:pt x="0" y="153796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5" id="15"/>
          <p:cNvSpPr/>
          <p:nvPr/>
        </p:nvSpPr>
        <p:spPr>
          <a:xfrm flipH="false" flipV="false" rot="-890871">
            <a:off x="1911514" y="8491111"/>
            <a:ext cx="1015361" cy="1259363"/>
          </a:xfrm>
          <a:custGeom>
            <a:avLst/>
            <a:gdLst/>
            <a:ahLst/>
            <a:cxnLst/>
            <a:rect r="r" b="b" t="t" l="l"/>
            <a:pathLst>
              <a:path h="1259363" w="1015361">
                <a:moveTo>
                  <a:pt x="0" y="0"/>
                </a:moveTo>
                <a:lnTo>
                  <a:pt x="1015361" y="0"/>
                </a:lnTo>
                <a:lnTo>
                  <a:pt x="1015361" y="1259363"/>
                </a:lnTo>
                <a:lnTo>
                  <a:pt x="0" y="125936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6" id="16"/>
          <p:cNvSpPr txBox="true"/>
          <p:nvPr/>
        </p:nvSpPr>
        <p:spPr>
          <a:xfrm rot="0">
            <a:off x="2361682" y="2576992"/>
            <a:ext cx="6918408" cy="1464564"/>
          </a:xfrm>
          <a:prstGeom prst="rect">
            <a:avLst/>
          </a:prstGeom>
        </p:spPr>
        <p:txBody>
          <a:bodyPr anchor="t" rtlCol="false" tIns="0" lIns="0" bIns="0" rIns="0">
            <a:spAutoFit/>
          </a:bodyPr>
          <a:lstStyle/>
          <a:p>
            <a:pPr algn="l">
              <a:lnSpc>
                <a:spcPts val="3828"/>
              </a:lnSpc>
            </a:pPr>
            <a:r>
              <a:rPr lang="en-US" sz="3300" spc="194">
                <a:solidFill>
                  <a:srgbClr val="4777FA"/>
                </a:solidFill>
                <a:latin typeface="League Spartan"/>
                <a:ea typeface="League Spartan"/>
                <a:cs typeface="League Spartan"/>
                <a:sym typeface="League Spartan"/>
              </a:rPr>
              <a:t>PANDANGAN ISLAM TERHADAP PERKEMBANGAN SOSIAL-EMOSIONAL</a:t>
            </a:r>
          </a:p>
        </p:txBody>
      </p:sp>
      <p:sp>
        <p:nvSpPr>
          <p:cNvPr name="TextBox 17" id="17"/>
          <p:cNvSpPr txBox="true"/>
          <p:nvPr/>
        </p:nvSpPr>
        <p:spPr>
          <a:xfrm rot="0">
            <a:off x="2774372" y="5367115"/>
            <a:ext cx="6369628" cy="2392045"/>
          </a:xfrm>
          <a:prstGeom prst="rect">
            <a:avLst/>
          </a:prstGeom>
        </p:spPr>
        <p:txBody>
          <a:bodyPr anchor="t" rtlCol="false" tIns="0" lIns="0" bIns="0" rIns="0">
            <a:spAutoFit/>
          </a:bodyPr>
          <a:lstStyle/>
          <a:p>
            <a:pPr algn="l">
              <a:lnSpc>
                <a:spcPts val="3079"/>
              </a:lnSpc>
            </a:pPr>
            <a:r>
              <a:rPr lang="en-US" sz="2199">
                <a:solidFill>
                  <a:srgbClr val="443D47"/>
                </a:solidFill>
                <a:latin typeface="Agrandir"/>
                <a:ea typeface="Agrandir"/>
                <a:cs typeface="Agrandir"/>
                <a:sym typeface="Agrandir"/>
              </a:rPr>
              <a:t>Perkembangan sosial berkaitan erat dengan kehidupan sehari-hari, karena manusia adalah makhluk sosial yang selalu berinteraksi dengan orang lain. Perkembangan sosial mencakup tingkat interaksi anak dengan orang tua, saudara, teman, hingga masyarakat.</a:t>
            </a:r>
          </a:p>
        </p:txBody>
      </p:sp>
      <p:sp>
        <p:nvSpPr>
          <p:cNvPr name="TextBox 18" id="18"/>
          <p:cNvSpPr txBox="true"/>
          <p:nvPr/>
        </p:nvSpPr>
        <p:spPr>
          <a:xfrm rot="0">
            <a:off x="2774372" y="4776107"/>
            <a:ext cx="5574032" cy="600075"/>
          </a:xfrm>
          <a:prstGeom prst="rect">
            <a:avLst/>
          </a:prstGeom>
        </p:spPr>
        <p:txBody>
          <a:bodyPr anchor="t" rtlCol="false" tIns="0" lIns="0" bIns="0" rIns="0">
            <a:spAutoFit/>
          </a:bodyPr>
          <a:lstStyle/>
          <a:p>
            <a:pPr algn="l">
              <a:lnSpc>
                <a:spcPts val="4200"/>
              </a:lnSpc>
            </a:pPr>
            <a:r>
              <a:rPr lang="en-US" sz="3000" b="true">
                <a:solidFill>
                  <a:srgbClr val="4777FA"/>
                </a:solidFill>
                <a:latin typeface="Agrandir Bold"/>
                <a:ea typeface="Agrandir Bold"/>
                <a:cs typeface="Agrandir Bold"/>
                <a:sym typeface="Agrandir Bold"/>
              </a:rPr>
              <a:t>Perkembangan Sosial</a:t>
            </a:r>
          </a:p>
        </p:txBody>
      </p:sp>
      <p:sp>
        <p:nvSpPr>
          <p:cNvPr name="Freeform 19" id="19"/>
          <p:cNvSpPr/>
          <p:nvPr/>
        </p:nvSpPr>
        <p:spPr>
          <a:xfrm flipH="false" flipV="false" rot="-1129355">
            <a:off x="17170674" y="6494631"/>
            <a:ext cx="554133" cy="561858"/>
          </a:xfrm>
          <a:custGeom>
            <a:avLst/>
            <a:gdLst/>
            <a:ahLst/>
            <a:cxnLst/>
            <a:rect r="r" b="b" t="t" l="l"/>
            <a:pathLst>
              <a:path h="561858" w="554133">
                <a:moveTo>
                  <a:pt x="0" y="0"/>
                </a:moveTo>
                <a:lnTo>
                  <a:pt x="554132" y="0"/>
                </a:lnTo>
                <a:lnTo>
                  <a:pt x="554132" y="561859"/>
                </a:lnTo>
                <a:lnTo>
                  <a:pt x="0" y="56185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20" id="20"/>
          <p:cNvSpPr/>
          <p:nvPr/>
        </p:nvSpPr>
        <p:spPr>
          <a:xfrm flipH="false" flipV="false" rot="-238036">
            <a:off x="4337707" y="8936672"/>
            <a:ext cx="531201" cy="538607"/>
          </a:xfrm>
          <a:custGeom>
            <a:avLst/>
            <a:gdLst/>
            <a:ahLst/>
            <a:cxnLst/>
            <a:rect r="r" b="b" t="t" l="l"/>
            <a:pathLst>
              <a:path h="538607" w="531201">
                <a:moveTo>
                  <a:pt x="0" y="0"/>
                </a:moveTo>
                <a:lnTo>
                  <a:pt x="531201" y="0"/>
                </a:lnTo>
                <a:lnTo>
                  <a:pt x="531201" y="538607"/>
                </a:lnTo>
                <a:lnTo>
                  <a:pt x="0" y="53860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21" id="21"/>
          <p:cNvSpPr/>
          <p:nvPr/>
        </p:nvSpPr>
        <p:spPr>
          <a:xfrm flipH="true" flipV="false" rot="1213356">
            <a:off x="9136743" y="970172"/>
            <a:ext cx="622981" cy="631666"/>
          </a:xfrm>
          <a:custGeom>
            <a:avLst/>
            <a:gdLst/>
            <a:ahLst/>
            <a:cxnLst/>
            <a:rect r="r" b="b" t="t" l="l"/>
            <a:pathLst>
              <a:path h="631666" w="622981">
                <a:moveTo>
                  <a:pt x="622980" y="0"/>
                </a:moveTo>
                <a:lnTo>
                  <a:pt x="0" y="0"/>
                </a:lnTo>
                <a:lnTo>
                  <a:pt x="0" y="631666"/>
                </a:lnTo>
                <a:lnTo>
                  <a:pt x="622980" y="631666"/>
                </a:lnTo>
                <a:lnTo>
                  <a:pt x="62298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22" id="22"/>
          <p:cNvSpPr/>
          <p:nvPr/>
        </p:nvSpPr>
        <p:spPr>
          <a:xfrm flipH="false" flipV="false" rot="0">
            <a:off x="16851274" y="3014298"/>
            <a:ext cx="1192933" cy="1620032"/>
          </a:xfrm>
          <a:custGeom>
            <a:avLst/>
            <a:gdLst/>
            <a:ahLst/>
            <a:cxnLst/>
            <a:rect r="r" b="b" t="t" l="l"/>
            <a:pathLst>
              <a:path h="1620032" w="1192933">
                <a:moveTo>
                  <a:pt x="0" y="0"/>
                </a:moveTo>
                <a:lnTo>
                  <a:pt x="1192932" y="0"/>
                </a:lnTo>
                <a:lnTo>
                  <a:pt x="1192932" y="1620032"/>
                </a:lnTo>
                <a:lnTo>
                  <a:pt x="0" y="1620032"/>
                </a:lnTo>
                <a:lnTo>
                  <a:pt x="0" y="0"/>
                </a:lnTo>
                <a:close/>
              </a:path>
            </a:pathLst>
          </a:custGeom>
          <a:blipFill>
            <a:blip r:embed="rId16">
              <a:extLst>
                <a:ext uri="{96DAC541-7B7A-43D3-8B79-37D633B846F1}">
                  <asvg:svgBlip xmlns:asvg="http://schemas.microsoft.com/office/drawing/2016/SVG/main" r:embed="rId17"/>
                </a:ext>
              </a:extLst>
            </a:blip>
            <a:stretch>
              <a:fillRect l="-20" t="0" r="-20" b="0"/>
            </a:stretch>
          </a:blipFill>
        </p:spPr>
      </p:sp>
      <p:grpSp>
        <p:nvGrpSpPr>
          <p:cNvPr name="Group 23" id="23"/>
          <p:cNvGrpSpPr/>
          <p:nvPr/>
        </p:nvGrpSpPr>
        <p:grpSpPr>
          <a:xfrm rot="0">
            <a:off x="11182212" y="3039019"/>
            <a:ext cx="272180" cy="272180"/>
            <a:chOff x="0" y="0"/>
            <a:chExt cx="812800" cy="812800"/>
          </a:xfrm>
        </p:grpSpPr>
        <p:sp>
          <p:nvSpPr>
            <p:cNvPr name="Freeform 24" id="2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A7EE"/>
            </a:solidFill>
            <a:ln w="28575" cap="sq">
              <a:solidFill>
                <a:srgbClr val="2B345B"/>
              </a:solidFill>
              <a:prstDash val="solid"/>
              <a:miter/>
            </a:ln>
          </p:spPr>
        </p:sp>
        <p:sp>
          <p:nvSpPr>
            <p:cNvPr name="TextBox 25" id="25"/>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TextBox 26" id="26"/>
          <p:cNvSpPr txBox="true"/>
          <p:nvPr/>
        </p:nvSpPr>
        <p:spPr>
          <a:xfrm rot="0">
            <a:off x="11520820" y="2871423"/>
            <a:ext cx="5574032" cy="600075"/>
          </a:xfrm>
          <a:prstGeom prst="rect">
            <a:avLst/>
          </a:prstGeom>
        </p:spPr>
        <p:txBody>
          <a:bodyPr anchor="t" rtlCol="false" tIns="0" lIns="0" bIns="0" rIns="0">
            <a:spAutoFit/>
          </a:bodyPr>
          <a:lstStyle/>
          <a:p>
            <a:pPr algn="l">
              <a:lnSpc>
                <a:spcPts val="4200"/>
              </a:lnSpc>
            </a:pPr>
            <a:r>
              <a:rPr lang="en-US" sz="3000" b="true">
                <a:solidFill>
                  <a:srgbClr val="4777FA"/>
                </a:solidFill>
                <a:latin typeface="Agrandir Bold"/>
                <a:ea typeface="Agrandir Bold"/>
                <a:cs typeface="Agrandir Bold"/>
                <a:sym typeface="Agrandir Bold"/>
              </a:rPr>
              <a:t>Perkembangan Emosional</a:t>
            </a:r>
          </a:p>
        </p:txBody>
      </p:sp>
      <p:sp>
        <p:nvSpPr>
          <p:cNvPr name="TextBox 27" id="27"/>
          <p:cNvSpPr txBox="true"/>
          <p:nvPr/>
        </p:nvSpPr>
        <p:spPr>
          <a:xfrm rot="0">
            <a:off x="11318302" y="3460696"/>
            <a:ext cx="5004981" cy="5520055"/>
          </a:xfrm>
          <a:prstGeom prst="rect">
            <a:avLst/>
          </a:prstGeom>
        </p:spPr>
        <p:txBody>
          <a:bodyPr anchor="t" rtlCol="false" tIns="0" lIns="0" bIns="0" rIns="0">
            <a:spAutoFit/>
          </a:bodyPr>
          <a:lstStyle/>
          <a:p>
            <a:pPr algn="l">
              <a:lnSpc>
                <a:spcPts val="3919"/>
              </a:lnSpc>
            </a:pPr>
            <a:r>
              <a:rPr lang="en-US" sz="2799">
                <a:solidFill>
                  <a:srgbClr val="443D47"/>
                </a:solidFill>
                <a:latin typeface="Agrandir"/>
                <a:ea typeface="Agrandir"/>
                <a:cs typeface="Agrandir"/>
                <a:sym typeface="Agrandir"/>
              </a:rPr>
              <a:t>Perkembangan sosial berkaitan erat dengan kehidupan sehari-hari, karena manusia adalah makhluk sosial yang selalu berinteraksi dengan orang lain. Perkembangan sosial mencakup tingkat interaksi anak dengan orang tua, saudara, teman, hingga masyarakat.</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719CFA"/>
        </a:solidFill>
      </p:bgPr>
    </p:bg>
    <p:spTree>
      <p:nvGrpSpPr>
        <p:cNvPr id="1" name=""/>
        <p:cNvGrpSpPr/>
        <p:nvPr/>
      </p:nvGrpSpPr>
      <p:grpSpPr>
        <a:xfrm>
          <a:off x="0" y="0"/>
          <a:ext cx="0" cy="0"/>
          <a:chOff x="0" y="0"/>
          <a:chExt cx="0" cy="0"/>
        </a:xfrm>
      </p:grpSpPr>
      <p:sp>
        <p:nvSpPr>
          <p:cNvPr name="Freeform 2" id="2"/>
          <p:cNvSpPr/>
          <p:nvPr/>
        </p:nvSpPr>
        <p:spPr>
          <a:xfrm flipH="true" flipV="false" rot="434880">
            <a:off x="7581620" y="4774729"/>
            <a:ext cx="1661583" cy="1013565"/>
          </a:xfrm>
          <a:custGeom>
            <a:avLst/>
            <a:gdLst/>
            <a:ahLst/>
            <a:cxnLst/>
            <a:rect r="r" b="b" t="t" l="l"/>
            <a:pathLst>
              <a:path h="1013565" w="1661583">
                <a:moveTo>
                  <a:pt x="1661583" y="0"/>
                </a:moveTo>
                <a:lnTo>
                  <a:pt x="0" y="0"/>
                </a:lnTo>
                <a:lnTo>
                  <a:pt x="0" y="1013566"/>
                </a:lnTo>
                <a:lnTo>
                  <a:pt x="1661583" y="1013566"/>
                </a:lnTo>
                <a:lnTo>
                  <a:pt x="1661583"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691130" y="899590"/>
            <a:ext cx="9103542" cy="9676054"/>
            <a:chOff x="0" y="0"/>
            <a:chExt cx="2397641" cy="2548426"/>
          </a:xfrm>
        </p:grpSpPr>
        <p:sp>
          <p:nvSpPr>
            <p:cNvPr name="Freeform 4" id="4"/>
            <p:cNvSpPr/>
            <p:nvPr/>
          </p:nvSpPr>
          <p:spPr>
            <a:xfrm flipH="false" flipV="false" rot="0">
              <a:off x="0" y="0"/>
              <a:ext cx="2397641" cy="2548426"/>
            </a:xfrm>
            <a:custGeom>
              <a:avLst/>
              <a:gdLst/>
              <a:ahLst/>
              <a:cxnLst/>
              <a:rect r="r" b="b" t="t" l="l"/>
              <a:pathLst>
                <a:path h="2548426" w="2397641">
                  <a:moveTo>
                    <a:pt x="0" y="0"/>
                  </a:moveTo>
                  <a:lnTo>
                    <a:pt x="2397641" y="0"/>
                  </a:lnTo>
                  <a:lnTo>
                    <a:pt x="2397641" y="2548426"/>
                  </a:lnTo>
                  <a:lnTo>
                    <a:pt x="0" y="2548426"/>
                  </a:lnTo>
                  <a:close/>
                </a:path>
              </a:pathLst>
            </a:custGeom>
            <a:solidFill>
              <a:srgbClr val="FFFFF5"/>
            </a:solidFill>
            <a:ln w="57150" cap="sq">
              <a:solidFill>
                <a:srgbClr val="2B345B"/>
              </a:solidFill>
              <a:prstDash val="solid"/>
              <a:miter/>
            </a:ln>
          </p:spPr>
        </p:sp>
        <p:sp>
          <p:nvSpPr>
            <p:cNvPr name="TextBox 5" id="5"/>
            <p:cNvSpPr txBox="true"/>
            <p:nvPr/>
          </p:nvSpPr>
          <p:spPr>
            <a:xfrm>
              <a:off x="0" y="-38100"/>
              <a:ext cx="2397641" cy="2586526"/>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14281445" y="-979396"/>
            <a:ext cx="4563588" cy="4563588"/>
          </a:xfrm>
          <a:custGeom>
            <a:avLst/>
            <a:gdLst/>
            <a:ahLst/>
            <a:cxnLst/>
            <a:rect r="r" b="b" t="t" l="l"/>
            <a:pathLst>
              <a:path h="4563588" w="4563588">
                <a:moveTo>
                  <a:pt x="0" y="0"/>
                </a:moveTo>
                <a:lnTo>
                  <a:pt x="4563588" y="0"/>
                </a:lnTo>
                <a:lnTo>
                  <a:pt x="4563588" y="4563588"/>
                </a:lnTo>
                <a:lnTo>
                  <a:pt x="0" y="4563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1183382" y="8328732"/>
            <a:ext cx="2695271" cy="2695271"/>
          </a:xfrm>
          <a:custGeom>
            <a:avLst/>
            <a:gdLst/>
            <a:ahLst/>
            <a:cxnLst/>
            <a:rect r="r" b="b" t="t" l="l"/>
            <a:pathLst>
              <a:path h="2695271" w="2695271">
                <a:moveTo>
                  <a:pt x="0" y="0"/>
                </a:moveTo>
                <a:lnTo>
                  <a:pt x="2695271" y="0"/>
                </a:lnTo>
                <a:lnTo>
                  <a:pt x="2695271" y="2695270"/>
                </a:lnTo>
                <a:lnTo>
                  <a:pt x="0" y="269527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8967512" y="1028700"/>
            <a:ext cx="8291788" cy="8229600"/>
          </a:xfrm>
          <a:custGeom>
            <a:avLst/>
            <a:gdLst/>
            <a:ahLst/>
            <a:cxnLst/>
            <a:rect r="r" b="b" t="t" l="l"/>
            <a:pathLst>
              <a:path h="8229600" w="8291788">
                <a:moveTo>
                  <a:pt x="0" y="0"/>
                </a:moveTo>
                <a:lnTo>
                  <a:pt x="8291788" y="0"/>
                </a:lnTo>
                <a:lnTo>
                  <a:pt x="8291788" y="8229600"/>
                </a:lnTo>
                <a:lnTo>
                  <a:pt x="0" y="82296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9" id="9"/>
          <p:cNvGrpSpPr/>
          <p:nvPr/>
        </p:nvGrpSpPr>
        <p:grpSpPr>
          <a:xfrm rot="0">
            <a:off x="-824302" y="1028700"/>
            <a:ext cx="9103542" cy="9676054"/>
            <a:chOff x="0" y="0"/>
            <a:chExt cx="2397641" cy="2548426"/>
          </a:xfrm>
        </p:grpSpPr>
        <p:sp>
          <p:nvSpPr>
            <p:cNvPr name="Freeform 10" id="10"/>
            <p:cNvSpPr/>
            <p:nvPr/>
          </p:nvSpPr>
          <p:spPr>
            <a:xfrm flipH="false" flipV="false" rot="0">
              <a:off x="0" y="0"/>
              <a:ext cx="2397641" cy="2548426"/>
            </a:xfrm>
            <a:custGeom>
              <a:avLst/>
              <a:gdLst/>
              <a:ahLst/>
              <a:cxnLst/>
              <a:rect r="r" b="b" t="t" l="l"/>
              <a:pathLst>
                <a:path h="2548426" w="2397641">
                  <a:moveTo>
                    <a:pt x="0" y="0"/>
                  </a:moveTo>
                  <a:lnTo>
                    <a:pt x="2397641" y="0"/>
                  </a:lnTo>
                  <a:lnTo>
                    <a:pt x="2397641" y="2548426"/>
                  </a:lnTo>
                  <a:lnTo>
                    <a:pt x="0" y="2548426"/>
                  </a:lnTo>
                  <a:close/>
                </a:path>
              </a:pathLst>
            </a:custGeom>
            <a:solidFill>
              <a:srgbClr val="FFFFF5"/>
            </a:solidFill>
            <a:ln w="57150" cap="sq">
              <a:solidFill>
                <a:srgbClr val="2B345B"/>
              </a:solidFill>
              <a:prstDash val="solid"/>
              <a:miter/>
            </a:ln>
          </p:spPr>
        </p:sp>
        <p:sp>
          <p:nvSpPr>
            <p:cNvPr name="TextBox 11" id="11"/>
            <p:cNvSpPr txBox="true"/>
            <p:nvPr/>
          </p:nvSpPr>
          <p:spPr>
            <a:xfrm>
              <a:off x="0" y="-38100"/>
              <a:ext cx="2397641" cy="2586526"/>
            </a:xfrm>
            <a:prstGeom prst="rect">
              <a:avLst/>
            </a:prstGeom>
          </p:spPr>
          <p:txBody>
            <a:bodyPr anchor="ctr" rtlCol="false" tIns="50800" lIns="50800" bIns="50800" rIns="50800"/>
            <a:lstStyle/>
            <a:p>
              <a:pPr algn="ctr">
                <a:lnSpc>
                  <a:spcPts val="2659"/>
                </a:lnSpc>
              </a:pPr>
            </a:p>
          </p:txBody>
        </p:sp>
      </p:grpSp>
      <p:grpSp>
        <p:nvGrpSpPr>
          <p:cNvPr name="Group 12" id="12"/>
          <p:cNvGrpSpPr/>
          <p:nvPr/>
        </p:nvGrpSpPr>
        <p:grpSpPr>
          <a:xfrm rot="0">
            <a:off x="-824302" y="4989239"/>
            <a:ext cx="8429739" cy="4569279"/>
            <a:chOff x="0" y="0"/>
            <a:chExt cx="2220178" cy="1203432"/>
          </a:xfrm>
        </p:grpSpPr>
        <p:sp>
          <p:nvSpPr>
            <p:cNvPr name="Freeform 13" id="13"/>
            <p:cNvSpPr/>
            <p:nvPr/>
          </p:nvSpPr>
          <p:spPr>
            <a:xfrm flipH="false" flipV="false" rot="0">
              <a:off x="0" y="0"/>
              <a:ext cx="2220178" cy="1203432"/>
            </a:xfrm>
            <a:custGeom>
              <a:avLst/>
              <a:gdLst/>
              <a:ahLst/>
              <a:cxnLst/>
              <a:rect r="r" b="b" t="t" l="l"/>
              <a:pathLst>
                <a:path h="1203432" w="2220178">
                  <a:moveTo>
                    <a:pt x="0" y="0"/>
                  </a:moveTo>
                  <a:lnTo>
                    <a:pt x="2220178" y="0"/>
                  </a:lnTo>
                  <a:lnTo>
                    <a:pt x="2220178" y="1203432"/>
                  </a:lnTo>
                  <a:lnTo>
                    <a:pt x="0" y="1203432"/>
                  </a:lnTo>
                  <a:close/>
                </a:path>
              </a:pathLst>
            </a:custGeom>
            <a:solidFill>
              <a:srgbClr val="FFFFF5"/>
            </a:solidFill>
            <a:ln w="57150" cap="sq">
              <a:solidFill>
                <a:srgbClr val="2B345B"/>
              </a:solidFill>
              <a:prstDash val="solid"/>
              <a:miter/>
            </a:ln>
          </p:spPr>
        </p:sp>
        <p:sp>
          <p:nvSpPr>
            <p:cNvPr name="TextBox 14" id="14"/>
            <p:cNvSpPr txBox="true"/>
            <p:nvPr/>
          </p:nvSpPr>
          <p:spPr>
            <a:xfrm>
              <a:off x="0" y="-38100"/>
              <a:ext cx="2220178" cy="1241532"/>
            </a:xfrm>
            <a:prstGeom prst="rect">
              <a:avLst/>
            </a:prstGeom>
          </p:spPr>
          <p:txBody>
            <a:bodyPr anchor="ctr" rtlCol="false" tIns="50800" lIns="50800" bIns="50800" rIns="50800"/>
            <a:lstStyle/>
            <a:p>
              <a:pPr algn="ctr">
                <a:lnSpc>
                  <a:spcPts val="2659"/>
                </a:lnSpc>
              </a:pPr>
            </a:p>
          </p:txBody>
        </p:sp>
      </p:grpSp>
      <p:sp>
        <p:nvSpPr>
          <p:cNvPr name="AutoShape 15" id="15"/>
          <p:cNvSpPr/>
          <p:nvPr/>
        </p:nvSpPr>
        <p:spPr>
          <a:xfrm>
            <a:off x="9630567" y="4989239"/>
            <a:ext cx="7207518" cy="0"/>
          </a:xfrm>
          <a:prstGeom prst="line">
            <a:avLst/>
          </a:prstGeom>
          <a:ln cap="flat" w="38100">
            <a:solidFill>
              <a:srgbClr val="2B345B"/>
            </a:solidFill>
            <a:prstDash val="solid"/>
            <a:headEnd type="none" len="sm" w="sm"/>
            <a:tailEnd type="none" len="sm" w="sm"/>
          </a:ln>
        </p:spPr>
      </p:sp>
      <p:sp>
        <p:nvSpPr>
          <p:cNvPr name="Freeform 16" id="16"/>
          <p:cNvSpPr/>
          <p:nvPr/>
        </p:nvSpPr>
        <p:spPr>
          <a:xfrm flipH="false" flipV="false" rot="0">
            <a:off x="16211086" y="1302398"/>
            <a:ext cx="704305" cy="631233"/>
          </a:xfrm>
          <a:custGeom>
            <a:avLst/>
            <a:gdLst/>
            <a:ahLst/>
            <a:cxnLst/>
            <a:rect r="r" b="b" t="t" l="l"/>
            <a:pathLst>
              <a:path h="631233" w="704305">
                <a:moveTo>
                  <a:pt x="0" y="0"/>
                </a:moveTo>
                <a:lnTo>
                  <a:pt x="704305" y="0"/>
                </a:lnTo>
                <a:lnTo>
                  <a:pt x="704305" y="631233"/>
                </a:lnTo>
                <a:lnTo>
                  <a:pt x="0" y="63123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7" id="17"/>
          <p:cNvSpPr/>
          <p:nvPr/>
        </p:nvSpPr>
        <p:spPr>
          <a:xfrm flipH="false" flipV="false" rot="-677323">
            <a:off x="7358191" y="8746905"/>
            <a:ext cx="2119890" cy="1767458"/>
          </a:xfrm>
          <a:custGeom>
            <a:avLst/>
            <a:gdLst/>
            <a:ahLst/>
            <a:cxnLst/>
            <a:rect r="r" b="b" t="t" l="l"/>
            <a:pathLst>
              <a:path h="1767458" w="2119890">
                <a:moveTo>
                  <a:pt x="0" y="0"/>
                </a:moveTo>
                <a:lnTo>
                  <a:pt x="2119890" y="0"/>
                </a:lnTo>
                <a:lnTo>
                  <a:pt x="2119890" y="1767458"/>
                </a:lnTo>
                <a:lnTo>
                  <a:pt x="0" y="176745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8" id="18"/>
          <p:cNvSpPr/>
          <p:nvPr/>
        </p:nvSpPr>
        <p:spPr>
          <a:xfrm flipH="false" flipV="false" rot="-810583">
            <a:off x="8719034" y="2889431"/>
            <a:ext cx="1162938" cy="1574197"/>
          </a:xfrm>
          <a:custGeom>
            <a:avLst/>
            <a:gdLst/>
            <a:ahLst/>
            <a:cxnLst/>
            <a:rect r="r" b="b" t="t" l="l"/>
            <a:pathLst>
              <a:path h="1574197" w="1162938">
                <a:moveTo>
                  <a:pt x="0" y="0"/>
                </a:moveTo>
                <a:lnTo>
                  <a:pt x="1162938" y="0"/>
                </a:lnTo>
                <a:lnTo>
                  <a:pt x="1162938" y="1574197"/>
                </a:lnTo>
                <a:lnTo>
                  <a:pt x="0" y="157419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9" id="19"/>
          <p:cNvSpPr/>
          <p:nvPr/>
        </p:nvSpPr>
        <p:spPr>
          <a:xfrm flipH="false" flipV="false" rot="1490890">
            <a:off x="6634888" y="5159495"/>
            <a:ext cx="661924" cy="595732"/>
          </a:xfrm>
          <a:custGeom>
            <a:avLst/>
            <a:gdLst/>
            <a:ahLst/>
            <a:cxnLst/>
            <a:rect r="r" b="b" t="t" l="l"/>
            <a:pathLst>
              <a:path h="595732" w="661924">
                <a:moveTo>
                  <a:pt x="0" y="0"/>
                </a:moveTo>
                <a:lnTo>
                  <a:pt x="661924" y="0"/>
                </a:lnTo>
                <a:lnTo>
                  <a:pt x="661924" y="595732"/>
                </a:lnTo>
                <a:lnTo>
                  <a:pt x="0" y="595732"/>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20" id="20"/>
          <p:cNvGrpSpPr/>
          <p:nvPr/>
        </p:nvGrpSpPr>
        <p:grpSpPr>
          <a:xfrm rot="0">
            <a:off x="861881" y="3584192"/>
            <a:ext cx="4686775" cy="585264"/>
            <a:chOff x="0" y="0"/>
            <a:chExt cx="1234377" cy="154144"/>
          </a:xfrm>
        </p:grpSpPr>
        <p:sp>
          <p:nvSpPr>
            <p:cNvPr name="Freeform 21" id="21"/>
            <p:cNvSpPr/>
            <p:nvPr/>
          </p:nvSpPr>
          <p:spPr>
            <a:xfrm flipH="false" flipV="false" rot="0">
              <a:off x="0" y="0"/>
              <a:ext cx="1234377" cy="154144"/>
            </a:xfrm>
            <a:custGeom>
              <a:avLst/>
              <a:gdLst/>
              <a:ahLst/>
              <a:cxnLst/>
              <a:rect r="r" b="b" t="t" l="l"/>
              <a:pathLst>
                <a:path h="154144" w="1234377">
                  <a:moveTo>
                    <a:pt x="0" y="0"/>
                  </a:moveTo>
                  <a:lnTo>
                    <a:pt x="1234377" y="0"/>
                  </a:lnTo>
                  <a:lnTo>
                    <a:pt x="1234377" y="154144"/>
                  </a:lnTo>
                  <a:lnTo>
                    <a:pt x="0" y="154144"/>
                  </a:lnTo>
                  <a:close/>
                </a:path>
              </a:pathLst>
            </a:custGeom>
            <a:solidFill>
              <a:srgbClr val="93FF85"/>
            </a:solidFill>
          </p:spPr>
        </p:sp>
        <p:sp>
          <p:nvSpPr>
            <p:cNvPr name="TextBox 22" id="22"/>
            <p:cNvSpPr txBox="true"/>
            <p:nvPr/>
          </p:nvSpPr>
          <p:spPr>
            <a:xfrm>
              <a:off x="0" y="-38100"/>
              <a:ext cx="1234377" cy="192244"/>
            </a:xfrm>
            <a:prstGeom prst="rect">
              <a:avLst/>
            </a:prstGeom>
          </p:spPr>
          <p:txBody>
            <a:bodyPr anchor="ctr" rtlCol="false" tIns="50800" lIns="50800" bIns="50800" rIns="50800"/>
            <a:lstStyle/>
            <a:p>
              <a:pPr algn="ctr">
                <a:lnSpc>
                  <a:spcPts val="2659"/>
                </a:lnSpc>
              </a:pPr>
            </a:p>
          </p:txBody>
        </p:sp>
      </p:grpSp>
      <p:sp>
        <p:nvSpPr>
          <p:cNvPr name="TextBox 23" id="23"/>
          <p:cNvSpPr txBox="true"/>
          <p:nvPr/>
        </p:nvSpPr>
        <p:spPr>
          <a:xfrm rot="0">
            <a:off x="861881" y="2108039"/>
            <a:ext cx="6662440" cy="1873738"/>
          </a:xfrm>
          <a:prstGeom prst="rect">
            <a:avLst/>
          </a:prstGeom>
        </p:spPr>
        <p:txBody>
          <a:bodyPr anchor="t" rtlCol="false" tIns="0" lIns="0" bIns="0" rIns="0">
            <a:spAutoFit/>
          </a:bodyPr>
          <a:lstStyle/>
          <a:p>
            <a:pPr algn="l">
              <a:lnSpc>
                <a:spcPts val="3736"/>
              </a:lnSpc>
            </a:pPr>
            <a:r>
              <a:rPr lang="en-US" sz="3221" spc="190">
                <a:solidFill>
                  <a:srgbClr val="4777FA"/>
                </a:solidFill>
                <a:latin typeface="League Spartan"/>
                <a:ea typeface="League Spartan"/>
                <a:cs typeface="League Spartan"/>
                <a:sym typeface="League Spartan"/>
              </a:rPr>
              <a:t>C. TEORI PERKEMBANGAN MENURURT PIAGET, VYGOTSKY, ERIKSON, DAN KHOLBERG.</a:t>
            </a:r>
          </a:p>
        </p:txBody>
      </p:sp>
      <p:sp>
        <p:nvSpPr>
          <p:cNvPr name="TextBox 24" id="24"/>
          <p:cNvSpPr txBox="true"/>
          <p:nvPr/>
        </p:nvSpPr>
        <p:spPr>
          <a:xfrm rot="0">
            <a:off x="218936" y="6096613"/>
            <a:ext cx="6986769" cy="2856230"/>
          </a:xfrm>
          <a:prstGeom prst="rect">
            <a:avLst/>
          </a:prstGeom>
        </p:spPr>
        <p:txBody>
          <a:bodyPr anchor="t" rtlCol="false" tIns="0" lIns="0" bIns="0" rIns="0">
            <a:spAutoFit/>
          </a:bodyPr>
          <a:lstStyle/>
          <a:p>
            <a:pPr algn="l">
              <a:lnSpc>
                <a:spcPts val="3219"/>
              </a:lnSpc>
            </a:pPr>
            <a:r>
              <a:rPr lang="en-US" sz="2299">
                <a:solidFill>
                  <a:srgbClr val="3C4980"/>
                </a:solidFill>
                <a:latin typeface="Agrandir"/>
                <a:ea typeface="Agrandir"/>
                <a:cs typeface="Agrandir"/>
                <a:sym typeface="Agrandir"/>
              </a:rPr>
              <a:t>meyakini bahwa sejak bayi manusia sudah memiliki kemampuan sensorimotor sederhana untuk berinteraksi dengan objek di sekitarnya, dan kemampuan inilah yang disebutnya skema, yang kemudian berkembang melalui dua proses adaptasi dan asimilasi. piget membagi perkembangan kognitif menjadi 4 tahapan </a:t>
            </a:r>
          </a:p>
        </p:txBody>
      </p:sp>
      <p:sp>
        <p:nvSpPr>
          <p:cNvPr name="TextBox 25" id="25"/>
          <p:cNvSpPr txBox="true"/>
          <p:nvPr/>
        </p:nvSpPr>
        <p:spPr>
          <a:xfrm rot="0">
            <a:off x="10192632" y="2597194"/>
            <a:ext cx="6550203" cy="2392045"/>
          </a:xfrm>
          <a:prstGeom prst="rect">
            <a:avLst/>
          </a:prstGeom>
        </p:spPr>
        <p:txBody>
          <a:bodyPr anchor="t" rtlCol="false" tIns="0" lIns="0" bIns="0" rIns="0">
            <a:spAutoFit/>
          </a:bodyPr>
          <a:lstStyle/>
          <a:p>
            <a:pPr algn="l">
              <a:lnSpc>
                <a:spcPts val="3079"/>
              </a:lnSpc>
            </a:pPr>
            <a:r>
              <a:rPr lang="en-US" sz="2199">
                <a:solidFill>
                  <a:srgbClr val="3C4980"/>
                </a:solidFill>
                <a:latin typeface="Agrandir"/>
                <a:ea typeface="Agrandir"/>
                <a:cs typeface="Agrandir"/>
                <a:sym typeface="Agrandir"/>
              </a:rPr>
              <a:t>Teori Vygotsky menggambarkan perkembangan manusia sebagai sesuatu yang tidak dapat dipisahkan dari kegiatan sosial dan budaya, di mana proses-proses mental seperti ingatan, perhatian, dan penalaran berkembang melalui pembelajaran atas berbagai temuan masyarakat</a:t>
            </a:r>
          </a:p>
        </p:txBody>
      </p:sp>
      <p:sp>
        <p:nvSpPr>
          <p:cNvPr name="TextBox 26" id="26"/>
          <p:cNvSpPr txBox="true"/>
          <p:nvPr/>
        </p:nvSpPr>
        <p:spPr>
          <a:xfrm rot="0">
            <a:off x="9798668" y="6239092"/>
            <a:ext cx="6412419" cy="2158365"/>
          </a:xfrm>
          <a:prstGeom prst="rect">
            <a:avLst/>
          </a:prstGeom>
        </p:spPr>
        <p:txBody>
          <a:bodyPr anchor="t" rtlCol="false" tIns="0" lIns="0" bIns="0" rIns="0">
            <a:spAutoFit/>
          </a:bodyPr>
          <a:lstStyle/>
          <a:p>
            <a:pPr algn="l">
              <a:lnSpc>
                <a:spcPts val="3359"/>
              </a:lnSpc>
            </a:pPr>
            <a:r>
              <a:rPr lang="en-US" sz="2399">
                <a:solidFill>
                  <a:srgbClr val="3C4980"/>
                </a:solidFill>
                <a:latin typeface="Agrandir"/>
                <a:ea typeface="Agrandir"/>
                <a:cs typeface="Agrandir"/>
                <a:sym typeface="Agrandir"/>
              </a:rPr>
              <a:t>perkembangan psikososial adalah proses ketika suatu organisme matang secara fisik dan psikologis, yang terbentuk sejak lahir hingga kematian melalui interaksi dengan berbagai pengaruh sosial di sekitarnya. </a:t>
            </a:r>
          </a:p>
        </p:txBody>
      </p:sp>
      <p:sp>
        <p:nvSpPr>
          <p:cNvPr name="TextBox 27" id="27"/>
          <p:cNvSpPr txBox="true"/>
          <p:nvPr/>
        </p:nvSpPr>
        <p:spPr>
          <a:xfrm rot="0">
            <a:off x="861881" y="5000625"/>
            <a:ext cx="6103969" cy="1062355"/>
          </a:xfrm>
          <a:prstGeom prst="rect">
            <a:avLst/>
          </a:prstGeom>
        </p:spPr>
        <p:txBody>
          <a:bodyPr anchor="t" rtlCol="false" tIns="0" lIns="0" bIns="0" rIns="0">
            <a:spAutoFit/>
          </a:bodyPr>
          <a:lstStyle/>
          <a:p>
            <a:pPr algn="l">
              <a:lnSpc>
                <a:spcPts val="3919"/>
              </a:lnSpc>
            </a:pPr>
            <a:r>
              <a:rPr lang="en-US" sz="2799" b="true">
                <a:solidFill>
                  <a:srgbClr val="4777FA"/>
                </a:solidFill>
                <a:latin typeface="Agrandir Bold"/>
                <a:ea typeface="Agrandir Bold"/>
                <a:cs typeface="Agrandir Bold"/>
                <a:sym typeface="Agrandir Bold"/>
              </a:rPr>
              <a:t>Teori Perkembangan Kognitif Menurut Piaget</a:t>
            </a:r>
          </a:p>
        </p:txBody>
      </p:sp>
      <p:sp>
        <p:nvSpPr>
          <p:cNvPr name="TextBox 28" id="28"/>
          <p:cNvSpPr txBox="true"/>
          <p:nvPr/>
        </p:nvSpPr>
        <p:spPr>
          <a:xfrm rot="0">
            <a:off x="10568788" y="1475139"/>
            <a:ext cx="5642299" cy="1062355"/>
          </a:xfrm>
          <a:prstGeom prst="rect">
            <a:avLst/>
          </a:prstGeom>
        </p:spPr>
        <p:txBody>
          <a:bodyPr anchor="t" rtlCol="false" tIns="0" lIns="0" bIns="0" rIns="0">
            <a:spAutoFit/>
          </a:bodyPr>
          <a:lstStyle/>
          <a:p>
            <a:pPr algn="l">
              <a:lnSpc>
                <a:spcPts val="3919"/>
              </a:lnSpc>
            </a:pPr>
            <a:r>
              <a:rPr lang="en-US" sz="2799" b="true">
                <a:solidFill>
                  <a:srgbClr val="4777FA"/>
                </a:solidFill>
                <a:latin typeface="Agrandir Bold"/>
                <a:ea typeface="Agrandir Bold"/>
                <a:cs typeface="Agrandir Bold"/>
                <a:sym typeface="Agrandir Bold"/>
              </a:rPr>
              <a:t>Teori Perkembangan Menurut Vygotsky</a:t>
            </a:r>
          </a:p>
        </p:txBody>
      </p:sp>
      <p:sp>
        <p:nvSpPr>
          <p:cNvPr name="TextBox 29" id="29"/>
          <p:cNvSpPr txBox="true"/>
          <p:nvPr/>
        </p:nvSpPr>
        <p:spPr>
          <a:xfrm rot="0">
            <a:off x="9862478" y="5138637"/>
            <a:ext cx="6512366" cy="1062355"/>
          </a:xfrm>
          <a:prstGeom prst="rect">
            <a:avLst/>
          </a:prstGeom>
        </p:spPr>
        <p:txBody>
          <a:bodyPr anchor="t" rtlCol="false" tIns="0" lIns="0" bIns="0" rIns="0">
            <a:spAutoFit/>
          </a:bodyPr>
          <a:lstStyle/>
          <a:p>
            <a:pPr algn="l">
              <a:lnSpc>
                <a:spcPts val="3919"/>
              </a:lnSpc>
            </a:pPr>
            <a:r>
              <a:rPr lang="en-US" sz="2799" b="true">
                <a:solidFill>
                  <a:srgbClr val="4777FA"/>
                </a:solidFill>
                <a:latin typeface="Agrandir Bold"/>
                <a:ea typeface="Agrandir Bold"/>
                <a:cs typeface="Agrandir Bold"/>
                <a:sym typeface="Agrandir Bold"/>
              </a:rPr>
              <a:t>Teori Perkembangan Psikososial Menurut Erikson</a:t>
            </a:r>
          </a:p>
        </p:txBody>
      </p:sp>
      <p:sp>
        <p:nvSpPr>
          <p:cNvPr name="Freeform 30" id="30"/>
          <p:cNvSpPr/>
          <p:nvPr/>
        </p:nvSpPr>
        <p:spPr>
          <a:xfrm flipH="false" flipV="false" rot="-745404">
            <a:off x="9564459" y="9321044"/>
            <a:ext cx="468419" cy="474949"/>
          </a:xfrm>
          <a:custGeom>
            <a:avLst/>
            <a:gdLst/>
            <a:ahLst/>
            <a:cxnLst/>
            <a:rect r="r" b="b" t="t" l="l"/>
            <a:pathLst>
              <a:path h="474949" w="468419">
                <a:moveTo>
                  <a:pt x="0" y="0"/>
                </a:moveTo>
                <a:lnTo>
                  <a:pt x="468418" y="0"/>
                </a:lnTo>
                <a:lnTo>
                  <a:pt x="468418" y="474949"/>
                </a:lnTo>
                <a:lnTo>
                  <a:pt x="0" y="474949"/>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31" id="31"/>
          <p:cNvSpPr/>
          <p:nvPr/>
        </p:nvSpPr>
        <p:spPr>
          <a:xfrm flipH="false" flipV="false" rot="-745404">
            <a:off x="17505730" y="6929227"/>
            <a:ext cx="959217" cy="972590"/>
          </a:xfrm>
          <a:custGeom>
            <a:avLst/>
            <a:gdLst/>
            <a:ahLst/>
            <a:cxnLst/>
            <a:rect r="r" b="b" t="t" l="l"/>
            <a:pathLst>
              <a:path h="972590" w="959217">
                <a:moveTo>
                  <a:pt x="0" y="0"/>
                </a:moveTo>
                <a:lnTo>
                  <a:pt x="959217" y="0"/>
                </a:lnTo>
                <a:lnTo>
                  <a:pt x="959217" y="972591"/>
                </a:lnTo>
                <a:lnTo>
                  <a:pt x="0" y="972591"/>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32" id="32"/>
          <p:cNvSpPr/>
          <p:nvPr/>
        </p:nvSpPr>
        <p:spPr>
          <a:xfrm flipH="false" flipV="false" rot="1401669">
            <a:off x="17425360" y="4169147"/>
            <a:ext cx="482724" cy="489454"/>
          </a:xfrm>
          <a:custGeom>
            <a:avLst/>
            <a:gdLst/>
            <a:ahLst/>
            <a:cxnLst/>
            <a:rect r="r" b="b" t="t" l="l"/>
            <a:pathLst>
              <a:path h="489454" w="482724">
                <a:moveTo>
                  <a:pt x="0" y="0"/>
                </a:moveTo>
                <a:lnTo>
                  <a:pt x="482724" y="0"/>
                </a:lnTo>
                <a:lnTo>
                  <a:pt x="482724" y="489454"/>
                </a:lnTo>
                <a:lnTo>
                  <a:pt x="0" y="489454"/>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33" id="33"/>
          <p:cNvSpPr/>
          <p:nvPr/>
        </p:nvSpPr>
        <p:spPr>
          <a:xfrm flipH="false" flipV="false" rot="1401669">
            <a:off x="7282959" y="4332960"/>
            <a:ext cx="482724" cy="489454"/>
          </a:xfrm>
          <a:custGeom>
            <a:avLst/>
            <a:gdLst/>
            <a:ahLst/>
            <a:cxnLst/>
            <a:rect r="r" b="b" t="t" l="l"/>
            <a:pathLst>
              <a:path h="489454" w="482724">
                <a:moveTo>
                  <a:pt x="0" y="0"/>
                </a:moveTo>
                <a:lnTo>
                  <a:pt x="482724" y="0"/>
                </a:lnTo>
                <a:lnTo>
                  <a:pt x="482724" y="489453"/>
                </a:lnTo>
                <a:lnTo>
                  <a:pt x="0" y="48945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34" id="34"/>
          <p:cNvSpPr/>
          <p:nvPr/>
        </p:nvSpPr>
        <p:spPr>
          <a:xfrm flipH="false" flipV="false" rot="-795677">
            <a:off x="15285824" y="9616275"/>
            <a:ext cx="2554830" cy="1558447"/>
          </a:xfrm>
          <a:custGeom>
            <a:avLst/>
            <a:gdLst/>
            <a:ahLst/>
            <a:cxnLst/>
            <a:rect r="r" b="b" t="t" l="l"/>
            <a:pathLst>
              <a:path h="1558447" w="2554830">
                <a:moveTo>
                  <a:pt x="0" y="0"/>
                </a:moveTo>
                <a:lnTo>
                  <a:pt x="2554830" y="0"/>
                </a:lnTo>
                <a:lnTo>
                  <a:pt x="2554830" y="1558447"/>
                </a:lnTo>
                <a:lnTo>
                  <a:pt x="0" y="155844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719CFA"/>
        </a:solidFill>
      </p:bgPr>
    </p:bg>
    <p:spTree>
      <p:nvGrpSpPr>
        <p:cNvPr id="1" name=""/>
        <p:cNvGrpSpPr/>
        <p:nvPr/>
      </p:nvGrpSpPr>
      <p:grpSpPr>
        <a:xfrm>
          <a:off x="0" y="0"/>
          <a:ext cx="0" cy="0"/>
          <a:chOff x="0" y="0"/>
          <a:chExt cx="0" cy="0"/>
        </a:xfrm>
      </p:grpSpPr>
      <p:sp>
        <p:nvSpPr>
          <p:cNvPr name="Freeform 2" id="2"/>
          <p:cNvSpPr/>
          <p:nvPr/>
        </p:nvSpPr>
        <p:spPr>
          <a:xfrm flipH="false" flipV="false" rot="0">
            <a:off x="15090489" y="7654218"/>
            <a:ext cx="3677583" cy="3677583"/>
          </a:xfrm>
          <a:custGeom>
            <a:avLst/>
            <a:gdLst/>
            <a:ahLst/>
            <a:cxnLst/>
            <a:rect r="r" b="b" t="t" l="l"/>
            <a:pathLst>
              <a:path h="3677583" w="3677583">
                <a:moveTo>
                  <a:pt x="0" y="0"/>
                </a:moveTo>
                <a:lnTo>
                  <a:pt x="3677583" y="0"/>
                </a:lnTo>
                <a:lnTo>
                  <a:pt x="3677583" y="3677583"/>
                </a:lnTo>
                <a:lnTo>
                  <a:pt x="0" y="36775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20846" y="-453199"/>
            <a:ext cx="4054951" cy="4054951"/>
          </a:xfrm>
          <a:custGeom>
            <a:avLst/>
            <a:gdLst/>
            <a:ahLst/>
            <a:cxnLst/>
            <a:rect r="r" b="b" t="t" l="l"/>
            <a:pathLst>
              <a:path h="4054951" w="4054951">
                <a:moveTo>
                  <a:pt x="0" y="0"/>
                </a:moveTo>
                <a:lnTo>
                  <a:pt x="4054952" y="0"/>
                </a:lnTo>
                <a:lnTo>
                  <a:pt x="4054952" y="4054952"/>
                </a:lnTo>
                <a:lnTo>
                  <a:pt x="0" y="40549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0436034" y="1596652"/>
            <a:ext cx="6493247" cy="7661648"/>
          </a:xfrm>
          <a:custGeom>
            <a:avLst/>
            <a:gdLst/>
            <a:ahLst/>
            <a:cxnLst/>
            <a:rect r="r" b="b" t="t" l="l"/>
            <a:pathLst>
              <a:path h="7661648" w="6493247">
                <a:moveTo>
                  <a:pt x="0" y="0"/>
                </a:moveTo>
                <a:lnTo>
                  <a:pt x="6493246" y="0"/>
                </a:lnTo>
                <a:lnTo>
                  <a:pt x="6493246" y="7661648"/>
                </a:lnTo>
                <a:lnTo>
                  <a:pt x="0" y="766164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2006979">
            <a:off x="-553375" y="5712516"/>
            <a:ext cx="2364793" cy="549814"/>
          </a:xfrm>
          <a:custGeom>
            <a:avLst/>
            <a:gdLst/>
            <a:ahLst/>
            <a:cxnLst/>
            <a:rect r="r" b="b" t="t" l="l"/>
            <a:pathLst>
              <a:path h="549814" w="2364793">
                <a:moveTo>
                  <a:pt x="0" y="0"/>
                </a:moveTo>
                <a:lnTo>
                  <a:pt x="2364793" y="0"/>
                </a:lnTo>
                <a:lnTo>
                  <a:pt x="2364793" y="549815"/>
                </a:lnTo>
                <a:lnTo>
                  <a:pt x="0" y="54981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410716">
            <a:off x="15790399" y="852294"/>
            <a:ext cx="1291165" cy="300196"/>
          </a:xfrm>
          <a:custGeom>
            <a:avLst/>
            <a:gdLst/>
            <a:ahLst/>
            <a:cxnLst/>
            <a:rect r="r" b="b" t="t" l="l"/>
            <a:pathLst>
              <a:path h="300196" w="1291165">
                <a:moveTo>
                  <a:pt x="0" y="0"/>
                </a:moveTo>
                <a:lnTo>
                  <a:pt x="1291165" y="0"/>
                </a:lnTo>
                <a:lnTo>
                  <a:pt x="1291165" y="300196"/>
                </a:lnTo>
                <a:lnTo>
                  <a:pt x="0" y="3001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1417946" y="1841587"/>
            <a:ext cx="8115300" cy="6603825"/>
          </a:xfrm>
          <a:custGeom>
            <a:avLst/>
            <a:gdLst/>
            <a:ahLst/>
            <a:cxnLst/>
            <a:rect r="r" b="b" t="t" l="l"/>
            <a:pathLst>
              <a:path h="6603825" w="8115300">
                <a:moveTo>
                  <a:pt x="0" y="0"/>
                </a:moveTo>
                <a:lnTo>
                  <a:pt x="8115300" y="0"/>
                </a:lnTo>
                <a:lnTo>
                  <a:pt x="8115300" y="6603826"/>
                </a:lnTo>
                <a:lnTo>
                  <a:pt x="0" y="660382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8" id="8"/>
          <p:cNvGrpSpPr/>
          <p:nvPr/>
        </p:nvGrpSpPr>
        <p:grpSpPr>
          <a:xfrm rot="0">
            <a:off x="2107029" y="3782728"/>
            <a:ext cx="6241375" cy="559051"/>
            <a:chOff x="0" y="0"/>
            <a:chExt cx="1643819" cy="147240"/>
          </a:xfrm>
        </p:grpSpPr>
        <p:sp>
          <p:nvSpPr>
            <p:cNvPr name="Freeform 9" id="9"/>
            <p:cNvSpPr/>
            <p:nvPr/>
          </p:nvSpPr>
          <p:spPr>
            <a:xfrm flipH="false" flipV="false" rot="0">
              <a:off x="0" y="0"/>
              <a:ext cx="1643819" cy="147240"/>
            </a:xfrm>
            <a:custGeom>
              <a:avLst/>
              <a:gdLst/>
              <a:ahLst/>
              <a:cxnLst/>
              <a:rect r="r" b="b" t="t" l="l"/>
              <a:pathLst>
                <a:path h="147240" w="1643819">
                  <a:moveTo>
                    <a:pt x="0" y="0"/>
                  </a:moveTo>
                  <a:lnTo>
                    <a:pt x="1643819" y="0"/>
                  </a:lnTo>
                  <a:lnTo>
                    <a:pt x="1643819" y="147240"/>
                  </a:lnTo>
                  <a:lnTo>
                    <a:pt x="0" y="147240"/>
                  </a:lnTo>
                  <a:close/>
                </a:path>
              </a:pathLst>
            </a:custGeom>
            <a:solidFill>
              <a:srgbClr val="93FF85"/>
            </a:solidFill>
          </p:spPr>
        </p:sp>
        <p:sp>
          <p:nvSpPr>
            <p:cNvPr name="TextBox 10" id="10"/>
            <p:cNvSpPr txBox="true"/>
            <p:nvPr/>
          </p:nvSpPr>
          <p:spPr>
            <a:xfrm>
              <a:off x="0" y="-38100"/>
              <a:ext cx="1643819" cy="185340"/>
            </a:xfrm>
            <a:prstGeom prst="rect">
              <a:avLst/>
            </a:prstGeom>
          </p:spPr>
          <p:txBody>
            <a:bodyPr anchor="ctr" rtlCol="false" tIns="50800" lIns="50800" bIns="50800" rIns="50800"/>
            <a:lstStyle/>
            <a:p>
              <a:pPr algn="ctr">
                <a:lnSpc>
                  <a:spcPts val="2659"/>
                </a:lnSpc>
              </a:pPr>
            </a:p>
          </p:txBody>
        </p:sp>
      </p:grpSp>
      <p:sp>
        <p:nvSpPr>
          <p:cNvPr name="Freeform 11" id="11"/>
          <p:cNvSpPr/>
          <p:nvPr/>
        </p:nvSpPr>
        <p:spPr>
          <a:xfrm flipH="false" flipV="false" rot="0">
            <a:off x="7423849" y="7442785"/>
            <a:ext cx="2357036" cy="1537966"/>
          </a:xfrm>
          <a:custGeom>
            <a:avLst/>
            <a:gdLst/>
            <a:ahLst/>
            <a:cxnLst/>
            <a:rect r="r" b="b" t="t" l="l"/>
            <a:pathLst>
              <a:path h="1537966" w="2357036">
                <a:moveTo>
                  <a:pt x="0" y="0"/>
                </a:moveTo>
                <a:lnTo>
                  <a:pt x="2357036" y="0"/>
                </a:lnTo>
                <a:lnTo>
                  <a:pt x="2357036" y="1537966"/>
                </a:lnTo>
                <a:lnTo>
                  <a:pt x="0" y="153796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890871">
            <a:off x="1911514" y="8491111"/>
            <a:ext cx="1015361" cy="1259363"/>
          </a:xfrm>
          <a:custGeom>
            <a:avLst/>
            <a:gdLst/>
            <a:ahLst/>
            <a:cxnLst/>
            <a:rect r="r" b="b" t="t" l="l"/>
            <a:pathLst>
              <a:path h="1259363" w="1015361">
                <a:moveTo>
                  <a:pt x="0" y="0"/>
                </a:moveTo>
                <a:lnTo>
                  <a:pt x="1015361" y="0"/>
                </a:lnTo>
                <a:lnTo>
                  <a:pt x="1015361" y="1259363"/>
                </a:lnTo>
                <a:lnTo>
                  <a:pt x="0" y="125936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3" id="13"/>
          <p:cNvSpPr txBox="true"/>
          <p:nvPr/>
        </p:nvSpPr>
        <p:spPr>
          <a:xfrm rot="0">
            <a:off x="2107029" y="3083464"/>
            <a:ext cx="7222641" cy="978789"/>
          </a:xfrm>
          <a:prstGeom prst="rect">
            <a:avLst/>
          </a:prstGeom>
        </p:spPr>
        <p:txBody>
          <a:bodyPr anchor="t" rtlCol="false" tIns="0" lIns="0" bIns="0" rIns="0">
            <a:spAutoFit/>
          </a:bodyPr>
          <a:lstStyle/>
          <a:p>
            <a:pPr algn="l">
              <a:lnSpc>
                <a:spcPts val="3828"/>
              </a:lnSpc>
            </a:pPr>
            <a:r>
              <a:rPr lang="en-US" sz="3300" spc="194">
                <a:solidFill>
                  <a:srgbClr val="4777FA"/>
                </a:solidFill>
                <a:latin typeface="League Spartan"/>
                <a:ea typeface="League Spartan"/>
                <a:cs typeface="League Spartan"/>
                <a:sym typeface="League Spartan"/>
              </a:rPr>
              <a:t>TEORI PERKEMBANGAN MORAL MENURUT KOHLBERG</a:t>
            </a:r>
          </a:p>
        </p:txBody>
      </p:sp>
      <p:sp>
        <p:nvSpPr>
          <p:cNvPr name="TextBox 14" id="14"/>
          <p:cNvSpPr txBox="true"/>
          <p:nvPr/>
        </p:nvSpPr>
        <p:spPr>
          <a:xfrm rot="0">
            <a:off x="2290782" y="4865320"/>
            <a:ext cx="6369628" cy="2800985"/>
          </a:xfrm>
          <a:prstGeom prst="rect">
            <a:avLst/>
          </a:prstGeom>
        </p:spPr>
        <p:txBody>
          <a:bodyPr anchor="t" rtlCol="false" tIns="0" lIns="0" bIns="0" rIns="0">
            <a:spAutoFit/>
          </a:bodyPr>
          <a:lstStyle/>
          <a:p>
            <a:pPr algn="l">
              <a:lnSpc>
                <a:spcPts val="3639"/>
              </a:lnSpc>
            </a:pPr>
            <a:r>
              <a:rPr lang="en-US" sz="2599">
                <a:solidFill>
                  <a:srgbClr val="443D47"/>
                </a:solidFill>
                <a:latin typeface="Agrandir"/>
                <a:ea typeface="Agrandir"/>
                <a:cs typeface="Agrandir"/>
                <a:sym typeface="Agrandir"/>
              </a:rPr>
              <a:t>Menurut Lawrence Kohlberg, perkembangan moral merupakan proses bertahap yang dialami manusia seiring bertambahnya kematangan penalaran mereka, bukan sekadar hasil pembiasaan atau hukuman semata.</a:t>
            </a:r>
          </a:p>
        </p:txBody>
      </p:sp>
      <p:sp>
        <p:nvSpPr>
          <p:cNvPr name="Freeform 15" id="15"/>
          <p:cNvSpPr/>
          <p:nvPr/>
        </p:nvSpPr>
        <p:spPr>
          <a:xfrm flipH="false" flipV="false" rot="-1129355">
            <a:off x="17170674" y="6494631"/>
            <a:ext cx="554133" cy="561858"/>
          </a:xfrm>
          <a:custGeom>
            <a:avLst/>
            <a:gdLst/>
            <a:ahLst/>
            <a:cxnLst/>
            <a:rect r="r" b="b" t="t" l="l"/>
            <a:pathLst>
              <a:path h="561858" w="554133">
                <a:moveTo>
                  <a:pt x="0" y="0"/>
                </a:moveTo>
                <a:lnTo>
                  <a:pt x="554132" y="0"/>
                </a:lnTo>
                <a:lnTo>
                  <a:pt x="554132" y="561859"/>
                </a:lnTo>
                <a:lnTo>
                  <a:pt x="0" y="56185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6" id="16"/>
          <p:cNvSpPr/>
          <p:nvPr/>
        </p:nvSpPr>
        <p:spPr>
          <a:xfrm flipH="false" flipV="false" rot="-238036">
            <a:off x="4337707" y="8936672"/>
            <a:ext cx="531201" cy="538607"/>
          </a:xfrm>
          <a:custGeom>
            <a:avLst/>
            <a:gdLst/>
            <a:ahLst/>
            <a:cxnLst/>
            <a:rect r="r" b="b" t="t" l="l"/>
            <a:pathLst>
              <a:path h="538607" w="531201">
                <a:moveTo>
                  <a:pt x="0" y="0"/>
                </a:moveTo>
                <a:lnTo>
                  <a:pt x="531201" y="0"/>
                </a:lnTo>
                <a:lnTo>
                  <a:pt x="531201" y="538607"/>
                </a:lnTo>
                <a:lnTo>
                  <a:pt x="0" y="53860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7" id="17"/>
          <p:cNvSpPr/>
          <p:nvPr/>
        </p:nvSpPr>
        <p:spPr>
          <a:xfrm flipH="true" flipV="false" rot="1213356">
            <a:off x="9136743" y="970172"/>
            <a:ext cx="622981" cy="631666"/>
          </a:xfrm>
          <a:custGeom>
            <a:avLst/>
            <a:gdLst/>
            <a:ahLst/>
            <a:cxnLst/>
            <a:rect r="r" b="b" t="t" l="l"/>
            <a:pathLst>
              <a:path h="631666" w="622981">
                <a:moveTo>
                  <a:pt x="622980" y="0"/>
                </a:moveTo>
                <a:lnTo>
                  <a:pt x="0" y="0"/>
                </a:lnTo>
                <a:lnTo>
                  <a:pt x="0" y="631666"/>
                </a:lnTo>
                <a:lnTo>
                  <a:pt x="622980" y="631666"/>
                </a:lnTo>
                <a:lnTo>
                  <a:pt x="62298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8" id="18"/>
          <p:cNvSpPr/>
          <p:nvPr/>
        </p:nvSpPr>
        <p:spPr>
          <a:xfrm flipH="false" flipV="false" rot="0">
            <a:off x="16851274" y="3014298"/>
            <a:ext cx="1192933" cy="1620032"/>
          </a:xfrm>
          <a:custGeom>
            <a:avLst/>
            <a:gdLst/>
            <a:ahLst/>
            <a:cxnLst/>
            <a:rect r="r" b="b" t="t" l="l"/>
            <a:pathLst>
              <a:path h="1620032" w="1192933">
                <a:moveTo>
                  <a:pt x="0" y="0"/>
                </a:moveTo>
                <a:lnTo>
                  <a:pt x="1192932" y="0"/>
                </a:lnTo>
                <a:lnTo>
                  <a:pt x="1192932" y="1620032"/>
                </a:lnTo>
                <a:lnTo>
                  <a:pt x="0" y="1620032"/>
                </a:lnTo>
                <a:lnTo>
                  <a:pt x="0" y="0"/>
                </a:lnTo>
                <a:close/>
              </a:path>
            </a:pathLst>
          </a:custGeom>
          <a:blipFill>
            <a:blip r:embed="rId16">
              <a:extLst>
                <a:ext uri="{96DAC541-7B7A-43D3-8B79-37D633B846F1}">
                  <asvg:svgBlip xmlns:asvg="http://schemas.microsoft.com/office/drawing/2016/SVG/main" r:embed="rId17"/>
                </a:ext>
              </a:extLst>
            </a:blip>
            <a:stretch>
              <a:fillRect l="-20" t="0" r="-20" b="0"/>
            </a:stretch>
          </a:blipFill>
        </p:spPr>
      </p:sp>
      <p:sp>
        <p:nvSpPr>
          <p:cNvPr name="TextBox 19" id="19"/>
          <p:cNvSpPr txBox="true"/>
          <p:nvPr/>
        </p:nvSpPr>
        <p:spPr>
          <a:xfrm rot="0">
            <a:off x="11520728" y="2991453"/>
            <a:ext cx="4323859" cy="5220315"/>
          </a:xfrm>
          <a:prstGeom prst="rect">
            <a:avLst/>
          </a:prstGeom>
        </p:spPr>
        <p:txBody>
          <a:bodyPr anchor="t" rtlCol="false" tIns="0" lIns="0" bIns="0" rIns="0">
            <a:spAutoFit/>
          </a:bodyPr>
          <a:lstStyle/>
          <a:p>
            <a:pPr algn="l">
              <a:lnSpc>
                <a:spcPts val="4084"/>
              </a:lnSpc>
            </a:pPr>
            <a:r>
              <a:rPr lang="en-US" sz="2917">
                <a:solidFill>
                  <a:srgbClr val="443D47"/>
                </a:solidFill>
                <a:latin typeface="Agrandir"/>
                <a:ea typeface="Agrandir"/>
                <a:cs typeface="Agrandir"/>
                <a:sym typeface="Agrandir"/>
              </a:rPr>
              <a:t>Menurut Kohlberg, perkembangan moral anak berlangsung melalui tiga tingkatan : prakonvensional terjadi pada usia 4–10 tahun, konvensional usia 10–13 tahun, pascakonvensional usia 13 tahun ke atas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DAHTNHYaPPQ</dc:identifier>
  <dcterms:modified xsi:type="dcterms:W3CDTF">2011-08-01T06:04:30Z</dcterms:modified>
  <cp:revision>1</cp:revision>
  <dc:title>Biru dan Putih Retro Tugas Kelompok Presentasi</dc:title>
</cp:coreProperties>
</file>