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9" r:id="rId6"/>
    <p:sldId id="260" r:id="rId7"/>
    <p:sldId id="261" r:id="rId8"/>
    <p:sldId id="262" r:id="rId9"/>
    <p:sldId id="263" r:id="rId10"/>
    <p:sldId id="264" r:id="rId11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4" Type="http://schemas.openxmlformats.org/officeDocument/2006/relationships/tableStyles" Target="tableStyles.xml"/><Relationship Id="rId13" Type="http://schemas.openxmlformats.org/officeDocument/2006/relationships/viewProps" Target="viewProps.xml"/><Relationship Id="rId12" Type="http://schemas.openxmlformats.org/officeDocument/2006/relationships/presProps" Target="presProps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35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09760" y="-1280160"/>
            <a:ext cx="4754880" cy="4754880"/>
          </a:xfrm>
          <a:prstGeom prst="ellipse">
            <a:avLst/>
          </a:prstGeom>
          <a:solidFill>
            <a:srgbClr val="1B4332">
              <a:alpha val="60000"/>
            </a:srgbClr>
          </a:solidFill>
        </p:spPr>
      </p:sp>
      <p:sp>
        <p:nvSpPr>
          <p:cNvPr id="3" name="Shape 1"/>
          <p:cNvSpPr/>
          <p:nvPr/>
        </p:nvSpPr>
        <p:spPr>
          <a:xfrm>
            <a:off x="10058400" y="-731520"/>
            <a:ext cx="3657600" cy="3657600"/>
          </a:xfrm>
          <a:prstGeom prst="ellipse">
            <a:avLst/>
          </a:prstGeom>
          <a:solidFill>
            <a:srgbClr val="C9A24B">
              <a:alpha val="15000"/>
            </a:srgbClr>
          </a:solidFill>
          <a:ln w="12700">
            <a:solidFill>
              <a:srgbClr val="C9A24B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31520" y="1051560"/>
            <a:ext cx="914400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C9A24B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PENDIDIKAN AKHLAK DAN TASAWUF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731520" y="1508760"/>
            <a:ext cx="9875520" cy="21031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Akhlak sebagai Tujuan Pendidikan Islam</a:t>
            </a:r>
            <a:endParaRPr lang="en-US" sz="4000" dirty="0"/>
          </a:p>
          <a:p>
            <a:pPr marL="0" indent="0">
              <a:lnSpc>
                <a:spcPct val="108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di Tengah Orientasi Prestasi</a:t>
            </a:r>
            <a:endParaRPr lang="en-US" sz="4000" dirty="0"/>
          </a:p>
        </p:txBody>
      </p:sp>
      <p:sp>
        <p:nvSpPr>
          <p:cNvPr id="6" name="Shape 4"/>
          <p:cNvSpPr/>
          <p:nvPr/>
        </p:nvSpPr>
        <p:spPr>
          <a:xfrm>
            <a:off x="777240" y="3703320"/>
            <a:ext cx="2194560" cy="0"/>
          </a:xfrm>
          <a:prstGeom prst="line">
            <a:avLst/>
          </a:prstGeom>
          <a:noFill/>
          <a:ln w="25400">
            <a:solidFill>
              <a:srgbClr val="C9A24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31520" y="3886200"/>
            <a:ext cx="8046720" cy="640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731520" y="5074920"/>
            <a:ext cx="3840480" cy="8229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732155" y="3611880"/>
            <a:ext cx="3175635" cy="158623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9AB0A5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Penyusun
</a:t>
            </a:r>
            <a:r>
              <a:rPr lang="en-US" sz="15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Atina Zainal Fu'adah (06020125074)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731520" y="6172200"/>
            <a:ext cx="9144000" cy="5486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9144000" cy="640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347472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E1DCCB"/>
            </a:solidFill>
            <a:prstDash val="solid"/>
          </a:ln>
          <a:effectLst>
            <a:outerShdw blurRad="101600" dist="38100" dir="5400000" algn="bl" rotWithShape="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04672" y="1947672"/>
            <a:ext cx="502920" cy="502920"/>
          </a:xfrm>
          <a:prstGeom prst="ellipse">
            <a:avLst/>
          </a:prstGeom>
          <a:solidFill>
            <a:srgbClr val="1B4332"/>
          </a:solidFill>
        </p:spPr>
      </p:sp>
      <p:sp>
        <p:nvSpPr>
          <p:cNvPr id="6" name="Text 4"/>
          <p:cNvSpPr/>
          <p:nvPr/>
        </p:nvSpPr>
        <p:spPr>
          <a:xfrm>
            <a:off x="804672" y="1947672"/>
            <a:ext cx="50292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C9A24B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1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804672" y="2587752"/>
            <a:ext cx="2962656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B433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Bukan Sekadar Transfer Ilmu</a:t>
            </a:r>
            <a:endParaRPr lang="en-US" sz="1450" dirty="0"/>
          </a:p>
        </p:txBody>
      </p:sp>
      <p:sp>
        <p:nvSpPr>
          <p:cNvPr id="8" name="Text 6"/>
          <p:cNvSpPr/>
          <p:nvPr/>
        </p:nvSpPr>
        <p:spPr>
          <a:xfrm>
            <a:off x="804672" y="3017520"/>
            <a:ext cx="2962656" cy="5943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23291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Pendidikan Islam berfokus pada transfer of values, bukan hanya transfer of knowledge — membentuk insan kamil.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343400" y="1691640"/>
            <a:ext cx="347472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E1DCCB"/>
            </a:solidFill>
            <a:prstDash val="solid"/>
          </a:ln>
          <a:effectLst>
            <a:outerShdw blurRad="101600" dist="38100" dir="54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4599432" y="1947672"/>
            <a:ext cx="502920" cy="502920"/>
          </a:xfrm>
          <a:prstGeom prst="ellipse">
            <a:avLst/>
          </a:prstGeom>
          <a:solidFill>
            <a:srgbClr val="1B4332"/>
          </a:solidFill>
        </p:spPr>
      </p:sp>
      <p:sp>
        <p:nvSpPr>
          <p:cNvPr id="11" name="Text 9"/>
          <p:cNvSpPr/>
          <p:nvPr/>
        </p:nvSpPr>
        <p:spPr>
          <a:xfrm>
            <a:off x="4599432" y="1947672"/>
            <a:ext cx="50292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C9A24B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2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4599432" y="2587752"/>
            <a:ext cx="2962656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B433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Orientasi Prestasi Mendominasi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4599432" y="3017520"/>
            <a:ext cx="2962656" cy="5943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23291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Nilai angka, peringkat, dan capaian material kerap dijadikan tolok ukur tunggal keberhasilan belajar.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8138160" y="1691640"/>
            <a:ext cx="347472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E1DCCB"/>
            </a:solidFill>
            <a:prstDash val="solid"/>
          </a:ln>
          <a:effectLst>
            <a:outerShdw blurRad="101600" dist="38100" dir="54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8394192" y="1947672"/>
            <a:ext cx="502920" cy="502920"/>
          </a:xfrm>
          <a:prstGeom prst="ellipse">
            <a:avLst/>
          </a:prstGeom>
          <a:solidFill>
            <a:srgbClr val="1B4332"/>
          </a:solidFill>
        </p:spPr>
      </p:sp>
      <p:sp>
        <p:nvSpPr>
          <p:cNvPr id="16" name="Text 14"/>
          <p:cNvSpPr/>
          <p:nvPr/>
        </p:nvSpPr>
        <p:spPr>
          <a:xfrm>
            <a:off x="8394192" y="1947672"/>
            <a:ext cx="50292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C9A24B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3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8394192" y="2587752"/>
            <a:ext cx="2962656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B433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Krisis Moral Muncul</a:t>
            </a:r>
            <a:endParaRPr lang="en-US" sz="1450" dirty="0"/>
          </a:p>
        </p:txBody>
      </p:sp>
      <p:sp>
        <p:nvSpPr>
          <p:cNvPr id="18" name="Text 16"/>
          <p:cNvSpPr/>
          <p:nvPr/>
        </p:nvSpPr>
        <p:spPr>
          <a:xfrm>
            <a:off x="8394192" y="3017520"/>
            <a:ext cx="2962656" cy="5943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23291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Kecurangan akademik, perundungan, dan pengaruh negatif media sosial menandai ilmu tanpa landasan akhlak.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548640" y="3977640"/>
            <a:ext cx="11064240" cy="1783080"/>
          </a:xfrm>
          <a:prstGeom prst="roundRect">
            <a:avLst>
              <a:gd name="adj" fmla="val 4103"/>
            </a:avLst>
          </a:prstGeom>
          <a:solidFill>
            <a:srgbClr val="1B4332"/>
          </a:solidFill>
        </p:spPr>
      </p:sp>
      <p:sp>
        <p:nvSpPr>
          <p:cNvPr id="20" name="Text 18"/>
          <p:cNvSpPr/>
          <p:nvPr/>
        </p:nvSpPr>
        <p:spPr>
          <a:xfrm>
            <a:off x="914400" y="4206240"/>
            <a:ext cx="10332720" cy="5486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i="1" dirty="0">
                <a:solidFill>
                  <a:srgbClr val="FFFFFF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“Sesungguhnya aku diutus hanyalah untuk menyempurnakan akhlak mulia” — HR. Baihaqi</a:t>
            </a:r>
            <a:endParaRPr lang="en-US" sz="1700" dirty="0"/>
          </a:p>
        </p:txBody>
      </p:sp>
      <p:sp>
        <p:nvSpPr>
          <p:cNvPr id="21" name="Text 19"/>
          <p:cNvSpPr/>
          <p:nvPr/>
        </p:nvSpPr>
        <p:spPr>
          <a:xfrm>
            <a:off x="914400" y="4754880"/>
            <a:ext cx="10332720" cy="8686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D9E4DD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Hadis ini menegaskan misi utama kerasulan Nabi Muhammad SAW dan menjadi dasar mengapa makalah ini mengkaji kedudukan akhlak sebagai tujuan utama pendidikan Islam di tengah derasnya arus orientasi prestasi akademik.</a:t>
            </a:r>
            <a:endParaRPr lang="en-US" sz="1250" dirty="0"/>
          </a:p>
        </p:txBody>
      </p:sp>
      <p:sp>
        <p:nvSpPr>
          <p:cNvPr id="22" name="Text 20"/>
          <p:cNvSpPr/>
          <p:nvPr/>
        </p:nvSpPr>
        <p:spPr>
          <a:xfrm>
            <a:off x="11475720" y="6473952"/>
            <a:ext cx="54864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7268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2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B433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BAB II.A · PEMBAHASAN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0515600" cy="640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23291F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Hakikat dan Tujuan Pendidikan Islam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417320"/>
            <a:ext cx="1078992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6B7268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Pendidikan Islam memadukan transfer of knowledge dan transfer of values, bertumpu pada trilogi ajaran Islam: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548640" y="1920240"/>
            <a:ext cx="3520440" cy="1051560"/>
          </a:xfrm>
          <a:prstGeom prst="roundRect">
            <a:avLst>
              <a:gd name="adj" fmla="val 6957"/>
            </a:avLst>
          </a:prstGeom>
          <a:solidFill>
            <a:srgbClr val="1B4332"/>
          </a:solidFill>
        </p:spPr>
      </p:sp>
      <p:sp>
        <p:nvSpPr>
          <p:cNvPr id="6" name="Text 4"/>
          <p:cNvSpPr/>
          <p:nvPr/>
        </p:nvSpPr>
        <p:spPr>
          <a:xfrm>
            <a:off x="777240" y="2011680"/>
            <a:ext cx="306324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C9A24B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Aqidah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777240" y="2377440"/>
            <a:ext cx="306324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E3EDE7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Keimanan — fondasi tauhid dan spiritualitas.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4343400" y="1920240"/>
            <a:ext cx="3520440" cy="1051560"/>
          </a:xfrm>
          <a:prstGeom prst="roundRect">
            <a:avLst>
              <a:gd name="adj" fmla="val 6957"/>
            </a:avLst>
          </a:prstGeom>
          <a:solidFill>
            <a:srgbClr val="1B4332"/>
          </a:solidFill>
        </p:spPr>
      </p:sp>
      <p:sp>
        <p:nvSpPr>
          <p:cNvPr id="9" name="Text 7"/>
          <p:cNvSpPr/>
          <p:nvPr/>
        </p:nvSpPr>
        <p:spPr>
          <a:xfrm>
            <a:off x="4572000" y="2011680"/>
            <a:ext cx="306324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C9A24B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Syariah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4572000" y="2377440"/>
            <a:ext cx="306324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E3EDE7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Hukum &amp; aturan — panduan ibadah dan etika hidup.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8138160" y="1920240"/>
            <a:ext cx="3520440" cy="1051560"/>
          </a:xfrm>
          <a:prstGeom prst="roundRect">
            <a:avLst>
              <a:gd name="adj" fmla="val 6957"/>
            </a:avLst>
          </a:prstGeom>
          <a:solidFill>
            <a:srgbClr val="1B4332"/>
          </a:solidFill>
        </p:spPr>
      </p:sp>
      <p:sp>
        <p:nvSpPr>
          <p:cNvPr id="12" name="Text 10"/>
          <p:cNvSpPr/>
          <p:nvPr/>
        </p:nvSpPr>
        <p:spPr>
          <a:xfrm>
            <a:off x="8366760" y="2011680"/>
            <a:ext cx="306324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C9A24B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Akhlak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8366760" y="2377440"/>
            <a:ext cx="306324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E3EDE7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Moralitas — cermin dan buah dari iman &amp; syariah.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548640" y="3291840"/>
            <a:ext cx="822960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kern="0" spc="120" dirty="0">
                <a:solidFill>
                  <a:srgbClr val="1B433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EMPAT DIMENSI HOLISTIK ARAH PENDIDIKAN ISLAM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548640" y="3703320"/>
            <a:ext cx="265176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E1DCCB"/>
            </a:solidFill>
            <a:prstDash val="solid"/>
          </a:ln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731520" y="3886200"/>
            <a:ext cx="2286000" cy="274320"/>
          </a:xfrm>
          <a:prstGeom prst="roundRect">
            <a:avLst>
              <a:gd name="adj" fmla="val 50000"/>
            </a:avLst>
          </a:prstGeom>
          <a:solidFill>
            <a:srgbClr val="EEE6CE"/>
          </a:solidFill>
        </p:spPr>
      </p:sp>
      <p:sp>
        <p:nvSpPr>
          <p:cNvPr id="17" name="Text 15"/>
          <p:cNvSpPr/>
          <p:nvPr/>
        </p:nvSpPr>
        <p:spPr>
          <a:xfrm>
            <a:off x="731520" y="3886200"/>
            <a:ext cx="22860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1B433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INTELEKTUAL</a:t>
            </a:r>
            <a:endParaRPr lang="en-US" sz="850" dirty="0"/>
          </a:p>
        </p:txBody>
      </p:sp>
      <p:sp>
        <p:nvSpPr>
          <p:cNvPr id="18" name="Text 16"/>
          <p:cNvSpPr/>
          <p:nvPr/>
        </p:nvSpPr>
        <p:spPr>
          <a:xfrm>
            <a:off x="731520" y="4251960"/>
            <a:ext cx="228600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B4332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Aqliah</a:t>
            </a:r>
            <a:endParaRPr lang="en-US" sz="1450" dirty="0"/>
          </a:p>
        </p:txBody>
      </p:sp>
      <p:sp>
        <p:nvSpPr>
          <p:cNvPr id="19" name="Text 17"/>
          <p:cNvSpPr/>
          <p:nvPr/>
        </p:nvSpPr>
        <p:spPr>
          <a:xfrm>
            <a:off x="731520" y="4800600"/>
            <a:ext cx="2286000" cy="7772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950" dirty="0">
                <a:solidFill>
                  <a:srgbClr val="23291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Mengasah daya pikir sebagai sarana memahami kebesaran Allah, bukan tujuan akhir.</a:t>
            </a:r>
            <a:endParaRPr lang="en-US" sz="950" dirty="0"/>
          </a:p>
        </p:txBody>
      </p:sp>
      <p:sp>
        <p:nvSpPr>
          <p:cNvPr id="20" name="Shape 18"/>
          <p:cNvSpPr/>
          <p:nvPr/>
        </p:nvSpPr>
        <p:spPr>
          <a:xfrm>
            <a:off x="3401568" y="3703320"/>
            <a:ext cx="265176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E1DCCB"/>
            </a:solidFill>
            <a:prstDash val="solid"/>
          </a:ln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3584448" y="3886200"/>
            <a:ext cx="2286000" cy="274320"/>
          </a:xfrm>
          <a:prstGeom prst="roundRect">
            <a:avLst>
              <a:gd name="adj" fmla="val 50000"/>
            </a:avLst>
          </a:prstGeom>
          <a:solidFill>
            <a:srgbClr val="EEE6CE"/>
          </a:solidFill>
        </p:spPr>
      </p:sp>
      <p:sp>
        <p:nvSpPr>
          <p:cNvPr id="22" name="Text 20"/>
          <p:cNvSpPr/>
          <p:nvPr/>
        </p:nvSpPr>
        <p:spPr>
          <a:xfrm>
            <a:off x="3584448" y="3886200"/>
            <a:ext cx="22860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1B433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SPIRITUAL</a:t>
            </a:r>
            <a:endParaRPr lang="en-US" sz="850" dirty="0"/>
          </a:p>
        </p:txBody>
      </p:sp>
      <p:sp>
        <p:nvSpPr>
          <p:cNvPr id="23" name="Text 21"/>
          <p:cNvSpPr/>
          <p:nvPr/>
        </p:nvSpPr>
        <p:spPr>
          <a:xfrm>
            <a:off x="3584448" y="4251960"/>
            <a:ext cx="228600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B4332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Ruhaniah</a:t>
            </a:r>
            <a:endParaRPr lang="en-US" sz="1450" dirty="0"/>
          </a:p>
        </p:txBody>
      </p:sp>
      <p:sp>
        <p:nvSpPr>
          <p:cNvPr id="24" name="Text 22"/>
          <p:cNvSpPr/>
          <p:nvPr/>
        </p:nvSpPr>
        <p:spPr>
          <a:xfrm>
            <a:off x="3584448" y="4800600"/>
            <a:ext cx="2286000" cy="7772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950" dirty="0">
                <a:solidFill>
                  <a:srgbClr val="23291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Membentuk mukmin bertakwa dengan hubungan erat kepada Allah (hablum minallah).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6254496" y="3703320"/>
            <a:ext cx="265176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E1DCCB"/>
            </a:solidFill>
            <a:prstDash val="solid"/>
          </a:ln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6437376" y="3886200"/>
            <a:ext cx="2286000" cy="274320"/>
          </a:xfrm>
          <a:prstGeom prst="roundRect">
            <a:avLst>
              <a:gd name="adj" fmla="val 50000"/>
            </a:avLst>
          </a:prstGeom>
          <a:solidFill>
            <a:srgbClr val="EEE6CE"/>
          </a:solidFill>
        </p:spPr>
      </p:sp>
      <p:sp>
        <p:nvSpPr>
          <p:cNvPr id="27" name="Text 25"/>
          <p:cNvSpPr/>
          <p:nvPr/>
        </p:nvSpPr>
        <p:spPr>
          <a:xfrm>
            <a:off x="6437376" y="3886200"/>
            <a:ext cx="22860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1B433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MORAL &amp; JASMANI</a:t>
            </a:r>
            <a:endParaRPr lang="en-US" sz="850" dirty="0"/>
          </a:p>
        </p:txBody>
      </p:sp>
      <p:sp>
        <p:nvSpPr>
          <p:cNvPr id="28" name="Text 26"/>
          <p:cNvSpPr/>
          <p:nvPr/>
        </p:nvSpPr>
        <p:spPr>
          <a:xfrm>
            <a:off x="6437376" y="4251960"/>
            <a:ext cx="228600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B4332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Khuluqiah &amp; Jismiyah</a:t>
            </a:r>
            <a:endParaRPr lang="en-US" sz="1450" dirty="0"/>
          </a:p>
        </p:txBody>
      </p:sp>
      <p:sp>
        <p:nvSpPr>
          <p:cNvPr id="29" name="Text 27"/>
          <p:cNvSpPr/>
          <p:nvPr/>
        </p:nvSpPr>
        <p:spPr>
          <a:xfrm>
            <a:off x="6437376" y="4800600"/>
            <a:ext cx="2286000" cy="7772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950" dirty="0">
                <a:solidFill>
                  <a:srgbClr val="23291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Kekokohan fisik-mental untuk beribadah, berjuang, dan sabar menghadapi ujian.</a:t>
            </a:r>
            <a:endParaRPr lang="en-US" sz="950" dirty="0"/>
          </a:p>
        </p:txBody>
      </p:sp>
      <p:sp>
        <p:nvSpPr>
          <p:cNvPr id="30" name="Shape 28"/>
          <p:cNvSpPr/>
          <p:nvPr/>
        </p:nvSpPr>
        <p:spPr>
          <a:xfrm>
            <a:off x="9107424" y="3703320"/>
            <a:ext cx="265176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E1DCCB"/>
            </a:solidFill>
            <a:prstDash val="solid"/>
          </a:ln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</p:sp>
      <p:sp>
        <p:nvSpPr>
          <p:cNvPr id="31" name="Shape 29"/>
          <p:cNvSpPr/>
          <p:nvPr/>
        </p:nvSpPr>
        <p:spPr>
          <a:xfrm>
            <a:off x="9290304" y="3886200"/>
            <a:ext cx="2286000" cy="274320"/>
          </a:xfrm>
          <a:prstGeom prst="roundRect">
            <a:avLst>
              <a:gd name="adj" fmla="val 50000"/>
            </a:avLst>
          </a:prstGeom>
          <a:solidFill>
            <a:srgbClr val="EEE6CE"/>
          </a:solidFill>
        </p:spPr>
      </p:sp>
      <p:sp>
        <p:nvSpPr>
          <p:cNvPr id="32" name="Text 30"/>
          <p:cNvSpPr/>
          <p:nvPr/>
        </p:nvSpPr>
        <p:spPr>
          <a:xfrm>
            <a:off x="9290304" y="3886200"/>
            <a:ext cx="22860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b="1" kern="0" spc="50" dirty="0">
                <a:solidFill>
                  <a:srgbClr val="1B433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SOSIAL</a:t>
            </a:r>
            <a:endParaRPr lang="en-US" sz="850" dirty="0"/>
          </a:p>
        </p:txBody>
      </p:sp>
      <p:sp>
        <p:nvSpPr>
          <p:cNvPr id="33" name="Text 31"/>
          <p:cNvSpPr/>
          <p:nvPr/>
        </p:nvSpPr>
        <p:spPr>
          <a:xfrm>
            <a:off x="9290304" y="4251960"/>
            <a:ext cx="228600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B4332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Ijtimaiyah</a:t>
            </a:r>
            <a:endParaRPr lang="en-US" sz="1450" dirty="0"/>
          </a:p>
        </p:txBody>
      </p:sp>
      <p:sp>
        <p:nvSpPr>
          <p:cNvPr id="34" name="Text 32"/>
          <p:cNvSpPr/>
          <p:nvPr/>
        </p:nvSpPr>
        <p:spPr>
          <a:xfrm>
            <a:off x="9290304" y="4800600"/>
            <a:ext cx="2286000" cy="7772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950" dirty="0">
                <a:solidFill>
                  <a:srgbClr val="23291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Membangun empati dan hubungan baik antarsesama (hablum minannas).</a:t>
            </a:r>
            <a:endParaRPr lang="en-US" sz="950" dirty="0"/>
          </a:p>
        </p:txBody>
      </p:sp>
      <p:sp>
        <p:nvSpPr>
          <p:cNvPr id="35" name="Text 33"/>
          <p:cNvSpPr/>
          <p:nvPr/>
        </p:nvSpPr>
        <p:spPr>
          <a:xfrm>
            <a:off x="548640" y="5806440"/>
            <a:ext cx="11064240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6B7268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Muara dari keempat dimensi ini adalah terbentuknya Insan Kamil — manusia yang seimbang secara intelektual, spiritual, emosional, dan sosial.</a:t>
            </a:r>
            <a:endParaRPr lang="en-US" sz="1150" dirty="0"/>
          </a:p>
        </p:txBody>
      </p:sp>
      <p:sp>
        <p:nvSpPr>
          <p:cNvPr id="36" name="Text 34"/>
          <p:cNvSpPr/>
          <p:nvPr/>
        </p:nvSpPr>
        <p:spPr>
          <a:xfrm>
            <a:off x="11475720" y="6473952"/>
            <a:ext cx="54864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7268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4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B433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BAB II.B · PEMBAHASAN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0789920" cy="640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23291F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Kedudukan Akhlak di Tengah Orientasi Prestasi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645920"/>
            <a:ext cx="5349240" cy="4251960"/>
          </a:xfrm>
          <a:prstGeom prst="roundRect">
            <a:avLst>
              <a:gd name="adj" fmla="val 1720"/>
            </a:avLst>
          </a:prstGeom>
          <a:solidFill>
            <a:srgbClr val="1B4332"/>
          </a:solidFill>
        </p:spPr>
      </p:sp>
      <p:sp>
        <p:nvSpPr>
          <p:cNvPr id="5" name="Text 3"/>
          <p:cNvSpPr/>
          <p:nvPr/>
        </p:nvSpPr>
        <p:spPr>
          <a:xfrm>
            <a:off x="868680" y="1874520"/>
            <a:ext cx="45720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20" dirty="0">
                <a:solidFill>
                  <a:srgbClr val="C9A24B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DASAR HADIS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868680" y="2194560"/>
            <a:ext cx="4709160" cy="5486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E3EDE7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Akhlak menempati kedudukan fundamental karena menjadi misi utama kerasulan Nabi Muhammad SAW.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868680" y="2834640"/>
            <a:ext cx="4709160" cy="0"/>
          </a:xfrm>
          <a:prstGeom prst="line">
            <a:avLst/>
          </a:prstGeom>
          <a:noFill/>
          <a:ln w="12700">
            <a:solidFill>
              <a:srgbClr val="3E6B57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68680" y="2971800"/>
            <a:ext cx="470916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i="1" dirty="0">
                <a:solidFill>
                  <a:srgbClr val="FFFFFF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“Aku diutus hanyalah untuk menyempurnakan akhlak mulia.”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868680" y="3474720"/>
            <a:ext cx="470916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C9A24B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HR. Baihaqi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868680" y="3931920"/>
            <a:ext cx="4709160" cy="5486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i="1" dirty="0">
                <a:solidFill>
                  <a:srgbClr val="FFFFFF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“Orang yang paling dekat kedudukannya denganku kelak adalah yang paling baik akhlaknya.”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868680" y="4480560"/>
            <a:ext cx="470916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C9A24B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HR. Tirmidzi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868680" y="4983480"/>
            <a:ext cx="4709160" cy="7772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D9E4DD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Akhlak bukan pelengkap kurikulum, melainkan orientasi tertinggi dan prioritas utama pendidikan Islam.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6172200" y="1874520"/>
            <a:ext cx="54864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20" dirty="0">
                <a:solidFill>
                  <a:srgbClr val="1B433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KRITIK TERHADAP ORIENTASI PRESTASI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6172200" y="2194560"/>
            <a:ext cx="539496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23291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Keberhasilan belajar kerap dinilai hanya dari nilai ujian, peringkat, dan kesiapan kerja bernuansa material.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6172200" y="2880360"/>
            <a:ext cx="5394960" cy="566928"/>
          </a:xfrm>
          <a:prstGeom prst="roundRect">
            <a:avLst>
              <a:gd name="adj" fmla="val 9677"/>
            </a:avLst>
          </a:prstGeom>
          <a:solidFill>
            <a:srgbClr val="FFFFFF"/>
          </a:solidFill>
          <a:ln w="12700">
            <a:solidFill>
              <a:srgbClr val="E1DCCB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309360" y="3026664"/>
            <a:ext cx="274320" cy="274320"/>
          </a:xfrm>
          <a:prstGeom prst="ellipse">
            <a:avLst/>
          </a:prstGeom>
          <a:solidFill>
            <a:srgbClr val="F3E7C9"/>
          </a:solidFill>
        </p:spPr>
      </p:sp>
      <p:sp>
        <p:nvSpPr>
          <p:cNvPr id="17" name="Text 15"/>
          <p:cNvSpPr/>
          <p:nvPr/>
        </p:nvSpPr>
        <p:spPr>
          <a:xfrm>
            <a:off x="6309360" y="3026664"/>
            <a:ext cx="27432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9C7A1E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!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6720840" y="2880360"/>
            <a:ext cx="4709160" cy="566928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3291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Kecurangan akademik demi nilai tinggi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6172200" y="3566160"/>
            <a:ext cx="5394960" cy="566928"/>
          </a:xfrm>
          <a:prstGeom prst="roundRect">
            <a:avLst>
              <a:gd name="adj" fmla="val 9677"/>
            </a:avLst>
          </a:prstGeom>
          <a:solidFill>
            <a:srgbClr val="FFFFFF"/>
          </a:solidFill>
          <a:ln w="12700">
            <a:solidFill>
              <a:srgbClr val="E1DCCB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6309360" y="3712464"/>
            <a:ext cx="274320" cy="274320"/>
          </a:xfrm>
          <a:prstGeom prst="ellipse">
            <a:avLst/>
          </a:prstGeom>
          <a:solidFill>
            <a:srgbClr val="F3E7C9"/>
          </a:solidFill>
        </p:spPr>
      </p:sp>
      <p:sp>
        <p:nvSpPr>
          <p:cNvPr id="21" name="Text 19"/>
          <p:cNvSpPr/>
          <p:nvPr/>
        </p:nvSpPr>
        <p:spPr>
          <a:xfrm>
            <a:off x="6309360" y="3712464"/>
            <a:ext cx="27432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9C7A1E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!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6720840" y="3566160"/>
            <a:ext cx="4709160" cy="566928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3291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Hilangnya rasa empati antarsiswa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6172200" y="4251960"/>
            <a:ext cx="5394960" cy="566928"/>
          </a:xfrm>
          <a:prstGeom prst="roundRect">
            <a:avLst>
              <a:gd name="adj" fmla="val 9677"/>
            </a:avLst>
          </a:prstGeom>
          <a:solidFill>
            <a:srgbClr val="FFFFFF"/>
          </a:solidFill>
          <a:ln w="12700">
            <a:solidFill>
              <a:srgbClr val="E1DCCB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6309360" y="4398264"/>
            <a:ext cx="274320" cy="274320"/>
          </a:xfrm>
          <a:prstGeom prst="ellipse">
            <a:avLst/>
          </a:prstGeom>
          <a:solidFill>
            <a:srgbClr val="F3E7C9"/>
          </a:solidFill>
        </p:spPr>
      </p:sp>
      <p:sp>
        <p:nvSpPr>
          <p:cNvPr id="25" name="Text 23"/>
          <p:cNvSpPr/>
          <p:nvPr/>
        </p:nvSpPr>
        <p:spPr>
          <a:xfrm>
            <a:off x="6309360" y="4398264"/>
            <a:ext cx="27432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9C7A1E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!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6720840" y="4251960"/>
            <a:ext cx="4709160" cy="566928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3291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Perundungan di lingkungan sekolah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6172200" y="4937760"/>
            <a:ext cx="5394960" cy="566928"/>
          </a:xfrm>
          <a:prstGeom prst="roundRect">
            <a:avLst>
              <a:gd name="adj" fmla="val 9677"/>
            </a:avLst>
          </a:prstGeom>
          <a:solidFill>
            <a:srgbClr val="FFFFFF"/>
          </a:solidFill>
          <a:ln w="12700">
            <a:solidFill>
              <a:srgbClr val="E1DCCB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6309360" y="5084064"/>
            <a:ext cx="274320" cy="274320"/>
          </a:xfrm>
          <a:prstGeom prst="ellipse">
            <a:avLst/>
          </a:prstGeom>
          <a:solidFill>
            <a:srgbClr val="F3E7C9"/>
          </a:solidFill>
        </p:spPr>
      </p:sp>
      <p:sp>
        <p:nvSpPr>
          <p:cNvPr id="29" name="Text 27"/>
          <p:cNvSpPr/>
          <p:nvPr/>
        </p:nvSpPr>
        <p:spPr>
          <a:xfrm>
            <a:off x="6309360" y="5084064"/>
            <a:ext cx="27432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9C7A1E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!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6720840" y="4937760"/>
            <a:ext cx="4709160" cy="566928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3291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Individu cerdas kognitif namun rapuh etis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11475720" y="6473952"/>
            <a:ext cx="54864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7268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5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B433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BAB II.B · PEMBAHASAN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0789920" cy="640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23291F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Akhlak sebagai Pengendali dan Pemaknaan Prestasi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48640" y="1463040"/>
            <a:ext cx="1088136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6B7268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Pendidikan Islam tidak menolak prestasi — akhlak justru berperan sebagai kemudi, pedoman, dan filter atas ilmu serta capaian yang diraih.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48640" y="2194560"/>
            <a:ext cx="3520440" cy="3657600"/>
          </a:xfrm>
          <a:prstGeom prst="roundRect">
            <a:avLst>
              <a:gd name="adj" fmla="val 2597"/>
            </a:avLst>
          </a:prstGeom>
          <a:solidFill>
            <a:srgbClr val="FFFFFF"/>
          </a:solidFill>
          <a:ln w="12700">
            <a:solidFill>
              <a:srgbClr val="E1DCCB"/>
            </a:solidFill>
            <a:prstDash val="solid"/>
          </a:ln>
          <a:effectLst>
            <a:outerShdw blurRad="88900" dist="38100" dir="5400000" algn="bl" rotWithShape="0">
              <a:srgbClr val="000000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822960" y="2423160"/>
            <a:ext cx="640080" cy="640080"/>
          </a:xfrm>
          <a:prstGeom prst="roundRect">
            <a:avLst>
              <a:gd name="adj" fmla="val 50000"/>
            </a:avLst>
          </a:prstGeom>
          <a:solidFill>
            <a:srgbClr val="1B4332"/>
          </a:solidFill>
        </p:spPr>
      </p:sp>
      <p:sp>
        <p:nvSpPr>
          <p:cNvPr id="7" name="Text 5"/>
          <p:cNvSpPr/>
          <p:nvPr/>
        </p:nvSpPr>
        <p:spPr>
          <a:xfrm>
            <a:off x="822960" y="2423160"/>
            <a:ext cx="640080" cy="640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C9A24B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1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822960" y="3246120"/>
            <a:ext cx="29718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kern="0" spc="100" dirty="0">
                <a:solidFill>
                  <a:srgbClr val="9C7A1E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BENEFIT DIRECTION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822960" y="3520440"/>
            <a:ext cx="2971800" cy="6858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4332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Pemberi Manfaat Nyata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822960" y="4251960"/>
            <a:ext cx="2971800" cy="1463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23291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Ilmu dan prestasi yang disertai akhlak mulia digunakan untuk membantu sesama dan memberi kontribusi bagi agama, bangsa, dan negara.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4343400" y="2194560"/>
            <a:ext cx="3520440" cy="3657600"/>
          </a:xfrm>
          <a:prstGeom prst="roundRect">
            <a:avLst>
              <a:gd name="adj" fmla="val 2597"/>
            </a:avLst>
          </a:prstGeom>
          <a:solidFill>
            <a:srgbClr val="FFFFFF"/>
          </a:solidFill>
          <a:ln w="12700">
            <a:solidFill>
              <a:srgbClr val="E1DCCB"/>
            </a:solidFill>
            <a:prstDash val="solid"/>
          </a:ln>
          <a:effectLst>
            <a:outerShdw blurRad="88900" dist="38100" dir="54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617720" y="2423160"/>
            <a:ext cx="640080" cy="640080"/>
          </a:xfrm>
          <a:prstGeom prst="roundRect">
            <a:avLst>
              <a:gd name="adj" fmla="val 50000"/>
            </a:avLst>
          </a:prstGeom>
          <a:solidFill>
            <a:srgbClr val="1B4332"/>
          </a:solidFill>
        </p:spPr>
      </p:sp>
      <p:sp>
        <p:nvSpPr>
          <p:cNvPr id="13" name="Text 11"/>
          <p:cNvSpPr/>
          <p:nvPr/>
        </p:nvSpPr>
        <p:spPr>
          <a:xfrm>
            <a:off x="4617720" y="2423160"/>
            <a:ext cx="640080" cy="640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C9A24B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2</a:t>
            </a:r>
            <a:endParaRPr lang="en-US" sz="2400" dirty="0"/>
          </a:p>
        </p:txBody>
      </p:sp>
      <p:sp>
        <p:nvSpPr>
          <p:cNvPr id="14" name="Text 12"/>
          <p:cNvSpPr/>
          <p:nvPr/>
        </p:nvSpPr>
        <p:spPr>
          <a:xfrm>
            <a:off x="4617720" y="3246120"/>
            <a:ext cx="29718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kern="0" spc="100" dirty="0">
                <a:solidFill>
                  <a:srgbClr val="9C7A1E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MORAL GUIDANCE</a:t>
            </a:r>
            <a:endParaRPr lang="en-US" sz="950" dirty="0"/>
          </a:p>
        </p:txBody>
      </p:sp>
      <p:sp>
        <p:nvSpPr>
          <p:cNvPr id="15" name="Text 13"/>
          <p:cNvSpPr/>
          <p:nvPr/>
        </p:nvSpPr>
        <p:spPr>
          <a:xfrm>
            <a:off x="4617720" y="3520440"/>
            <a:ext cx="2971800" cy="6858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4332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Pedoman Pengamalan Ilmu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4617720" y="4251960"/>
            <a:ext cx="2971800" cy="1463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23291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Akhlak memastikan ilmu diamalkan sesuai kaidah syariat, menghindarkan peserta didik dari tindakan manipulatif atau merugikan.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8138160" y="2194560"/>
            <a:ext cx="3520440" cy="3657600"/>
          </a:xfrm>
          <a:prstGeom prst="roundRect">
            <a:avLst>
              <a:gd name="adj" fmla="val 2597"/>
            </a:avLst>
          </a:prstGeom>
          <a:solidFill>
            <a:srgbClr val="FFFFFF"/>
          </a:solidFill>
          <a:ln w="12700">
            <a:solidFill>
              <a:srgbClr val="E1DCCB"/>
            </a:solidFill>
            <a:prstDash val="solid"/>
          </a:ln>
          <a:effectLst>
            <a:outerShdw blurRad="88900" dist="38100" dir="54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8412480" y="2423160"/>
            <a:ext cx="640080" cy="640080"/>
          </a:xfrm>
          <a:prstGeom prst="roundRect">
            <a:avLst>
              <a:gd name="adj" fmla="val 50000"/>
            </a:avLst>
          </a:prstGeom>
          <a:solidFill>
            <a:srgbClr val="1B4332"/>
          </a:solidFill>
        </p:spPr>
      </p:sp>
      <p:sp>
        <p:nvSpPr>
          <p:cNvPr id="19" name="Text 17"/>
          <p:cNvSpPr/>
          <p:nvPr/>
        </p:nvSpPr>
        <p:spPr>
          <a:xfrm>
            <a:off x="8412480" y="2423160"/>
            <a:ext cx="640080" cy="640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C9A24B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3</a:t>
            </a:r>
            <a:endParaRPr lang="en-US" sz="2400" dirty="0"/>
          </a:p>
        </p:txBody>
      </p:sp>
      <p:sp>
        <p:nvSpPr>
          <p:cNvPr id="20" name="Text 18"/>
          <p:cNvSpPr/>
          <p:nvPr/>
        </p:nvSpPr>
        <p:spPr>
          <a:xfrm>
            <a:off x="8412480" y="3246120"/>
            <a:ext cx="29718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kern="0" spc="100" dirty="0">
                <a:solidFill>
                  <a:srgbClr val="9C7A1E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INSAN KAMIL</a:t>
            </a:r>
            <a:endParaRPr lang="en-US" sz="950" dirty="0"/>
          </a:p>
        </p:txBody>
      </p:sp>
      <p:sp>
        <p:nvSpPr>
          <p:cNvPr id="21" name="Text 19"/>
          <p:cNvSpPr/>
          <p:nvPr/>
        </p:nvSpPr>
        <p:spPr>
          <a:xfrm>
            <a:off x="8412480" y="3520440"/>
            <a:ext cx="2971800" cy="6858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4332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Penyeimbang Potensi Diri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8412480" y="4251960"/>
            <a:ext cx="2971800" cy="1463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23291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Keseimbangan kecerdasan intelektual dan moral mencegah kesombongan akademis, melahirkan sikap rendah hati (tawadhu').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11475720" y="6473952"/>
            <a:ext cx="54864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7268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6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B433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BAB II.C · PEMBAHASAN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0789920" cy="640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23291F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Penanaman Adab dan Keteladanan (Uswatun Hasanah)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548640" y="1508760"/>
            <a:ext cx="512064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1B433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KETELADANAN PENDIDIK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548640" y="1828800"/>
            <a:ext cx="5394960" cy="566928"/>
          </a:xfrm>
          <a:prstGeom prst="roundRect">
            <a:avLst>
              <a:gd name="adj" fmla="val 9677"/>
            </a:avLst>
          </a:prstGeom>
          <a:solidFill>
            <a:srgbClr val="FFFFFF"/>
          </a:solidFill>
          <a:ln w="12700">
            <a:solidFill>
              <a:srgbClr val="E1DCCB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85800" y="1975104"/>
            <a:ext cx="274320" cy="274320"/>
          </a:xfrm>
          <a:prstGeom prst="ellipse">
            <a:avLst/>
          </a:prstGeom>
          <a:solidFill>
            <a:srgbClr val="1B4332"/>
          </a:solidFill>
        </p:spPr>
      </p:sp>
      <p:sp>
        <p:nvSpPr>
          <p:cNvPr id="7" name="Text 5"/>
          <p:cNvSpPr/>
          <p:nvPr/>
        </p:nvSpPr>
        <p:spPr>
          <a:xfrm>
            <a:off x="685800" y="1975104"/>
            <a:ext cx="27432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C9A24B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✓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1097280" y="1828800"/>
            <a:ext cx="4754880" cy="566928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80" dirty="0">
                <a:solidFill>
                  <a:srgbClr val="23291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Keteladanan nyata: disiplin, rapi, jujur, dedikatif</a:t>
            </a:r>
            <a:endParaRPr lang="en-US" sz="1080" dirty="0"/>
          </a:p>
        </p:txBody>
      </p:sp>
      <p:sp>
        <p:nvSpPr>
          <p:cNvPr id="9" name="Shape 7"/>
          <p:cNvSpPr/>
          <p:nvPr/>
        </p:nvSpPr>
        <p:spPr>
          <a:xfrm>
            <a:off x="548640" y="2487168"/>
            <a:ext cx="5394960" cy="566928"/>
          </a:xfrm>
          <a:prstGeom prst="roundRect">
            <a:avLst>
              <a:gd name="adj" fmla="val 9677"/>
            </a:avLst>
          </a:prstGeom>
          <a:solidFill>
            <a:srgbClr val="FFFFFF"/>
          </a:solidFill>
          <a:ln w="12700">
            <a:solidFill>
              <a:srgbClr val="E1DCC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85800" y="2633472"/>
            <a:ext cx="274320" cy="274320"/>
          </a:xfrm>
          <a:prstGeom prst="ellipse">
            <a:avLst/>
          </a:prstGeom>
          <a:solidFill>
            <a:srgbClr val="1B4332"/>
          </a:solidFill>
        </p:spPr>
      </p:sp>
      <p:sp>
        <p:nvSpPr>
          <p:cNvPr id="11" name="Text 9"/>
          <p:cNvSpPr/>
          <p:nvPr/>
        </p:nvSpPr>
        <p:spPr>
          <a:xfrm>
            <a:off x="685800" y="2633472"/>
            <a:ext cx="27432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C9A24B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✓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1097280" y="2487168"/>
            <a:ext cx="4754880" cy="566928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80" dirty="0">
                <a:solidFill>
                  <a:srgbClr val="23291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Kasih sayang &amp; kelembutan dalam mengajar</a:t>
            </a:r>
            <a:endParaRPr lang="en-US" sz="1080" dirty="0"/>
          </a:p>
        </p:txBody>
      </p:sp>
      <p:sp>
        <p:nvSpPr>
          <p:cNvPr id="13" name="Shape 11"/>
          <p:cNvSpPr/>
          <p:nvPr/>
        </p:nvSpPr>
        <p:spPr>
          <a:xfrm>
            <a:off x="548640" y="3145536"/>
            <a:ext cx="5394960" cy="566928"/>
          </a:xfrm>
          <a:prstGeom prst="roundRect">
            <a:avLst>
              <a:gd name="adj" fmla="val 9677"/>
            </a:avLst>
          </a:prstGeom>
          <a:solidFill>
            <a:srgbClr val="FFFFFF"/>
          </a:solidFill>
          <a:ln w="12700">
            <a:solidFill>
              <a:srgbClr val="E1DCC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85800" y="3291840"/>
            <a:ext cx="274320" cy="274320"/>
          </a:xfrm>
          <a:prstGeom prst="ellipse">
            <a:avLst/>
          </a:prstGeom>
          <a:solidFill>
            <a:srgbClr val="1B4332"/>
          </a:solidFill>
        </p:spPr>
      </p:sp>
      <p:sp>
        <p:nvSpPr>
          <p:cNvPr id="15" name="Text 13"/>
          <p:cNvSpPr/>
          <p:nvPr/>
        </p:nvSpPr>
        <p:spPr>
          <a:xfrm>
            <a:off x="685800" y="3291840"/>
            <a:ext cx="27432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C9A24B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✓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1097280" y="3145536"/>
            <a:ext cx="4754880" cy="566928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80" dirty="0">
                <a:solidFill>
                  <a:srgbClr val="23291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Keadilan tanpa membeda-bedakan siswa</a:t>
            </a:r>
            <a:endParaRPr lang="en-US" sz="1080" dirty="0"/>
          </a:p>
        </p:txBody>
      </p:sp>
      <p:sp>
        <p:nvSpPr>
          <p:cNvPr id="17" name="Shape 15"/>
          <p:cNvSpPr/>
          <p:nvPr/>
        </p:nvSpPr>
        <p:spPr>
          <a:xfrm>
            <a:off x="548640" y="3803904"/>
            <a:ext cx="5394960" cy="566928"/>
          </a:xfrm>
          <a:prstGeom prst="roundRect">
            <a:avLst>
              <a:gd name="adj" fmla="val 9677"/>
            </a:avLst>
          </a:prstGeom>
          <a:solidFill>
            <a:srgbClr val="FFFFFF"/>
          </a:solidFill>
          <a:ln w="12700">
            <a:solidFill>
              <a:srgbClr val="E1DCCB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685800" y="3950208"/>
            <a:ext cx="274320" cy="274320"/>
          </a:xfrm>
          <a:prstGeom prst="ellipse">
            <a:avLst/>
          </a:prstGeom>
          <a:solidFill>
            <a:srgbClr val="1B4332"/>
          </a:solidFill>
        </p:spPr>
      </p:sp>
      <p:sp>
        <p:nvSpPr>
          <p:cNvPr id="19" name="Text 17"/>
          <p:cNvSpPr/>
          <p:nvPr/>
        </p:nvSpPr>
        <p:spPr>
          <a:xfrm>
            <a:off x="685800" y="3950208"/>
            <a:ext cx="27432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C9A24B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✓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1097280" y="3803904"/>
            <a:ext cx="4754880" cy="566928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80" dirty="0">
                <a:solidFill>
                  <a:srgbClr val="23291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Keikhlasan — mendidik sebagai ibadah</a:t>
            </a:r>
            <a:endParaRPr lang="en-US" sz="1080" dirty="0"/>
          </a:p>
        </p:txBody>
      </p:sp>
      <p:sp>
        <p:nvSpPr>
          <p:cNvPr id="21" name="Text 19"/>
          <p:cNvSpPr/>
          <p:nvPr/>
        </p:nvSpPr>
        <p:spPr>
          <a:xfrm>
            <a:off x="6217920" y="1508760"/>
            <a:ext cx="539496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1B433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ADAB PESERTA DIDIK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6217920" y="1828800"/>
            <a:ext cx="5394960" cy="777240"/>
          </a:xfrm>
          <a:prstGeom prst="roundRect">
            <a:avLst>
              <a:gd name="adj" fmla="val 7059"/>
            </a:avLst>
          </a:prstGeom>
          <a:solidFill>
            <a:srgbClr val="FFFFFF"/>
          </a:solidFill>
          <a:ln w="12700">
            <a:solidFill>
              <a:srgbClr val="E1DCCB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446520" y="1901952"/>
            <a:ext cx="493776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B433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Terhadap Pendidik &amp; Sekolah</a:t>
            </a:r>
            <a:endParaRPr lang="en-US" sz="1150" dirty="0"/>
          </a:p>
        </p:txBody>
      </p:sp>
      <p:sp>
        <p:nvSpPr>
          <p:cNvPr id="24" name="Text 22"/>
          <p:cNvSpPr/>
          <p:nvPr/>
        </p:nvSpPr>
        <p:spPr>
          <a:xfrm>
            <a:off x="6446520" y="2212848"/>
            <a:ext cx="493776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B7268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Salam, santun, menyimak, disiplin tugas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6217920" y="2715768"/>
            <a:ext cx="5394960" cy="777240"/>
          </a:xfrm>
          <a:prstGeom prst="roundRect">
            <a:avLst>
              <a:gd name="adj" fmla="val 7059"/>
            </a:avLst>
          </a:prstGeom>
          <a:solidFill>
            <a:srgbClr val="FFFFFF"/>
          </a:solidFill>
          <a:ln w="12700">
            <a:solidFill>
              <a:srgbClr val="E1DCCB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446520" y="2788920"/>
            <a:ext cx="493776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B433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Terhadap Sesama Teman</a:t>
            </a:r>
            <a:endParaRPr lang="en-US" sz="1150" dirty="0"/>
          </a:p>
        </p:txBody>
      </p:sp>
      <p:sp>
        <p:nvSpPr>
          <p:cNvPr id="27" name="Text 25"/>
          <p:cNvSpPr/>
          <p:nvPr/>
        </p:nvSpPr>
        <p:spPr>
          <a:xfrm>
            <a:off x="6446520" y="3099816"/>
            <a:ext cx="493776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B7268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Empati, toleransi, saling menolong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6217920" y="3602736"/>
            <a:ext cx="5394960" cy="777240"/>
          </a:xfrm>
          <a:prstGeom prst="roundRect">
            <a:avLst>
              <a:gd name="adj" fmla="val 7059"/>
            </a:avLst>
          </a:prstGeom>
          <a:solidFill>
            <a:srgbClr val="FFFFFF"/>
          </a:solidFill>
          <a:ln w="12700">
            <a:solidFill>
              <a:srgbClr val="E1DCCB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6446520" y="3675888"/>
            <a:ext cx="493776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B433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Terhadap Lingkungan &amp; Masyarakat</a:t>
            </a:r>
            <a:endParaRPr lang="en-US" sz="1150" dirty="0"/>
          </a:p>
        </p:txBody>
      </p:sp>
      <p:sp>
        <p:nvSpPr>
          <p:cNvPr id="30" name="Text 28"/>
          <p:cNvSpPr/>
          <p:nvPr/>
        </p:nvSpPr>
        <p:spPr>
          <a:xfrm>
            <a:off x="6446520" y="3986784"/>
            <a:ext cx="493776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B7268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Menjaga kebersihan, taat norma &amp; hukum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548640" y="4617720"/>
            <a:ext cx="11064240" cy="1371600"/>
          </a:xfrm>
          <a:prstGeom prst="roundRect">
            <a:avLst>
              <a:gd name="adj" fmla="val 5333"/>
            </a:avLst>
          </a:prstGeom>
          <a:solidFill>
            <a:srgbClr val="1B4332"/>
          </a:solidFill>
        </p:spPr>
      </p:sp>
      <p:sp>
        <p:nvSpPr>
          <p:cNvPr id="32" name="Text 30"/>
          <p:cNvSpPr/>
          <p:nvPr/>
        </p:nvSpPr>
        <p:spPr>
          <a:xfrm>
            <a:off x="822960" y="4754880"/>
            <a:ext cx="45720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100" dirty="0">
                <a:solidFill>
                  <a:srgbClr val="C9A24B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TRI PUSAT PENDIDIKAN</a:t>
            </a:r>
            <a:endParaRPr lang="en-US" sz="1150" dirty="0"/>
          </a:p>
        </p:txBody>
      </p:sp>
      <p:sp>
        <p:nvSpPr>
          <p:cNvPr id="33" name="Text 31"/>
          <p:cNvSpPr/>
          <p:nvPr/>
        </p:nvSpPr>
        <p:spPr>
          <a:xfrm>
            <a:off x="822960" y="5074920"/>
            <a:ext cx="352044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Keluarga</a:t>
            </a:r>
            <a:endParaRPr lang="en-US" sz="1400" dirty="0"/>
          </a:p>
        </p:txBody>
      </p:sp>
      <p:sp>
        <p:nvSpPr>
          <p:cNvPr id="34" name="Text 32"/>
          <p:cNvSpPr/>
          <p:nvPr/>
        </p:nvSpPr>
        <p:spPr>
          <a:xfrm>
            <a:off x="822960" y="5394960"/>
            <a:ext cx="352044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D9E4DD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Basis awal karakter melalui kasih sayang orang tua</a:t>
            </a:r>
            <a:endParaRPr lang="en-US" sz="1000" dirty="0"/>
          </a:p>
        </p:txBody>
      </p:sp>
      <p:sp>
        <p:nvSpPr>
          <p:cNvPr id="35" name="Text 33"/>
          <p:cNvSpPr/>
          <p:nvPr/>
        </p:nvSpPr>
        <p:spPr>
          <a:xfrm>
            <a:off x="4434840" y="5074920"/>
            <a:ext cx="352044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Sekolah</a:t>
            </a:r>
            <a:endParaRPr lang="en-US" sz="1400" dirty="0"/>
          </a:p>
        </p:txBody>
      </p:sp>
      <p:sp>
        <p:nvSpPr>
          <p:cNvPr id="36" name="Text 34"/>
          <p:cNvSpPr/>
          <p:nvPr/>
        </p:nvSpPr>
        <p:spPr>
          <a:xfrm>
            <a:off x="4434840" y="5394960"/>
            <a:ext cx="352044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D9E4DD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Kurikulum &amp; iklim kondusif (bi'ah shalihah)</a:t>
            </a:r>
            <a:endParaRPr lang="en-US" sz="1000" dirty="0"/>
          </a:p>
        </p:txBody>
      </p:sp>
      <p:sp>
        <p:nvSpPr>
          <p:cNvPr id="37" name="Text 35"/>
          <p:cNvSpPr/>
          <p:nvPr/>
        </p:nvSpPr>
        <p:spPr>
          <a:xfrm>
            <a:off x="8046720" y="5074920"/>
            <a:ext cx="352044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Masyarakat</a:t>
            </a:r>
            <a:endParaRPr lang="en-US" sz="1400" dirty="0"/>
          </a:p>
        </p:txBody>
      </p:sp>
      <p:sp>
        <p:nvSpPr>
          <p:cNvPr id="38" name="Text 36"/>
          <p:cNvSpPr/>
          <p:nvPr/>
        </p:nvSpPr>
        <p:spPr>
          <a:xfrm>
            <a:off x="8046720" y="5394960"/>
            <a:ext cx="352044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D9E4DD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Wadah pengamalan nilai akhlak secara luas</a:t>
            </a:r>
            <a:endParaRPr lang="en-US" sz="1000" dirty="0"/>
          </a:p>
        </p:txBody>
      </p:sp>
      <p:sp>
        <p:nvSpPr>
          <p:cNvPr id="39" name="Text 37"/>
          <p:cNvSpPr/>
          <p:nvPr/>
        </p:nvSpPr>
        <p:spPr>
          <a:xfrm>
            <a:off x="11475720" y="6473952"/>
            <a:ext cx="54864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7268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B433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BAB II.D · PEMBAHASAN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0789920" cy="640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23291F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Urgensi Pendidikan Karakter di Era Modern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463040"/>
            <a:ext cx="10881360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6B7268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Teknologi dan globalisasi membawa dampak ganda: mempermudah akses informasi, namun juga berpotensi merusak moralitas generasi muda.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48640" y="2057400"/>
            <a:ext cx="54864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1B433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URGENSI PENDIDIKAN KARAKTER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548640" y="2377440"/>
            <a:ext cx="3520440" cy="1691640"/>
          </a:xfrm>
          <a:prstGeom prst="roundRect">
            <a:avLst>
              <a:gd name="adj" fmla="val 4324"/>
            </a:avLst>
          </a:prstGeom>
          <a:solidFill>
            <a:srgbClr val="FFFFFF"/>
          </a:solidFill>
          <a:ln w="12700">
            <a:solidFill>
              <a:srgbClr val="E1DCCB"/>
            </a:solidFill>
            <a:prstDash val="solid"/>
          </a:ln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777240" y="2542032"/>
            <a:ext cx="3063240" cy="4114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433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Filter Budaya &amp; Etika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777240" y="2971800"/>
            <a:ext cx="3063240" cy="10058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23291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Memperkuat akidah agar siswa memilah pengaruh positif dan menolak pengaruh negatif media sosial.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4343400" y="2377440"/>
            <a:ext cx="3520440" cy="1691640"/>
          </a:xfrm>
          <a:prstGeom prst="roundRect">
            <a:avLst>
              <a:gd name="adj" fmla="val 4324"/>
            </a:avLst>
          </a:prstGeom>
          <a:solidFill>
            <a:srgbClr val="FFFFFF"/>
          </a:solidFill>
          <a:ln w="12700">
            <a:solidFill>
              <a:srgbClr val="E1DCCB"/>
            </a:solidFill>
            <a:prstDash val="solid"/>
          </a:ln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4572000" y="2542032"/>
            <a:ext cx="3063240" cy="4114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433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Penyeimbang Material-Spiritual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4572000" y="2971800"/>
            <a:ext cx="3063240" cy="10058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23291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Kemajuan ekonomi &amp; teknologi perlu diimbangi modal rohani agar tidak memicu kesenjangan sosial.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8138160" y="2377440"/>
            <a:ext cx="3520440" cy="1691640"/>
          </a:xfrm>
          <a:prstGeom prst="roundRect">
            <a:avLst>
              <a:gd name="adj" fmla="val 4324"/>
            </a:avLst>
          </a:prstGeom>
          <a:solidFill>
            <a:srgbClr val="FFFFFF"/>
          </a:solidFill>
          <a:ln w="12700">
            <a:solidFill>
              <a:srgbClr val="E1DCCB"/>
            </a:solidFill>
            <a:prstDash val="solid"/>
          </a:ln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8366760" y="2542032"/>
            <a:ext cx="3063240" cy="4114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433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Pembentuk Karakter Bangsa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8366760" y="2971800"/>
            <a:ext cx="3063240" cy="10058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23291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Menanamkan keadilan, persatuan, dan cinta tanah air (hubbul wathan) selaras dengan Pancasila.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548640" y="4297680"/>
            <a:ext cx="54864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1B4332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STRATEGI INOVATIF PENGUATAN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548640" y="4617720"/>
            <a:ext cx="3474720" cy="777240"/>
          </a:xfrm>
          <a:prstGeom prst="roundRect">
            <a:avLst>
              <a:gd name="adj" fmla="val 9412"/>
            </a:avLst>
          </a:prstGeom>
          <a:solidFill>
            <a:srgbClr val="EEE6CE"/>
          </a:solidFill>
        </p:spPr>
      </p:sp>
      <p:sp>
        <p:nvSpPr>
          <p:cNvPr id="17" name="Text 15"/>
          <p:cNvSpPr/>
          <p:nvPr/>
        </p:nvSpPr>
        <p:spPr>
          <a:xfrm>
            <a:off x="731520" y="4617720"/>
            <a:ext cx="3154680" cy="7772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080" b="1" dirty="0">
                <a:solidFill>
                  <a:srgbClr val="5B4A17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Problem-Based Learning atas isu moral nyata</a:t>
            </a:r>
            <a:endParaRPr lang="en-US" sz="1080" dirty="0"/>
          </a:p>
        </p:txBody>
      </p:sp>
      <p:sp>
        <p:nvSpPr>
          <p:cNvPr id="18" name="Shape 16"/>
          <p:cNvSpPr/>
          <p:nvPr/>
        </p:nvSpPr>
        <p:spPr>
          <a:xfrm>
            <a:off x="4160520" y="4617720"/>
            <a:ext cx="3474720" cy="777240"/>
          </a:xfrm>
          <a:prstGeom prst="roundRect">
            <a:avLst>
              <a:gd name="adj" fmla="val 9412"/>
            </a:avLst>
          </a:prstGeom>
          <a:solidFill>
            <a:srgbClr val="EEE6CE"/>
          </a:solidFill>
        </p:spPr>
      </p:sp>
      <p:sp>
        <p:nvSpPr>
          <p:cNvPr id="19" name="Text 17"/>
          <p:cNvSpPr/>
          <p:nvPr/>
        </p:nvSpPr>
        <p:spPr>
          <a:xfrm>
            <a:off x="4343400" y="4617720"/>
            <a:ext cx="3154680" cy="7772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080" b="1" dirty="0">
                <a:solidFill>
                  <a:srgbClr val="5B4A17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Pemanfaatan teknologi &amp; media edukatif</a:t>
            </a:r>
            <a:endParaRPr lang="en-US" sz="1080" dirty="0"/>
          </a:p>
        </p:txBody>
      </p:sp>
      <p:sp>
        <p:nvSpPr>
          <p:cNvPr id="20" name="Shape 18"/>
          <p:cNvSpPr/>
          <p:nvPr/>
        </p:nvSpPr>
        <p:spPr>
          <a:xfrm>
            <a:off x="7772400" y="4617720"/>
            <a:ext cx="3474720" cy="777240"/>
          </a:xfrm>
          <a:prstGeom prst="roundRect">
            <a:avLst>
              <a:gd name="adj" fmla="val 9412"/>
            </a:avLst>
          </a:prstGeom>
          <a:solidFill>
            <a:srgbClr val="EEE6CE"/>
          </a:solidFill>
        </p:spPr>
      </p:sp>
      <p:sp>
        <p:nvSpPr>
          <p:cNvPr id="21" name="Text 19"/>
          <p:cNvSpPr/>
          <p:nvPr/>
        </p:nvSpPr>
        <p:spPr>
          <a:xfrm>
            <a:off x="7955280" y="4617720"/>
            <a:ext cx="3154680" cy="7772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080" b="1" dirty="0">
                <a:solidFill>
                  <a:srgbClr val="5B4A17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Penguatan budaya sekolah (habituation)</a:t>
            </a:r>
            <a:endParaRPr lang="en-US" sz="1080" dirty="0"/>
          </a:p>
        </p:txBody>
      </p:sp>
      <p:sp>
        <p:nvSpPr>
          <p:cNvPr id="22" name="Text 20"/>
          <p:cNvSpPr/>
          <p:nvPr/>
        </p:nvSpPr>
        <p:spPr>
          <a:xfrm>
            <a:off x="11475720" y="6473952"/>
            <a:ext cx="54864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B7268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35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463040" y="4206240"/>
            <a:ext cx="4023360" cy="4023360"/>
          </a:xfrm>
          <a:prstGeom prst="ellipse">
            <a:avLst/>
          </a:prstGeom>
          <a:solidFill>
            <a:srgbClr val="1B4332">
              <a:alpha val="60000"/>
            </a:srgbClr>
          </a:solidFill>
        </p:spPr>
      </p:sp>
      <p:sp>
        <p:nvSpPr>
          <p:cNvPr id="3" name="Text 1"/>
          <p:cNvSpPr/>
          <p:nvPr/>
        </p:nvSpPr>
        <p:spPr>
          <a:xfrm>
            <a:off x="548640" y="457200"/>
            <a:ext cx="731520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A24B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BAB III · PENUTUP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777240"/>
            <a:ext cx="9144000" cy="640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Kesimpulan</a:t>
            </a:r>
            <a:endParaRPr lang="en-US" sz="3400" dirty="0"/>
          </a:p>
        </p:txBody>
      </p:sp>
      <p:sp>
        <p:nvSpPr>
          <p:cNvPr id="5" name="Shape 3"/>
          <p:cNvSpPr/>
          <p:nvPr/>
        </p:nvSpPr>
        <p:spPr>
          <a:xfrm>
            <a:off x="548640" y="1691640"/>
            <a:ext cx="5349240" cy="1874520"/>
          </a:xfrm>
          <a:prstGeom prst="roundRect">
            <a:avLst>
              <a:gd name="adj" fmla="val 3902"/>
            </a:avLst>
          </a:prstGeom>
          <a:solidFill>
            <a:srgbClr val="1F4A3B"/>
          </a:solidFill>
          <a:ln w="12700">
            <a:solidFill>
              <a:srgbClr val="3E6B57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22960" y="1874520"/>
            <a:ext cx="914400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C9A24B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01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822960" y="2350008"/>
            <a:ext cx="4800600" cy="4114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Tujuan Pendidikan Islam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822960" y="2752344"/>
            <a:ext cx="4800600" cy="7315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30" dirty="0">
                <a:solidFill>
                  <a:srgbClr val="CFE0D6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Memadukan intelektual, spiritual, jasmani-moral, dan sosial guna membentuk insan kamil — bukan sekadar transfer ilmu.</a:t>
            </a:r>
            <a:endParaRPr lang="en-US" sz="1030" dirty="0"/>
          </a:p>
        </p:txBody>
      </p:sp>
      <p:sp>
        <p:nvSpPr>
          <p:cNvPr id="9" name="Shape 7"/>
          <p:cNvSpPr/>
          <p:nvPr/>
        </p:nvSpPr>
        <p:spPr>
          <a:xfrm>
            <a:off x="6263640" y="1691640"/>
            <a:ext cx="5349240" cy="1874520"/>
          </a:xfrm>
          <a:prstGeom prst="roundRect">
            <a:avLst>
              <a:gd name="adj" fmla="val 3902"/>
            </a:avLst>
          </a:prstGeom>
          <a:solidFill>
            <a:srgbClr val="1F4A3B"/>
          </a:solidFill>
          <a:ln w="12700">
            <a:solidFill>
              <a:srgbClr val="3E6B5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537960" y="1874520"/>
            <a:ext cx="914400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C9A24B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02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6537960" y="2350008"/>
            <a:ext cx="4800600" cy="4114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Akhlak di Tengah Orientasi Prestasi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6537960" y="2752344"/>
            <a:ext cx="4800600" cy="7315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30" dirty="0">
                <a:solidFill>
                  <a:srgbClr val="CFE0D6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Akhlak adalah orientasi tertinggi, berperan sebagai kemudi agar ilmu mendatangkan kemaslahatan, bukan disalahgunakan.</a:t>
            </a:r>
            <a:endParaRPr lang="en-US" sz="1030" dirty="0"/>
          </a:p>
        </p:txBody>
      </p:sp>
      <p:sp>
        <p:nvSpPr>
          <p:cNvPr id="13" name="Shape 11"/>
          <p:cNvSpPr/>
          <p:nvPr/>
        </p:nvSpPr>
        <p:spPr>
          <a:xfrm>
            <a:off x="548640" y="3840480"/>
            <a:ext cx="5349240" cy="1874520"/>
          </a:xfrm>
          <a:prstGeom prst="roundRect">
            <a:avLst>
              <a:gd name="adj" fmla="val 3902"/>
            </a:avLst>
          </a:prstGeom>
          <a:solidFill>
            <a:srgbClr val="1F4A3B"/>
          </a:solidFill>
          <a:ln w="12700">
            <a:solidFill>
              <a:srgbClr val="3E6B57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22960" y="4023360"/>
            <a:ext cx="914400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C9A24B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03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822960" y="4498848"/>
            <a:ext cx="4800600" cy="4114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Adab dan Keteladanan</a:t>
            </a:r>
            <a:endParaRPr lang="en-US" sz="1350" dirty="0"/>
          </a:p>
        </p:txBody>
      </p:sp>
      <p:sp>
        <p:nvSpPr>
          <p:cNvPr id="16" name="Text 14"/>
          <p:cNvSpPr/>
          <p:nvPr/>
        </p:nvSpPr>
        <p:spPr>
          <a:xfrm>
            <a:off x="822960" y="4901184"/>
            <a:ext cx="4800600" cy="7315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30" dirty="0">
                <a:solidFill>
                  <a:srgbClr val="CFE0D6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Efektif melalui uswatun hasanah pendidik dan pembiasaan, didukung sinergi keluarga, sekolah, dan masyarakat.</a:t>
            </a:r>
            <a:endParaRPr lang="en-US" sz="1030" dirty="0"/>
          </a:p>
        </p:txBody>
      </p:sp>
      <p:sp>
        <p:nvSpPr>
          <p:cNvPr id="17" name="Shape 15"/>
          <p:cNvSpPr/>
          <p:nvPr/>
        </p:nvSpPr>
        <p:spPr>
          <a:xfrm>
            <a:off x="6263640" y="3840480"/>
            <a:ext cx="5349240" cy="1874520"/>
          </a:xfrm>
          <a:prstGeom prst="roundRect">
            <a:avLst>
              <a:gd name="adj" fmla="val 3902"/>
            </a:avLst>
          </a:prstGeom>
          <a:solidFill>
            <a:srgbClr val="1F4A3B"/>
          </a:solidFill>
          <a:ln w="12700">
            <a:solidFill>
              <a:srgbClr val="3E6B57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537960" y="4023360"/>
            <a:ext cx="914400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C9A24B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04</a:t>
            </a:r>
            <a:endParaRPr lang="en-US" sz="2200" dirty="0"/>
          </a:p>
        </p:txBody>
      </p:sp>
      <p:sp>
        <p:nvSpPr>
          <p:cNvPr id="19" name="Text 17"/>
          <p:cNvSpPr/>
          <p:nvPr/>
        </p:nvSpPr>
        <p:spPr>
          <a:xfrm>
            <a:off x="6537960" y="4498848"/>
            <a:ext cx="4800600" cy="4114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Urgensi Pendidikan Karakter</a:t>
            </a:r>
            <a:endParaRPr lang="en-US" sz="1350" dirty="0"/>
          </a:p>
        </p:txBody>
      </p:sp>
      <p:sp>
        <p:nvSpPr>
          <p:cNvPr id="20" name="Text 18"/>
          <p:cNvSpPr/>
          <p:nvPr/>
        </p:nvSpPr>
        <p:spPr>
          <a:xfrm>
            <a:off x="6537960" y="4901184"/>
            <a:ext cx="4800600" cy="7315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030" dirty="0">
                <a:solidFill>
                  <a:srgbClr val="CFE0D6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Benteng etis-spiritual menghadapi krisis moral, memerlukan strategi pembelajaran yang inovatif dan bermakna.</a:t>
            </a:r>
            <a:endParaRPr lang="en-US" sz="1030" dirty="0"/>
          </a:p>
        </p:txBody>
      </p:sp>
      <p:sp>
        <p:nvSpPr>
          <p:cNvPr id="21" name="Text 19"/>
          <p:cNvSpPr/>
          <p:nvPr/>
        </p:nvSpPr>
        <p:spPr>
          <a:xfrm>
            <a:off x="548640" y="6172200"/>
            <a:ext cx="548640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C9A24B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Terima Kasih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11475720" y="6473952"/>
            <a:ext cx="54864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AB0A5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9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5117</Words>
  <Application>WPS Presentation</Application>
  <PresentationFormat>On-screen Show (16:9)</PresentationFormat>
  <Paragraphs>265</Paragraphs>
  <Slides>8</Slides>
  <Notes>9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20" baseType="lpstr">
      <vt:lpstr>Arial</vt:lpstr>
      <vt:lpstr>SimSun</vt:lpstr>
      <vt:lpstr>Wingdings</vt:lpstr>
      <vt:lpstr>Calibri</vt:lpstr>
      <vt:lpstr>Calibri</vt:lpstr>
      <vt:lpstr>Calibri</vt:lpstr>
      <vt:lpstr>Cambria</vt:lpstr>
      <vt:lpstr>Cambria</vt:lpstr>
      <vt:lpstr>Cambria</vt:lpstr>
      <vt:lpstr>Microsoft YaHei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PptxGenJS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creator>PptxGenJS</dc:creator>
  <dc:subject>PptxGenJS Presentation</dc:subject>
  <cp:lastModifiedBy>Muzayin</cp:lastModifiedBy>
  <cp:revision>2</cp:revision>
  <dcterms:created xsi:type="dcterms:W3CDTF">2026-08-25T01:27:00Z</dcterms:created>
  <dcterms:modified xsi:type="dcterms:W3CDTF">2026-08-25T01:35:56Z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31806D4532CA446AAB2D84F2AFB8F9A6_12</vt:lpwstr>
  </property>
  <property fmtid="{D5CDD505-2E9C-101B-9397-08002B2CF9AE}" pid="3" name="KSOProductBuildVer">
    <vt:lpwstr>1033-12.1.0.25862</vt:lpwstr>
  </property>
</Properties>
</file>