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true" autoCompressPictures="0" embedTrueTypeFonts="true">
  <p:sldMasterIdLst>
    <p:sldMasterId id="2147483648" r:id="rId1"/>
  </p:sldMasterIdLst>
  <p:sldIdLst>
    <p:sldId id="256" r:id="rId2"/>
    <p:sldId id="257" r:id="rId3"/>
    <p:sldId id="258" r:id="rId4"/>
    <p:sldId id="259" r:id="rId5"/>
    <p:sldId id="260" r:id="rId6"/>
    <p:sldId id="261" r:id="rId7"/>
  </p:sldIdLst>
  <p:notesMasterIdLst>
    <p:notesMasterId r:id="rId8"/>
  </p:notesMasterIdLst>
  <p:sldSz cx="12191695" cy="6858000"/>
  <p:notesSz cx="6858000" cy="12191695"/>
  <p:embeddedFontLst>
    <p:embeddedFont>
      <p:font typeface="Geist Bold"/>
      <p:regular r:id="rId201314"/>
    </p:embeddedFont>
    <p:embeddedFont>
      <p:font typeface="Geist Black"/>
      <p:regular r:id="rId201315"/>
    </p:embeddedFont>
    <p:embeddedFont>
      <p:font typeface="Geist"/>
      <p:regular r:id="rId201316"/>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presProps" Target="presProps.xml"/><Relationship Id="rId10" Type="http://schemas.openxmlformats.org/officeDocument/2006/relationships/viewProps" Target="viewProps.xml"/><Relationship Id="rId11" Type="http://schemas.openxmlformats.org/officeDocument/2006/relationships/theme" Target="theme/theme1.xml"/><Relationship Id="rId12" Type="http://schemas.openxmlformats.org/officeDocument/2006/relationships/tableStyles" Target="tableStyles.xml"/><Relationship Id="rId201314" Target="fonts/201314.fntdata" Type="http://schemas.openxmlformats.org/officeDocument/2006/relationships/font"/><Relationship Id="rId201315" Target="fonts/201315.fntdata" Type="http://schemas.openxmlformats.org/officeDocument/2006/relationships/font"/><Relationship Id="rId201316" Target="fonts/201316.fntdata" Type="http://schemas.openxmlformats.org/officeDocument/2006/relationships/font"/><Relationship Id="rId201317" Target="fonts/201317.fntdata" Type="http://schemas.openxmlformats.org/officeDocument/2006/relationships/font"/><Relationship Id="rId201318" Target="fonts/201318.fntdata" Type="http://schemas.openxmlformats.org/officeDocument/2006/relationships/font"/><Relationship Id="rId201319" Target="fonts/201319.fntdata" Type="http://schemas.openxmlformats.org/officeDocument/2006/relationships/font"/></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2-1.jpeg"/><Relationship Id="rId2" Type="http://schemas.openxmlformats.org/officeDocument/2006/relationships/image" Target="../media/image-1002-2.png"/><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101620">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1076875" y="6558991"/>
            <a:ext cx="1071843" cy="25603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2.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1.png"/><Relationship Id="rId6" Type="http://schemas.openxmlformats.org/officeDocument/2006/relationships/image" Target="../media/image-3-2.svg"/><Relationship Id="rId7" Type="http://schemas.openxmlformats.org/officeDocument/2006/relationships/slideLayout" Target="../slideLayouts/slideLayout2.xml"/><Relationship Id="rId8"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image" Target="../media/image-4-6.svg"/><Relationship Id="rId7" Type="http://schemas.openxmlformats.org/officeDocument/2006/relationships/slideLayout" Target="../slideLayouts/slideLayout2.xml"/><Relationship Id="rId8"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eg"/><Relationship Id="rId2" Type="http://schemas.openxmlformats.org/officeDocument/2006/relationships/slideLayout" Target="../slideLayouts/slideLayout2.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slideLayout" Target="../slideLayouts/slideLayout2.xml"/><Relationship Id="rId4"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    </p:cNvPr>
          <p:cNvPicPr>
            <a:picLocks noChangeAspect="1"/>
          </p:cNvPicPr>
          <p:nvPr/>
        </p:nvPicPr>
        <p:blipFill>
          <a:blip r:embed="rId1"/>
          <a:stretch>
            <a:fillRect/>
          </a:stretch>
        </p:blipFill>
        <p:spPr>
          <a:xfrm>
            <a:off x="7391215" y="0"/>
            <a:ext cx="4800480" cy="6858000"/>
          </a:xfrm>
          <a:custGeom>
            <a:avLst/>
            <a:gdLst/>
            <a:ahLst/>
            <a:cxnLst/>
            <a:rect l="0" t="0" r="100000" b="100000"/>
            <a:pathLst>
              <a:path w="100000" h="100000">
                <a:moveTo>
                  <a:pt x="9570" y="0"/>
                </a:moveTo>
                <a:lnTo>
                  <a:pt x="100000" y="0"/>
                </a:lnTo>
                <a:lnTo>
                  <a:pt x="100000" y="100000"/>
                </a:lnTo>
                <a:lnTo>
                  <a:pt x="30760" y="100000"/>
                </a:lnTo>
                <a:lnTo>
                  <a:pt x="26370" y="95510"/>
                </a:lnTo>
                <a:lnTo>
                  <a:pt x="26370" y="95310"/>
                </a:lnTo>
                <a:lnTo>
                  <a:pt x="25490" y="94530"/>
                </a:lnTo>
                <a:lnTo>
                  <a:pt x="25490" y="94340"/>
                </a:lnTo>
                <a:lnTo>
                  <a:pt x="22660" y="91210"/>
                </a:lnTo>
                <a:lnTo>
                  <a:pt x="18360" y="85550"/>
                </a:lnTo>
                <a:lnTo>
                  <a:pt x="15140" y="80660"/>
                </a:lnTo>
                <a:lnTo>
                  <a:pt x="11910" y="75000"/>
                </a:lnTo>
                <a:lnTo>
                  <a:pt x="9280" y="69530"/>
                </a:lnTo>
                <a:lnTo>
                  <a:pt x="6840" y="63380"/>
                </a:lnTo>
                <a:lnTo>
                  <a:pt x="4790" y="56740"/>
                </a:lnTo>
                <a:lnTo>
                  <a:pt x="3320" y="50200"/>
                </a:lnTo>
                <a:lnTo>
                  <a:pt x="2440" y="44140"/>
                </a:lnTo>
                <a:lnTo>
                  <a:pt x="2050" y="39060"/>
                </a:lnTo>
                <a:lnTo>
                  <a:pt x="2050" y="30860"/>
                </a:lnTo>
                <a:lnTo>
                  <a:pt x="2540" y="25000"/>
                </a:lnTo>
                <a:lnTo>
                  <a:pt x="3320" y="19820"/>
                </a:lnTo>
                <a:lnTo>
                  <a:pt x="4880" y="12890"/>
                </a:lnTo>
                <a:lnTo>
                  <a:pt x="6930" y="6350"/>
                </a:lnTo>
                <a:close/>
              </a:path>
            </a:pathLst>
          </a:custGeom>
        </p:spPr>
      </p:pic>
      <p:sp>
        <p:nvSpPr>
          <p:cNvPr id="3" name="Text 0"/>
          <p:cNvSpPr/>
          <p:nvPr/>
        </p:nvSpPr>
        <p:spPr>
          <a:xfrm>
            <a:off x="661475" y="2200473"/>
            <a:ext cx="6296860" cy="2457053"/>
          </a:xfrm>
          <a:prstGeom prst="rect">
            <a:avLst/>
          </a:prstGeom>
          <a:noFill/>
          <a:ln/>
        </p:spPr>
        <p:txBody>
          <a:bodyPr wrap="square" lIns="0" tIns="0" rIns="0" bIns="0" rtlCol="0" anchor="t">
            <a:normAutofit/>
          </a:bodyPr>
          <a:lstStyle/>
          <a:p>
            <a:pPr algn="l" indent="0" marL="0">
              <a:lnSpc>
                <a:spcPct val="108000"/>
              </a:lnSpc>
              <a:buNone/>
            </a:pPr>
            <a:r>
              <a:rPr lang="en-US" sz="3700" b="1" spc="-74" kern="0" dirty="0">
                <a:solidFill>
                  <a:srgbClr val="F2F5FA"/>
                </a:solidFill>
                <a:latin typeface="Geist Bold" pitchFamily="34" charset="0"/>
                <a:ea typeface="Geist Bold" pitchFamily="34" charset="-122"/>
                <a:cs typeface="Geist Bold" pitchFamily="34" charset="-120"/>
              </a:rPr>
              <a:t>Mengakomodasi Perbedaan Individual dalam Mewujudkan Pembelajaran Inklusif dan Berkeadilan</a:t>
            </a:r>
            <a:endParaRPr lang="en-US" sz="3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    </p:cNvPr>
          <p:cNvPicPr>
            <a:picLocks noChangeAspect="1"/>
          </p:cNvPicPr>
          <p:nvPr/>
        </p:nvPicPr>
        <p:blipFill>
          <a:blip r:embed="rId1"/>
          <a:stretch>
            <a:fillRect/>
          </a:stretch>
        </p:blipFill>
        <p:spPr>
          <a:xfrm>
            <a:off x="7391215" y="0"/>
            <a:ext cx="4800480" cy="6858000"/>
          </a:xfrm>
          <a:custGeom>
            <a:avLst/>
            <a:gdLst/>
            <a:ahLst/>
            <a:cxnLst/>
            <a:rect l="0" t="0" r="100000" b="100000"/>
            <a:pathLst>
              <a:path w="100000" h="100000">
                <a:moveTo>
                  <a:pt x="9570" y="0"/>
                </a:moveTo>
                <a:lnTo>
                  <a:pt x="100000" y="0"/>
                </a:lnTo>
                <a:lnTo>
                  <a:pt x="100000" y="100000"/>
                </a:lnTo>
                <a:lnTo>
                  <a:pt x="30760" y="100000"/>
                </a:lnTo>
                <a:lnTo>
                  <a:pt x="26370" y="95510"/>
                </a:lnTo>
                <a:lnTo>
                  <a:pt x="26370" y="95310"/>
                </a:lnTo>
                <a:lnTo>
                  <a:pt x="25490" y="94530"/>
                </a:lnTo>
                <a:lnTo>
                  <a:pt x="25490" y="94340"/>
                </a:lnTo>
                <a:lnTo>
                  <a:pt x="22660" y="91210"/>
                </a:lnTo>
                <a:lnTo>
                  <a:pt x="18360" y="85550"/>
                </a:lnTo>
                <a:lnTo>
                  <a:pt x="15140" y="80660"/>
                </a:lnTo>
                <a:lnTo>
                  <a:pt x="11910" y="75000"/>
                </a:lnTo>
                <a:lnTo>
                  <a:pt x="9280" y="69530"/>
                </a:lnTo>
                <a:lnTo>
                  <a:pt x="6840" y="63380"/>
                </a:lnTo>
                <a:lnTo>
                  <a:pt x="4790" y="56740"/>
                </a:lnTo>
                <a:lnTo>
                  <a:pt x="3320" y="50200"/>
                </a:lnTo>
                <a:lnTo>
                  <a:pt x="2440" y="44140"/>
                </a:lnTo>
                <a:lnTo>
                  <a:pt x="2050" y="39060"/>
                </a:lnTo>
                <a:lnTo>
                  <a:pt x="2050" y="30860"/>
                </a:lnTo>
                <a:lnTo>
                  <a:pt x="2540" y="25000"/>
                </a:lnTo>
                <a:lnTo>
                  <a:pt x="3320" y="19820"/>
                </a:lnTo>
                <a:lnTo>
                  <a:pt x="4880" y="12890"/>
                </a:lnTo>
                <a:lnTo>
                  <a:pt x="6930" y="6350"/>
                </a:lnTo>
                <a:close/>
              </a:path>
            </a:pathLst>
          </a:custGeom>
        </p:spPr>
      </p:pic>
      <p:sp>
        <p:nvSpPr>
          <p:cNvPr id="3" name="Text 0"/>
          <p:cNvSpPr/>
          <p:nvPr/>
        </p:nvSpPr>
        <p:spPr>
          <a:xfrm>
            <a:off x="661475" y="565646"/>
            <a:ext cx="6296860" cy="566341"/>
          </a:xfrm>
          <a:prstGeom prst="rect">
            <a:avLst/>
          </a:prstGeom>
          <a:noFill/>
          <a:ln/>
        </p:spPr>
        <p:txBody>
          <a:bodyPr wrap="none" lIns="0" tIns="0" rIns="0" bIns="0" rtlCol="0" anchor="t"/>
          <a:lstStyle/>
          <a:p>
            <a:pPr algn="l" indent="0" marL="0">
              <a:lnSpc>
                <a:spcPct val="108000"/>
              </a:lnSpc>
              <a:buNone/>
            </a:pPr>
            <a:r>
              <a:rPr lang="en-US" sz="3400" b="1" spc="-69" kern="0" dirty="0">
                <a:solidFill>
                  <a:srgbClr val="F2F5FA"/>
                </a:solidFill>
                <a:latin typeface="Geist Bold" pitchFamily="34" charset="0"/>
                <a:ea typeface="Geist Bold" pitchFamily="34" charset="-122"/>
                <a:cs typeface="Geist Bold" pitchFamily="34" charset="-120"/>
              </a:rPr>
              <a:t>Latar Belakang</a:t>
            </a:r>
            <a:endParaRPr lang="en-US" sz="3400" dirty="0"/>
          </a:p>
        </p:txBody>
      </p:sp>
      <p:sp>
        <p:nvSpPr>
          <p:cNvPr id="4" name="Text 1"/>
          <p:cNvSpPr/>
          <p:nvPr/>
        </p:nvSpPr>
        <p:spPr>
          <a:xfrm>
            <a:off x="661475" y="1372890"/>
            <a:ext cx="6296860" cy="870347"/>
          </a:xfrm>
          <a:prstGeom prst="rect">
            <a:avLst/>
          </a:prstGeom>
          <a:noFill/>
          <a:ln/>
        </p:spPr>
        <p:txBody>
          <a:bodyPr wrap="square" lIns="0" tIns="0" rIns="0" bIns="0" rtlCol="0" anchor="t">
            <a:normAutofit/>
          </a:bodyPr>
          <a:lstStyle/>
          <a:p>
            <a:pPr algn="l" indent="0" marL="0">
              <a:lnSpc>
                <a:spcPct val="104000"/>
              </a:lnSpc>
              <a:buNone/>
            </a:pPr>
            <a:r>
              <a:rPr lang="en-US" sz="1350" dirty="0">
                <a:solidFill>
                  <a:srgbClr val="EBEDF0"/>
                </a:solidFill>
                <a:latin typeface="Geist" pitchFamily="34" charset="0"/>
                <a:ea typeface="Geist" pitchFamily="34" charset="-122"/>
                <a:cs typeface="Geist" pitchFamily="34" charset="-120"/>
              </a:rPr>
              <a:t>Di dalam satu kelas, setiap murid memiliki latar belakang, keunikan, dan bekal awal yang berbeda. Sebagian siswa lebih cepat mengerti materi melalui media visual, sebagian lebih nyaman menyimak penjelasan secara lisan, dan sisanya baru bisa paham jika berinteraksi langsung dengan objek belajar.</a:t>
            </a:r>
            <a:endParaRPr lang="en-US" sz="1350" dirty="0"/>
          </a:p>
        </p:txBody>
      </p:sp>
      <p:sp>
        <p:nvSpPr>
          <p:cNvPr id="5" name="Shape 2"/>
          <p:cNvSpPr/>
          <p:nvPr/>
        </p:nvSpPr>
        <p:spPr>
          <a:xfrm>
            <a:off x="661475" y="2423914"/>
            <a:ext cx="3068065" cy="2071489"/>
          </a:xfrm>
          <a:prstGeom prst="roundRect">
            <a:avLst>
              <a:gd name="adj" fmla="val 3533"/>
            </a:avLst>
          </a:prstGeom>
          <a:solidFill>
            <a:srgbClr val="101620"/>
          </a:solidFill>
          <a:ln w="19050">
            <a:solidFill>
              <a:srgbClr val="002A80"/>
            </a:solidFill>
            <a:prstDash val="solid"/>
          </a:ln>
        </p:spPr>
      </p:sp>
      <p:sp>
        <p:nvSpPr>
          <p:cNvPr id="6" name="Text 3"/>
          <p:cNvSpPr/>
          <p:nvPr/>
        </p:nvSpPr>
        <p:spPr>
          <a:xfrm>
            <a:off x="854748" y="2617192"/>
            <a:ext cx="2681518" cy="283071"/>
          </a:xfrm>
          <a:prstGeom prst="rect">
            <a:avLst/>
          </a:prstGeom>
          <a:noFill/>
          <a:ln/>
        </p:spPr>
        <p:txBody>
          <a:bodyPr wrap="none" lIns="0" tIns="0" rIns="0" bIns="0" rtlCol="0" anchor="t"/>
          <a:lstStyle/>
          <a:p>
            <a:pPr algn="l" indent="0" marL="0">
              <a:lnSpc>
                <a:spcPct val="108000"/>
              </a:lnSpc>
              <a:buNone/>
            </a:pPr>
            <a:r>
              <a:rPr lang="en-US" sz="1700" b="1" spc="-34" kern="0" dirty="0">
                <a:solidFill>
                  <a:srgbClr val="EBEDF0"/>
                </a:solidFill>
                <a:latin typeface="Geist Bold" pitchFamily="34" charset="0"/>
                <a:ea typeface="Geist Bold" pitchFamily="34" charset="-122"/>
                <a:cs typeface="Geist Bold" pitchFamily="34" charset="-120"/>
              </a:rPr>
              <a:t>Keberagaman Siswa</a:t>
            </a:r>
            <a:endParaRPr lang="en-US" sz="1700" dirty="0"/>
          </a:p>
        </p:txBody>
      </p:sp>
      <p:sp>
        <p:nvSpPr>
          <p:cNvPr id="7" name="Text 4"/>
          <p:cNvSpPr/>
          <p:nvPr/>
        </p:nvSpPr>
        <p:spPr>
          <a:xfrm>
            <a:off x="854748" y="2996605"/>
            <a:ext cx="2681518" cy="1087934"/>
          </a:xfrm>
          <a:prstGeom prst="rect">
            <a:avLst/>
          </a:prstGeom>
          <a:noFill/>
          <a:ln/>
        </p:spPr>
        <p:txBody>
          <a:bodyPr wrap="square" lIns="0" tIns="0" rIns="0" bIns="0" rtlCol="0" anchor="t">
            <a:normAutofit/>
          </a:bodyPr>
          <a:lstStyle/>
          <a:p>
            <a:pPr algn="l" indent="0" marL="0">
              <a:lnSpc>
                <a:spcPct val="104000"/>
              </a:lnSpc>
              <a:buNone/>
            </a:pPr>
            <a:r>
              <a:rPr lang="en-US" sz="1350" dirty="0">
                <a:solidFill>
                  <a:srgbClr val="EBEDF0"/>
                </a:solidFill>
                <a:latin typeface="Geist" pitchFamily="34" charset="0"/>
                <a:ea typeface="Geist" pitchFamily="34" charset="-122"/>
                <a:cs typeface="Geist" pitchFamily="34" charset="-120"/>
              </a:rPr>
              <a:t>Keberagaman mencakup kemampuan kognitif, bakat, minat, karakter, kondisi sosial-ekonomi keluarga, hingga adanya kebutuhan khusus tertentu.</a:t>
            </a:r>
            <a:endParaRPr lang="en-US" sz="1350" dirty="0"/>
          </a:p>
        </p:txBody>
      </p:sp>
      <p:sp>
        <p:nvSpPr>
          <p:cNvPr id="8" name="Shape 5"/>
          <p:cNvSpPr/>
          <p:nvPr/>
        </p:nvSpPr>
        <p:spPr>
          <a:xfrm>
            <a:off x="3890171" y="2423914"/>
            <a:ext cx="3068164" cy="2071489"/>
          </a:xfrm>
          <a:prstGeom prst="roundRect">
            <a:avLst>
              <a:gd name="adj" fmla="val 3533"/>
            </a:avLst>
          </a:prstGeom>
          <a:solidFill>
            <a:srgbClr val="101620"/>
          </a:solidFill>
          <a:ln w="19050">
            <a:solidFill>
              <a:srgbClr val="002A80"/>
            </a:solidFill>
            <a:prstDash val="solid"/>
          </a:ln>
        </p:spPr>
      </p:sp>
      <p:sp>
        <p:nvSpPr>
          <p:cNvPr id="9" name="Text 6"/>
          <p:cNvSpPr/>
          <p:nvPr/>
        </p:nvSpPr>
        <p:spPr>
          <a:xfrm>
            <a:off x="4083444" y="2617192"/>
            <a:ext cx="2681617" cy="283071"/>
          </a:xfrm>
          <a:prstGeom prst="rect">
            <a:avLst/>
          </a:prstGeom>
          <a:noFill/>
          <a:ln/>
        </p:spPr>
        <p:txBody>
          <a:bodyPr wrap="none" lIns="0" tIns="0" rIns="0" bIns="0" rtlCol="0" anchor="t"/>
          <a:lstStyle/>
          <a:p>
            <a:pPr algn="l" indent="0" marL="0">
              <a:lnSpc>
                <a:spcPct val="108000"/>
              </a:lnSpc>
              <a:buNone/>
            </a:pPr>
            <a:r>
              <a:rPr lang="en-US" sz="1700" b="1" spc="-34" kern="0" dirty="0">
                <a:solidFill>
                  <a:srgbClr val="EBEDF0"/>
                </a:solidFill>
                <a:latin typeface="Geist Bold" pitchFamily="34" charset="0"/>
                <a:ea typeface="Geist Bold" pitchFamily="34" charset="-122"/>
                <a:cs typeface="Geist Bold" pitchFamily="34" charset="-120"/>
              </a:rPr>
              <a:t>Masalah Metode Seragam</a:t>
            </a:r>
            <a:endParaRPr lang="en-US" sz="1700" dirty="0"/>
          </a:p>
        </p:txBody>
      </p:sp>
      <p:sp>
        <p:nvSpPr>
          <p:cNvPr id="10" name="Text 7"/>
          <p:cNvSpPr/>
          <p:nvPr/>
        </p:nvSpPr>
        <p:spPr>
          <a:xfrm>
            <a:off x="4083444" y="2996605"/>
            <a:ext cx="2681617" cy="1305520"/>
          </a:xfrm>
          <a:prstGeom prst="rect">
            <a:avLst/>
          </a:prstGeom>
          <a:noFill/>
          <a:ln/>
        </p:spPr>
        <p:txBody>
          <a:bodyPr wrap="square" lIns="0" tIns="0" rIns="0" bIns="0" rtlCol="0" anchor="t">
            <a:normAutofit/>
          </a:bodyPr>
          <a:lstStyle/>
          <a:p>
            <a:pPr algn="l" indent="0" marL="0">
              <a:lnSpc>
                <a:spcPct val="104000"/>
              </a:lnSpc>
              <a:buNone/>
            </a:pPr>
            <a:r>
              <a:rPr lang="en-US" sz="1350" dirty="0">
                <a:solidFill>
                  <a:srgbClr val="EBEDF0"/>
                </a:solidFill>
                <a:latin typeface="Geist" pitchFamily="34" charset="0"/>
                <a:ea typeface="Geist" pitchFamily="34" charset="-122"/>
                <a:cs typeface="Geist" pitchFamily="34" charset="-120"/>
              </a:rPr>
              <a:t>Menerapkan metode mengajar yang kaku dan seragam bagi seluruh siswa—seperti memberi ukuran sepatu yang sama untuk semua kaki—sebenarnya bentuk perlakuan yang tidak adil.</a:t>
            </a:r>
            <a:endParaRPr lang="en-US" sz="1350" dirty="0"/>
          </a:p>
        </p:txBody>
      </p:sp>
      <p:sp>
        <p:nvSpPr>
          <p:cNvPr id="11" name="Shape 8"/>
          <p:cNvSpPr/>
          <p:nvPr/>
        </p:nvSpPr>
        <p:spPr>
          <a:xfrm>
            <a:off x="661475" y="4656038"/>
            <a:ext cx="6296860" cy="1636316"/>
          </a:xfrm>
          <a:prstGeom prst="roundRect">
            <a:avLst>
              <a:gd name="adj" fmla="val 4473"/>
            </a:avLst>
          </a:prstGeom>
          <a:solidFill>
            <a:srgbClr val="101620"/>
          </a:solidFill>
          <a:ln w="19050">
            <a:solidFill>
              <a:srgbClr val="002A80"/>
            </a:solidFill>
            <a:prstDash val="solid"/>
          </a:ln>
        </p:spPr>
      </p:sp>
      <p:sp>
        <p:nvSpPr>
          <p:cNvPr id="12" name="Text 9"/>
          <p:cNvSpPr/>
          <p:nvPr/>
        </p:nvSpPr>
        <p:spPr>
          <a:xfrm>
            <a:off x="854748" y="4849316"/>
            <a:ext cx="5910313" cy="283071"/>
          </a:xfrm>
          <a:prstGeom prst="rect">
            <a:avLst/>
          </a:prstGeom>
          <a:noFill/>
          <a:ln/>
        </p:spPr>
        <p:txBody>
          <a:bodyPr wrap="none" lIns="0" tIns="0" rIns="0" bIns="0" rtlCol="0" anchor="t"/>
          <a:lstStyle/>
          <a:p>
            <a:pPr algn="l" indent="0" marL="0">
              <a:lnSpc>
                <a:spcPct val="108000"/>
              </a:lnSpc>
              <a:buNone/>
            </a:pPr>
            <a:r>
              <a:rPr lang="en-US" sz="1700" b="1" spc="-34" kern="0" dirty="0">
                <a:solidFill>
                  <a:srgbClr val="EBEDF0"/>
                </a:solidFill>
                <a:latin typeface="Geist Bold" pitchFamily="34" charset="0"/>
                <a:ea typeface="Geist Bold" pitchFamily="34" charset="-122"/>
                <a:cs typeface="Geist Bold" pitchFamily="34" charset="-120"/>
              </a:rPr>
              <a:t>Solusi: Pembelajaran Berdiferensiasi</a:t>
            </a:r>
            <a:endParaRPr lang="en-US" sz="1700" dirty="0"/>
          </a:p>
        </p:txBody>
      </p:sp>
      <p:sp>
        <p:nvSpPr>
          <p:cNvPr id="13" name="Text 10"/>
          <p:cNvSpPr/>
          <p:nvPr/>
        </p:nvSpPr>
        <p:spPr>
          <a:xfrm>
            <a:off x="854748" y="5228729"/>
            <a:ext cx="5910313" cy="870347"/>
          </a:xfrm>
          <a:prstGeom prst="rect">
            <a:avLst/>
          </a:prstGeom>
          <a:noFill/>
          <a:ln/>
        </p:spPr>
        <p:txBody>
          <a:bodyPr wrap="square" lIns="0" tIns="0" rIns="0" bIns="0" rtlCol="0" anchor="t">
            <a:normAutofit/>
          </a:bodyPr>
          <a:lstStyle/>
          <a:p>
            <a:pPr algn="l" indent="0" marL="0">
              <a:lnSpc>
                <a:spcPct val="104000"/>
              </a:lnSpc>
              <a:buNone/>
            </a:pPr>
            <a:r>
              <a:rPr lang="en-US" sz="1350" dirty="0">
                <a:solidFill>
                  <a:srgbClr val="EBEDF0"/>
                </a:solidFill>
                <a:latin typeface="Geist" pitchFamily="34" charset="0"/>
                <a:ea typeface="Geist" pitchFamily="34" charset="-122"/>
                <a:cs typeface="Geist" pitchFamily="34" charset="-120"/>
              </a:rPr>
              <a:t>Melalui pemetaan profil dan analisis kebutuhan siswa di awal, pendidik dapat merancang pembelajaran yang dinamis dan proporsional, memastikan setiap anak memperoleh bantuan belajar yang relevan sesuai potensi uniknya.</a:t>
            </a:r>
            <a:endParaRPr lang="en-US" sz="13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61475" y="542727"/>
            <a:ext cx="10868745" cy="585589"/>
          </a:xfrm>
          <a:prstGeom prst="rect">
            <a:avLst/>
          </a:prstGeom>
          <a:noFill/>
          <a:ln/>
        </p:spPr>
        <p:txBody>
          <a:bodyPr wrap="none" lIns="0" tIns="0" rIns="0" bIns="0" rtlCol="0" anchor="t"/>
          <a:lstStyle/>
          <a:p>
            <a:pPr algn="l" indent="0" marL="0">
              <a:lnSpc>
                <a:spcPct val="108000"/>
              </a:lnSpc>
              <a:buNone/>
            </a:pPr>
            <a:r>
              <a:rPr lang="en-US" sz="3500" b="1" spc="-71" kern="0" dirty="0">
                <a:solidFill>
                  <a:srgbClr val="F2F5FA"/>
                </a:solidFill>
                <a:latin typeface="Geist Bold" pitchFamily="34" charset="0"/>
                <a:ea typeface="Geist Bold" pitchFamily="34" charset="-122"/>
                <a:cs typeface="Geist Bold" pitchFamily="34" charset="-120"/>
              </a:rPr>
              <a:t>Rumusan &amp; Tujuan Masalah</a:t>
            </a:r>
            <a:endParaRPr lang="en-US" sz="3500" dirty="0"/>
          </a:p>
        </p:txBody>
      </p:sp>
      <p:sp>
        <p:nvSpPr>
          <p:cNvPr id="3" name="Text 1"/>
          <p:cNvSpPr/>
          <p:nvPr/>
        </p:nvSpPr>
        <p:spPr>
          <a:xfrm>
            <a:off x="661475" y="1557536"/>
            <a:ext cx="5214609" cy="292795"/>
          </a:xfrm>
          <a:prstGeom prst="rect">
            <a:avLst/>
          </a:prstGeom>
          <a:noFill/>
          <a:ln/>
        </p:spPr>
        <p:txBody>
          <a:bodyPr wrap="none" lIns="0" tIns="0" rIns="0" bIns="0" rtlCol="0" anchor="t"/>
          <a:lstStyle/>
          <a:p>
            <a:pPr algn="l" indent="0" marL="0">
              <a:lnSpc>
                <a:spcPct val="108000"/>
              </a:lnSpc>
              <a:buNone/>
            </a:pPr>
            <a:r>
              <a:rPr lang="en-US" sz="1750" b="1" spc="-35" kern="0" dirty="0">
                <a:solidFill>
                  <a:srgbClr val="F2F5FA"/>
                </a:solidFill>
                <a:latin typeface="Geist Bold" pitchFamily="34" charset="0"/>
                <a:ea typeface="Geist Bold" pitchFamily="34" charset="-122"/>
                <a:cs typeface="Geist Bold" pitchFamily="34" charset="-120"/>
              </a:rPr>
              <a:t>Rumusan Masalah</a:t>
            </a:r>
            <a:endParaRPr lang="en-US" sz="1750" dirty="0"/>
          </a:p>
        </p:txBody>
      </p:sp>
      <p:sp>
        <p:nvSpPr>
          <p:cNvPr id="4" name="Shape 2"/>
          <p:cNvSpPr/>
          <p:nvPr/>
        </p:nvSpPr>
        <p:spPr>
          <a:xfrm>
            <a:off x="661475" y="2043509"/>
            <a:ext cx="405298" cy="405309"/>
          </a:xfrm>
          <a:prstGeom prst="roundRect">
            <a:avLst>
              <a:gd name="adj" fmla="val 18669"/>
            </a:avLst>
          </a:prstGeom>
          <a:solidFill>
            <a:srgbClr val="101620"/>
          </a:solidFill>
          <a:ln w="19050">
            <a:solidFill>
              <a:srgbClr val="002A80"/>
            </a:solidFill>
            <a:prstDash val="solid"/>
          </a:ln>
        </p:spPr>
      </p:sp>
      <p:sp>
        <p:nvSpPr>
          <p:cNvPr id="5" name="Text 3"/>
          <p:cNvSpPr/>
          <p:nvPr/>
        </p:nvSpPr>
        <p:spPr>
          <a:xfrm>
            <a:off x="728992" y="2070497"/>
            <a:ext cx="270166" cy="351234"/>
          </a:xfrm>
          <a:prstGeom prst="rect">
            <a:avLst/>
          </a:prstGeom>
          <a:noFill/>
          <a:ln/>
        </p:spPr>
        <p:txBody>
          <a:bodyPr wrap="none" lIns="0" tIns="0" rIns="0" bIns="0" rtlCol="0" anchor="ctr"/>
          <a:lstStyle/>
          <a:p>
            <a:pPr algn="ctr" indent="0" marL="0">
              <a:lnSpc>
                <a:spcPct val="100000"/>
              </a:lnSpc>
              <a:buNone/>
            </a:pPr>
            <a:r>
              <a:rPr lang="en-US" sz="2100" b="1" spc="-43" kern="0" dirty="0">
                <a:solidFill>
                  <a:srgbClr val="EBEDF0"/>
                </a:solidFill>
                <a:latin typeface="Geist Bold" pitchFamily="34" charset="0"/>
                <a:ea typeface="Geist Bold" pitchFamily="34" charset="-122"/>
                <a:cs typeface="Geist Bold" pitchFamily="34" charset="-120"/>
              </a:rPr>
              <a:t>1</a:t>
            </a:r>
            <a:endParaRPr lang="en-US" sz="2100" dirty="0"/>
          </a:p>
        </p:txBody>
      </p:sp>
      <p:sp>
        <p:nvSpPr>
          <p:cNvPr id="6" name="Text 4"/>
          <p:cNvSpPr/>
          <p:nvPr/>
        </p:nvSpPr>
        <p:spPr>
          <a:xfrm>
            <a:off x="1238417" y="2099766"/>
            <a:ext cx="4637666" cy="292795"/>
          </a:xfrm>
          <a:prstGeom prst="rect">
            <a:avLst/>
          </a:prstGeom>
          <a:noFill/>
          <a:ln/>
        </p:spPr>
        <p:txBody>
          <a:bodyPr wrap="none" lIns="0" tIns="0" rIns="0" bIns="0" rtlCol="0" anchor="t"/>
          <a:lstStyle/>
          <a:p>
            <a:pPr algn="l" indent="0" marL="0">
              <a:lnSpc>
                <a:spcPct val="108000"/>
              </a:lnSpc>
              <a:buNone/>
            </a:pPr>
            <a:r>
              <a:rPr lang="en-US" sz="1750" b="1" spc="-35" kern="0" dirty="0">
                <a:solidFill>
                  <a:srgbClr val="EBEDF0"/>
                </a:solidFill>
                <a:latin typeface="Geist Bold" pitchFamily="34" charset="0"/>
                <a:ea typeface="Geist Bold" pitchFamily="34" charset="-122"/>
                <a:cs typeface="Geist Bold" pitchFamily="34" charset="-120"/>
              </a:rPr>
              <a:t>Pengaruh Perbedaan Individual</a:t>
            </a:r>
            <a:endParaRPr lang="en-US" sz="1750" dirty="0"/>
          </a:p>
        </p:txBody>
      </p:sp>
      <p:sp>
        <p:nvSpPr>
          <p:cNvPr id="7" name="Text 5"/>
          <p:cNvSpPr/>
          <p:nvPr/>
        </p:nvSpPr>
        <p:spPr>
          <a:xfrm>
            <a:off x="1238417" y="2564209"/>
            <a:ext cx="4637666" cy="686098"/>
          </a:xfrm>
          <a:prstGeom prst="rect">
            <a:avLst/>
          </a:prstGeom>
          <a:noFill/>
          <a:ln/>
        </p:spPr>
        <p:txBody>
          <a:bodyPr wrap="square" lIns="0" tIns="0" rIns="0" bIns="0" rtlCol="0" anchor="t">
            <a:normAutofit/>
          </a:bodyPr>
          <a:lstStyle/>
          <a:p>
            <a:pPr algn="l" indent="0" marL="0">
              <a:lnSpc>
                <a:spcPct val="106000"/>
              </a:lnSpc>
              <a:buNone/>
            </a:pPr>
            <a:r>
              <a:rPr lang="en-US" sz="1400" dirty="0">
                <a:solidFill>
                  <a:srgbClr val="EBEDF0"/>
                </a:solidFill>
                <a:latin typeface="Geist" pitchFamily="34" charset="0"/>
                <a:ea typeface="Geist" pitchFamily="34" charset="-122"/>
                <a:cs typeface="Geist" pitchFamily="34" charset="-120"/>
              </a:rPr>
              <a:t>Bagaimana perbedaan kemampuan, minat, bakat, gaya belajar, kepribadian, latar sosial, dan kebutuhan khusus mempengaruhi pembelajaran?</a:t>
            </a:r>
            <a:endParaRPr lang="en-US" sz="1400" dirty="0"/>
          </a:p>
        </p:txBody>
      </p:sp>
      <p:sp>
        <p:nvSpPr>
          <p:cNvPr id="8" name="Shape 6"/>
          <p:cNvSpPr/>
          <p:nvPr/>
        </p:nvSpPr>
        <p:spPr>
          <a:xfrm>
            <a:off x="661475" y="3593703"/>
            <a:ext cx="405298" cy="405309"/>
          </a:xfrm>
          <a:prstGeom prst="roundRect">
            <a:avLst>
              <a:gd name="adj" fmla="val 18669"/>
            </a:avLst>
          </a:prstGeom>
          <a:solidFill>
            <a:srgbClr val="101620"/>
          </a:solidFill>
          <a:ln w="19050">
            <a:solidFill>
              <a:srgbClr val="002A80"/>
            </a:solidFill>
            <a:prstDash val="solid"/>
          </a:ln>
        </p:spPr>
      </p:sp>
      <p:sp>
        <p:nvSpPr>
          <p:cNvPr id="9" name="Text 7"/>
          <p:cNvSpPr/>
          <p:nvPr/>
        </p:nvSpPr>
        <p:spPr>
          <a:xfrm>
            <a:off x="728992" y="3620691"/>
            <a:ext cx="270166" cy="351234"/>
          </a:xfrm>
          <a:prstGeom prst="rect">
            <a:avLst/>
          </a:prstGeom>
          <a:noFill/>
          <a:ln/>
        </p:spPr>
        <p:txBody>
          <a:bodyPr wrap="none" lIns="0" tIns="0" rIns="0" bIns="0" rtlCol="0" anchor="ctr"/>
          <a:lstStyle/>
          <a:p>
            <a:pPr algn="ctr" indent="0" marL="0">
              <a:lnSpc>
                <a:spcPct val="100000"/>
              </a:lnSpc>
              <a:buNone/>
            </a:pPr>
            <a:r>
              <a:rPr lang="en-US" sz="2100" b="1" spc="-43" kern="0" dirty="0">
                <a:solidFill>
                  <a:srgbClr val="EBEDF0"/>
                </a:solidFill>
                <a:latin typeface="Geist Bold" pitchFamily="34" charset="0"/>
                <a:ea typeface="Geist Bold" pitchFamily="34" charset="-122"/>
                <a:cs typeface="Geist Bold" pitchFamily="34" charset="-120"/>
              </a:rPr>
              <a:t>2</a:t>
            </a:r>
            <a:endParaRPr lang="en-US" sz="2100" dirty="0"/>
          </a:p>
        </p:txBody>
      </p:sp>
      <p:sp>
        <p:nvSpPr>
          <p:cNvPr id="10" name="Text 8"/>
          <p:cNvSpPr/>
          <p:nvPr/>
        </p:nvSpPr>
        <p:spPr>
          <a:xfrm>
            <a:off x="1238417" y="3649960"/>
            <a:ext cx="4637666" cy="292795"/>
          </a:xfrm>
          <a:prstGeom prst="rect">
            <a:avLst/>
          </a:prstGeom>
          <a:noFill/>
          <a:ln/>
        </p:spPr>
        <p:txBody>
          <a:bodyPr wrap="none" lIns="0" tIns="0" rIns="0" bIns="0" rtlCol="0" anchor="t"/>
          <a:lstStyle/>
          <a:p>
            <a:pPr algn="l" indent="0" marL="0">
              <a:lnSpc>
                <a:spcPct val="108000"/>
              </a:lnSpc>
              <a:buNone/>
            </a:pPr>
            <a:r>
              <a:rPr lang="en-US" sz="1750" b="1" spc="-35" kern="0" dirty="0">
                <a:solidFill>
                  <a:srgbClr val="EBEDF0"/>
                </a:solidFill>
                <a:latin typeface="Geist Bold" pitchFamily="34" charset="0"/>
                <a:ea typeface="Geist Bold" pitchFamily="34" charset="-122"/>
                <a:cs typeface="Geist Bold" pitchFamily="34" charset="-120"/>
              </a:rPr>
              <a:t>Mengajar Secara Berdiferensiasi</a:t>
            </a:r>
            <a:endParaRPr lang="en-US" sz="1750" dirty="0"/>
          </a:p>
        </p:txBody>
      </p:sp>
      <p:sp>
        <p:nvSpPr>
          <p:cNvPr id="11" name="Text 9"/>
          <p:cNvSpPr/>
          <p:nvPr/>
        </p:nvSpPr>
        <p:spPr>
          <a:xfrm>
            <a:off x="1238417" y="4114403"/>
            <a:ext cx="4637666" cy="686098"/>
          </a:xfrm>
          <a:prstGeom prst="rect">
            <a:avLst/>
          </a:prstGeom>
          <a:noFill/>
          <a:ln/>
        </p:spPr>
        <p:txBody>
          <a:bodyPr wrap="square" lIns="0" tIns="0" rIns="0" bIns="0" rtlCol="0" anchor="t">
            <a:normAutofit/>
          </a:bodyPr>
          <a:lstStyle/>
          <a:p>
            <a:pPr algn="l" indent="0" marL="0">
              <a:lnSpc>
                <a:spcPct val="106000"/>
              </a:lnSpc>
              <a:buNone/>
            </a:pPr>
            <a:r>
              <a:rPr lang="en-US" sz="1400" dirty="0">
                <a:solidFill>
                  <a:srgbClr val="EBEDF0"/>
                </a:solidFill>
                <a:latin typeface="Geist" pitchFamily="34" charset="0"/>
                <a:ea typeface="Geist" pitchFamily="34" charset="-122"/>
                <a:cs typeface="Geist" pitchFamily="34" charset="-120"/>
              </a:rPr>
              <a:t>Bagaimana cara mengajar secara beragam supaya semua siswa diperlakukan secara adil tanpa harus disamaratakan?</a:t>
            </a:r>
            <a:endParaRPr lang="en-US" sz="1400" dirty="0"/>
          </a:p>
        </p:txBody>
      </p:sp>
      <p:sp>
        <p:nvSpPr>
          <p:cNvPr id="12" name="Shape 10"/>
          <p:cNvSpPr/>
          <p:nvPr/>
        </p:nvSpPr>
        <p:spPr>
          <a:xfrm>
            <a:off x="661475" y="5143897"/>
            <a:ext cx="405298" cy="405309"/>
          </a:xfrm>
          <a:prstGeom prst="roundRect">
            <a:avLst>
              <a:gd name="adj" fmla="val 18669"/>
            </a:avLst>
          </a:prstGeom>
          <a:solidFill>
            <a:srgbClr val="101620"/>
          </a:solidFill>
          <a:ln w="19050">
            <a:solidFill>
              <a:srgbClr val="002A80"/>
            </a:solidFill>
            <a:prstDash val="solid"/>
          </a:ln>
        </p:spPr>
      </p:sp>
      <p:sp>
        <p:nvSpPr>
          <p:cNvPr id="13" name="Text 11"/>
          <p:cNvSpPr/>
          <p:nvPr/>
        </p:nvSpPr>
        <p:spPr>
          <a:xfrm>
            <a:off x="728992" y="5170884"/>
            <a:ext cx="270166" cy="351234"/>
          </a:xfrm>
          <a:prstGeom prst="rect">
            <a:avLst/>
          </a:prstGeom>
          <a:noFill/>
          <a:ln/>
        </p:spPr>
        <p:txBody>
          <a:bodyPr wrap="none" lIns="0" tIns="0" rIns="0" bIns="0" rtlCol="0" anchor="ctr"/>
          <a:lstStyle/>
          <a:p>
            <a:pPr algn="ctr" indent="0" marL="0">
              <a:lnSpc>
                <a:spcPct val="100000"/>
              </a:lnSpc>
              <a:buNone/>
            </a:pPr>
            <a:r>
              <a:rPr lang="en-US" sz="2100" b="1" spc="-43" kern="0" dirty="0">
                <a:solidFill>
                  <a:srgbClr val="EBEDF0"/>
                </a:solidFill>
                <a:latin typeface="Geist Bold" pitchFamily="34" charset="0"/>
                <a:ea typeface="Geist Bold" pitchFamily="34" charset="-122"/>
                <a:cs typeface="Geist Bold" pitchFamily="34" charset="-120"/>
              </a:rPr>
              <a:t>3</a:t>
            </a:r>
            <a:endParaRPr lang="en-US" sz="2100" dirty="0"/>
          </a:p>
        </p:txBody>
      </p:sp>
      <p:sp>
        <p:nvSpPr>
          <p:cNvPr id="14" name="Text 12"/>
          <p:cNvSpPr/>
          <p:nvPr/>
        </p:nvSpPr>
        <p:spPr>
          <a:xfrm>
            <a:off x="1238417" y="5200154"/>
            <a:ext cx="4637666" cy="292795"/>
          </a:xfrm>
          <a:prstGeom prst="rect">
            <a:avLst/>
          </a:prstGeom>
          <a:noFill/>
          <a:ln/>
        </p:spPr>
        <p:txBody>
          <a:bodyPr wrap="none" lIns="0" tIns="0" rIns="0" bIns="0" rtlCol="0" anchor="t"/>
          <a:lstStyle/>
          <a:p>
            <a:pPr algn="l" indent="0" marL="0">
              <a:lnSpc>
                <a:spcPct val="108000"/>
              </a:lnSpc>
              <a:buNone/>
            </a:pPr>
            <a:r>
              <a:rPr lang="en-US" sz="1750" b="1" spc="-35" kern="0" dirty="0">
                <a:solidFill>
                  <a:srgbClr val="EBEDF0"/>
                </a:solidFill>
                <a:latin typeface="Geist Bold" pitchFamily="34" charset="0"/>
                <a:ea typeface="Geist Bold" pitchFamily="34" charset="-122"/>
                <a:cs typeface="Geist Bold" pitchFamily="34" charset="-120"/>
              </a:rPr>
              <a:t>Merancang Rencana Pembelajaran</a:t>
            </a:r>
            <a:endParaRPr lang="en-US" sz="1750" dirty="0"/>
          </a:p>
        </p:txBody>
      </p:sp>
      <p:sp>
        <p:nvSpPr>
          <p:cNvPr id="15" name="Text 13"/>
          <p:cNvSpPr/>
          <p:nvPr/>
        </p:nvSpPr>
        <p:spPr>
          <a:xfrm>
            <a:off x="1238417" y="5664597"/>
            <a:ext cx="4637666" cy="457398"/>
          </a:xfrm>
          <a:prstGeom prst="rect">
            <a:avLst/>
          </a:prstGeom>
          <a:noFill/>
          <a:ln/>
        </p:spPr>
        <p:txBody>
          <a:bodyPr wrap="square" lIns="0" tIns="0" rIns="0" bIns="0" rtlCol="0" anchor="t">
            <a:normAutofit/>
          </a:bodyPr>
          <a:lstStyle/>
          <a:p>
            <a:pPr algn="l" indent="0" marL="0">
              <a:lnSpc>
                <a:spcPct val="106000"/>
              </a:lnSpc>
              <a:buNone/>
            </a:pPr>
            <a:r>
              <a:rPr lang="en-US" sz="1400" dirty="0">
                <a:solidFill>
                  <a:srgbClr val="EBEDF0"/>
                </a:solidFill>
                <a:latin typeface="Geist" pitchFamily="34" charset="0"/>
                <a:ea typeface="Geist" pitchFamily="34" charset="-122"/>
                <a:cs typeface="Geist" pitchFamily="34" charset="-120"/>
              </a:rPr>
              <a:t>Bagaimana membuat rencana pembelajaran yang sesuai dengan kondisi nyata para siswa di kelas?</a:t>
            </a:r>
            <a:endParaRPr lang="en-US" sz="1400" dirty="0"/>
          </a:p>
        </p:txBody>
      </p:sp>
      <p:sp>
        <p:nvSpPr>
          <p:cNvPr id="16" name="Text 14"/>
          <p:cNvSpPr/>
          <p:nvPr/>
        </p:nvSpPr>
        <p:spPr>
          <a:xfrm>
            <a:off x="6321961" y="1557536"/>
            <a:ext cx="5214609" cy="292795"/>
          </a:xfrm>
          <a:prstGeom prst="rect">
            <a:avLst/>
          </a:prstGeom>
          <a:noFill/>
          <a:ln/>
        </p:spPr>
        <p:txBody>
          <a:bodyPr wrap="none" lIns="0" tIns="0" rIns="0" bIns="0" rtlCol="0" anchor="t"/>
          <a:lstStyle/>
          <a:p>
            <a:pPr algn="l" indent="0" marL="0">
              <a:lnSpc>
                <a:spcPct val="108000"/>
              </a:lnSpc>
              <a:buNone/>
            </a:pPr>
            <a:r>
              <a:rPr lang="en-US" sz="1750" b="1" spc="-35" kern="0" dirty="0">
                <a:solidFill>
                  <a:srgbClr val="F2F5FA"/>
                </a:solidFill>
                <a:latin typeface="Geist Bold" pitchFamily="34" charset="0"/>
                <a:ea typeface="Geist Bold" pitchFamily="34" charset="-122"/>
                <a:cs typeface="Geist Bold" pitchFamily="34" charset="-120"/>
              </a:rPr>
              <a:t>Tujuan</a:t>
            </a:r>
            <a:endParaRPr lang="en-US" sz="1750" dirty="0"/>
          </a:p>
        </p:txBody>
      </p:sp>
      <p:pic>
        <p:nvPicPr>
          <p:cNvPr id="17"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321961" y="2043509"/>
            <a:ext cx="5214609" cy="868362"/>
          </a:xfrm>
          <a:prstGeom prst="rect">
            <a:avLst/>
          </a:prstGeom>
        </p:spPr>
      </p:pic>
      <p:sp>
        <p:nvSpPr>
          <p:cNvPr id="18" name="Text 15"/>
          <p:cNvSpPr/>
          <p:nvPr/>
        </p:nvSpPr>
        <p:spPr>
          <a:xfrm>
            <a:off x="6629036" y="2248991"/>
            <a:ext cx="4702057" cy="457398"/>
          </a:xfrm>
          <a:prstGeom prst="rect">
            <a:avLst/>
          </a:prstGeom>
          <a:noFill/>
          <a:ln/>
        </p:spPr>
        <p:txBody>
          <a:bodyPr wrap="square" lIns="0" tIns="0" rIns="0" bIns="0" rtlCol="0" anchor="t">
            <a:normAutofit/>
          </a:bodyPr>
          <a:lstStyle/>
          <a:p>
            <a:pPr algn="l" indent="0" marL="0">
              <a:lnSpc>
                <a:spcPct val="106000"/>
              </a:lnSpc>
              <a:buNone/>
            </a:pPr>
            <a:r>
              <a:rPr lang="en-US" sz="1400" dirty="0">
                <a:solidFill>
                  <a:srgbClr val="EBEDF0"/>
                </a:solidFill>
                <a:latin typeface="Geist" pitchFamily="34" charset="0"/>
                <a:ea typeface="Geist" pitchFamily="34" charset="-122"/>
                <a:cs typeface="Geist" pitchFamily="34" charset="-120"/>
              </a:rPr>
              <a:t>Mengenali perbedaan setiap siswa: minat, bakat, cara belajar, kepribadian, dan kebutuhan khususnya.</a:t>
            </a:r>
            <a:endParaRPr lang="en-US" sz="1400" dirty="0"/>
          </a:p>
        </p:txBody>
      </p:sp>
      <p:pic>
        <p:nvPicPr>
          <p:cNvPr id="19"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21961" y="3083520"/>
            <a:ext cx="5214609" cy="1097062"/>
          </a:xfrm>
          <a:prstGeom prst="rect">
            <a:avLst/>
          </a:prstGeom>
        </p:spPr>
      </p:pic>
      <p:sp>
        <p:nvSpPr>
          <p:cNvPr id="20" name="Text 16"/>
          <p:cNvSpPr/>
          <p:nvPr/>
        </p:nvSpPr>
        <p:spPr>
          <a:xfrm>
            <a:off x="6629036" y="3289002"/>
            <a:ext cx="4702057" cy="686098"/>
          </a:xfrm>
          <a:prstGeom prst="rect">
            <a:avLst/>
          </a:prstGeom>
          <a:noFill/>
          <a:ln/>
        </p:spPr>
        <p:txBody>
          <a:bodyPr wrap="square" lIns="0" tIns="0" rIns="0" bIns="0" rtlCol="0" anchor="t">
            <a:normAutofit/>
          </a:bodyPr>
          <a:lstStyle/>
          <a:p>
            <a:pPr algn="l" indent="0" marL="0">
              <a:lnSpc>
                <a:spcPct val="106000"/>
              </a:lnSpc>
              <a:buNone/>
            </a:pPr>
            <a:r>
              <a:rPr lang="en-US" sz="1400" dirty="0">
                <a:solidFill>
                  <a:srgbClr val="EBEDF0"/>
                </a:solidFill>
                <a:latin typeface="Geist" pitchFamily="34" charset="0"/>
                <a:ea typeface="Geist" pitchFamily="34" charset="-122"/>
                <a:cs typeface="Geist" pitchFamily="34" charset="-120"/>
              </a:rPr>
              <a:t>Memahami cara mengajar yang bervariasi agar semua dapat kesempatan belajar yang adil dan hasil yang maksimal.</a:t>
            </a:r>
            <a:endParaRPr lang="en-US" sz="1400" dirty="0"/>
          </a:p>
        </p:txBody>
      </p:sp>
      <p:pic>
        <p:nvPicPr>
          <p:cNvPr id="21"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321961" y="4352230"/>
            <a:ext cx="5214609" cy="868362"/>
          </a:xfrm>
          <a:prstGeom prst="rect">
            <a:avLst/>
          </a:prstGeom>
        </p:spPr>
      </p:pic>
      <p:sp>
        <p:nvSpPr>
          <p:cNvPr id="22" name="Text 17"/>
          <p:cNvSpPr/>
          <p:nvPr/>
        </p:nvSpPr>
        <p:spPr>
          <a:xfrm>
            <a:off x="6629036" y="4557713"/>
            <a:ext cx="4702057" cy="457398"/>
          </a:xfrm>
          <a:prstGeom prst="rect">
            <a:avLst/>
          </a:prstGeom>
          <a:noFill/>
          <a:ln/>
        </p:spPr>
        <p:txBody>
          <a:bodyPr wrap="square" lIns="0" tIns="0" rIns="0" bIns="0" rtlCol="0" anchor="t">
            <a:normAutofit/>
          </a:bodyPr>
          <a:lstStyle/>
          <a:p>
            <a:pPr algn="l" indent="0" marL="0">
              <a:lnSpc>
                <a:spcPct val="106000"/>
              </a:lnSpc>
              <a:buNone/>
            </a:pPr>
            <a:r>
              <a:rPr lang="en-US" sz="1400" dirty="0">
                <a:solidFill>
                  <a:srgbClr val="EBEDF0"/>
                </a:solidFill>
                <a:latin typeface="Geist" pitchFamily="34" charset="0"/>
                <a:ea typeface="Geist" pitchFamily="34" charset="-122"/>
                <a:cs typeface="Geist" pitchFamily="34" charset="-120"/>
              </a:rPr>
              <a:t>Membuat rencana pembelajaran yang pas, sesuai dengan karakter dan kebutuhan nyata siswa di kelas.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61475" y="620117"/>
            <a:ext cx="10868745" cy="1228527"/>
          </a:xfrm>
          <a:prstGeom prst="rect">
            <a:avLst/>
          </a:prstGeom>
          <a:noFill/>
          <a:ln/>
        </p:spPr>
        <p:txBody>
          <a:bodyPr wrap="square" lIns="0" tIns="0" rIns="0" bIns="0" rtlCol="0" anchor="t">
            <a:normAutofit/>
          </a:bodyPr>
          <a:lstStyle/>
          <a:p>
            <a:pPr algn="l" indent="0" marL="0">
              <a:lnSpc>
                <a:spcPct val="108000"/>
              </a:lnSpc>
              <a:buNone/>
            </a:pPr>
            <a:r>
              <a:rPr lang="en-US" sz="3700" b="1" spc="-74" kern="0" dirty="0">
                <a:solidFill>
                  <a:srgbClr val="F2F5FA"/>
                </a:solidFill>
                <a:latin typeface="Geist Bold" pitchFamily="34" charset="0"/>
                <a:ea typeface="Geist Bold" pitchFamily="34" charset="-122"/>
                <a:cs typeface="Geist Bold" pitchFamily="34" charset="-120"/>
              </a:rPr>
              <a:t>Pengaruh Perbedaan Siswa terhadap Cara Belajar</a:t>
            </a:r>
            <a:endParaRPr lang="en-US" sz="3700" dirty="0"/>
          </a:p>
        </p:txBody>
      </p:sp>
      <p:sp>
        <p:nvSpPr>
          <p:cNvPr id="3" name="Text 1"/>
          <p:cNvSpPr/>
          <p:nvPr/>
        </p:nvSpPr>
        <p:spPr>
          <a:xfrm>
            <a:off x="661475" y="2226667"/>
            <a:ext cx="10868745" cy="491331"/>
          </a:xfrm>
          <a:prstGeom prst="rect">
            <a:avLst/>
          </a:prstGeom>
          <a:noFill/>
          <a:ln/>
        </p:spPr>
        <p:txBody>
          <a:bodyPr wrap="square" lIns="0" tIns="0" rIns="0" bIns="0" rtlCol="0" anchor="t">
            <a:normAutofit/>
          </a:bodyPr>
          <a:lstStyle/>
          <a:p>
            <a:pPr algn="l" indent="0" marL="0">
              <a:lnSpc>
                <a:spcPct val="108000"/>
              </a:lnSpc>
              <a:buNone/>
            </a:pPr>
            <a:r>
              <a:rPr lang="en-US" sz="1450" dirty="0">
                <a:solidFill>
                  <a:srgbClr val="EBEDF0"/>
                </a:solidFill>
                <a:latin typeface="Geist" pitchFamily="34" charset="0"/>
                <a:ea typeface="Geist" pitchFamily="34" charset="-122"/>
                <a:cs typeface="Geist" pitchFamily="34" charset="-120"/>
              </a:rPr>
              <a:t>Setiap siswa lahir dan tumbuh dengan kondisi yang berbeda. Keunikan inilah yang membuat cara mereka menyerap pelajaran di kelas tidak bisa disamaratakan.</a:t>
            </a:r>
            <a:endParaRPr lang="en-US" sz="145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61475" y="2930624"/>
            <a:ext cx="472468" cy="472480"/>
          </a:xfrm>
          <a:prstGeom prst="rect">
            <a:avLst/>
          </a:prstGeom>
        </p:spPr>
      </p:pic>
      <p:sp>
        <p:nvSpPr>
          <p:cNvPr id="5" name="Text 2"/>
          <p:cNvSpPr/>
          <p:nvPr/>
        </p:nvSpPr>
        <p:spPr>
          <a:xfrm>
            <a:off x="661475" y="3639344"/>
            <a:ext cx="3465426" cy="307082"/>
          </a:xfrm>
          <a:prstGeom prst="rect">
            <a:avLst/>
          </a:prstGeom>
          <a:noFill/>
          <a:ln/>
        </p:spPr>
        <p:txBody>
          <a:bodyPr wrap="none" lIns="0" tIns="0" rIns="0" bIns="0" rtlCol="0" anchor="t"/>
          <a:lstStyle/>
          <a:p>
            <a:pPr algn="l" indent="0" marL="0">
              <a:lnSpc>
                <a:spcPct val="108000"/>
              </a:lnSpc>
              <a:buNone/>
            </a:pPr>
            <a:r>
              <a:rPr lang="en-US" sz="1850" b="1" spc="-37" kern="0" dirty="0">
                <a:solidFill>
                  <a:srgbClr val="EBEDF0"/>
                </a:solidFill>
                <a:latin typeface="Geist Bold" pitchFamily="34" charset="0"/>
                <a:ea typeface="Geist Bold" pitchFamily="34" charset="-122"/>
                <a:cs typeface="Geist Bold" pitchFamily="34" charset="-120"/>
              </a:rPr>
              <a:t>Daya Tangkap &amp; Kemampuan</a:t>
            </a:r>
            <a:endParaRPr lang="en-US" sz="1850" dirty="0"/>
          </a:p>
        </p:txBody>
      </p:sp>
      <p:sp>
        <p:nvSpPr>
          <p:cNvPr id="6" name="Text 3"/>
          <p:cNvSpPr/>
          <p:nvPr/>
        </p:nvSpPr>
        <p:spPr>
          <a:xfrm>
            <a:off x="661475" y="4059833"/>
            <a:ext cx="3465426" cy="736997"/>
          </a:xfrm>
          <a:prstGeom prst="rect">
            <a:avLst/>
          </a:prstGeom>
          <a:noFill/>
          <a:ln/>
        </p:spPr>
        <p:txBody>
          <a:bodyPr wrap="square" lIns="0" tIns="0" rIns="0" bIns="0" rtlCol="0" anchor="t">
            <a:normAutofit/>
          </a:bodyPr>
          <a:lstStyle/>
          <a:p>
            <a:pPr algn="l" indent="0" marL="0">
              <a:lnSpc>
                <a:spcPct val="108000"/>
              </a:lnSpc>
              <a:buNone/>
            </a:pPr>
            <a:r>
              <a:rPr lang="en-US" sz="1450" dirty="0">
                <a:solidFill>
                  <a:srgbClr val="EBEDF0"/>
                </a:solidFill>
                <a:latin typeface="Geist" pitchFamily="34" charset="0"/>
                <a:ea typeface="Geist" pitchFamily="34" charset="-122"/>
                <a:cs typeface="Geist" pitchFamily="34" charset="-120"/>
              </a:rPr>
              <a:t>Siswa yang cepat paham butuh soal tantangan, sedangkan yang masih bingung butuh bantuan bertahap.</a:t>
            </a:r>
            <a:endParaRPr lang="en-US" sz="145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363135" y="2930624"/>
            <a:ext cx="472468" cy="472480"/>
          </a:xfrm>
          <a:prstGeom prst="rect">
            <a:avLst/>
          </a:prstGeom>
        </p:spPr>
      </p:pic>
      <p:sp>
        <p:nvSpPr>
          <p:cNvPr id="8" name="Text 4"/>
          <p:cNvSpPr/>
          <p:nvPr/>
        </p:nvSpPr>
        <p:spPr>
          <a:xfrm>
            <a:off x="4363135" y="3639344"/>
            <a:ext cx="3465426" cy="307082"/>
          </a:xfrm>
          <a:prstGeom prst="rect">
            <a:avLst/>
          </a:prstGeom>
          <a:noFill/>
          <a:ln/>
        </p:spPr>
        <p:txBody>
          <a:bodyPr wrap="none" lIns="0" tIns="0" rIns="0" bIns="0" rtlCol="0" anchor="t"/>
          <a:lstStyle/>
          <a:p>
            <a:pPr algn="l" indent="0" marL="0">
              <a:lnSpc>
                <a:spcPct val="108000"/>
              </a:lnSpc>
              <a:buNone/>
            </a:pPr>
            <a:r>
              <a:rPr lang="en-US" sz="1850" b="1" spc="-37" kern="0" dirty="0">
                <a:solidFill>
                  <a:srgbClr val="EBEDF0"/>
                </a:solidFill>
                <a:latin typeface="Geist Bold" pitchFamily="34" charset="0"/>
                <a:ea typeface="Geist Bold" pitchFamily="34" charset="-122"/>
                <a:cs typeface="Geist Bold" pitchFamily="34" charset="-120"/>
              </a:rPr>
              <a:t>Gaya Belajar &amp; Minat</a:t>
            </a:r>
            <a:endParaRPr lang="en-US" sz="1850" dirty="0"/>
          </a:p>
        </p:txBody>
      </p:sp>
      <p:sp>
        <p:nvSpPr>
          <p:cNvPr id="9" name="Text 5"/>
          <p:cNvSpPr/>
          <p:nvPr/>
        </p:nvSpPr>
        <p:spPr>
          <a:xfrm>
            <a:off x="4363135" y="4059833"/>
            <a:ext cx="3465426" cy="1473994"/>
          </a:xfrm>
          <a:prstGeom prst="rect">
            <a:avLst/>
          </a:prstGeom>
          <a:noFill/>
          <a:ln/>
        </p:spPr>
        <p:txBody>
          <a:bodyPr wrap="square" lIns="0" tIns="0" rIns="0" bIns="0" rtlCol="0" anchor="t">
            <a:normAutofit/>
          </a:bodyPr>
          <a:lstStyle/>
          <a:p>
            <a:pPr algn="l" indent="0" marL="0">
              <a:lnSpc>
                <a:spcPct val="108000"/>
              </a:lnSpc>
              <a:buNone/>
            </a:pPr>
            <a:r>
              <a:rPr lang="en-US" sz="1450" dirty="0">
                <a:solidFill>
                  <a:srgbClr val="EBEDF0"/>
                </a:solidFill>
                <a:latin typeface="Geist" pitchFamily="34" charset="0"/>
                <a:ea typeface="Geist" pitchFamily="34" charset="-122"/>
                <a:cs typeface="Geist" pitchFamily="34" charset="-120"/>
              </a:rPr>
              <a:t>Anak visual lebih mudah paham lewat gambar, anak auditori lewat penjelasan/diskusi, dan anak kinestetik lewat praktik langsung. Pelajaran akan jauh lebih menarik jika dikaitkan dengan hobi mereka.</a:t>
            </a:r>
            <a:endParaRPr lang="en-US" sz="145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064794" y="2930624"/>
            <a:ext cx="472468" cy="472480"/>
          </a:xfrm>
          <a:prstGeom prst="rect">
            <a:avLst/>
          </a:prstGeom>
        </p:spPr>
      </p:pic>
      <p:sp>
        <p:nvSpPr>
          <p:cNvPr id="11" name="Text 6"/>
          <p:cNvSpPr/>
          <p:nvPr/>
        </p:nvSpPr>
        <p:spPr>
          <a:xfrm>
            <a:off x="8064794" y="3639344"/>
            <a:ext cx="3465426" cy="307082"/>
          </a:xfrm>
          <a:prstGeom prst="rect">
            <a:avLst/>
          </a:prstGeom>
          <a:noFill/>
          <a:ln/>
        </p:spPr>
        <p:txBody>
          <a:bodyPr wrap="none" lIns="0" tIns="0" rIns="0" bIns="0" rtlCol="0" anchor="t"/>
          <a:lstStyle/>
          <a:p>
            <a:pPr algn="l" indent="0" marL="0">
              <a:lnSpc>
                <a:spcPct val="108000"/>
              </a:lnSpc>
              <a:buNone/>
            </a:pPr>
            <a:r>
              <a:rPr lang="en-US" sz="1850" b="1" spc="-37" kern="0" dirty="0">
                <a:solidFill>
                  <a:srgbClr val="EBEDF0"/>
                </a:solidFill>
                <a:latin typeface="Geist Bold" pitchFamily="34" charset="0"/>
                <a:ea typeface="Geist Bold" pitchFamily="34" charset="-122"/>
                <a:cs typeface="Geist Bold" pitchFamily="34" charset="-120"/>
              </a:rPr>
              <a:t>Karakter &amp; Latar Belakang</a:t>
            </a:r>
            <a:endParaRPr lang="en-US" sz="1850" dirty="0"/>
          </a:p>
        </p:txBody>
      </p:sp>
      <p:sp>
        <p:nvSpPr>
          <p:cNvPr id="12" name="Text 7"/>
          <p:cNvSpPr/>
          <p:nvPr/>
        </p:nvSpPr>
        <p:spPr>
          <a:xfrm>
            <a:off x="8064794" y="4059833"/>
            <a:ext cx="3465426" cy="1473994"/>
          </a:xfrm>
          <a:prstGeom prst="rect">
            <a:avLst/>
          </a:prstGeom>
          <a:noFill/>
          <a:ln/>
        </p:spPr>
        <p:txBody>
          <a:bodyPr wrap="square" lIns="0" tIns="0" rIns="0" bIns="0" rtlCol="0" anchor="t">
            <a:normAutofit/>
          </a:bodyPr>
          <a:lstStyle/>
          <a:p>
            <a:pPr algn="l" indent="0" marL="0">
              <a:lnSpc>
                <a:spcPct val="108000"/>
              </a:lnSpc>
              <a:buNone/>
            </a:pPr>
            <a:r>
              <a:rPr lang="en-US" sz="1450" dirty="0">
                <a:solidFill>
                  <a:srgbClr val="EBEDF0"/>
                </a:solidFill>
                <a:latin typeface="Geist" pitchFamily="34" charset="0"/>
                <a:ea typeface="Geist" pitchFamily="34" charset="-122"/>
                <a:cs typeface="Geist" pitchFamily="34" charset="-120"/>
              </a:rPr>
              <a:t>Siswa ekstrovert senang berdiskusi kelompok, sedangkan yang introvert lebih nyaman belajar sendiri. Selain itu, kondisi ekonomi dan kebutuhan khusus juga memengaruhi kecepatan serta kemudahan mereka saat belajar.</a:t>
            </a:r>
            <a:endParaRPr lang="en-US" sz="1450" dirty="0"/>
          </a:p>
        </p:txBody>
      </p:sp>
      <p:sp>
        <p:nvSpPr>
          <p:cNvPr id="13" name="Text 8"/>
          <p:cNvSpPr/>
          <p:nvPr/>
        </p:nvSpPr>
        <p:spPr>
          <a:xfrm>
            <a:off x="661475" y="5746452"/>
            <a:ext cx="10868745" cy="491331"/>
          </a:xfrm>
          <a:prstGeom prst="rect">
            <a:avLst/>
          </a:prstGeom>
          <a:noFill/>
          <a:ln/>
        </p:spPr>
        <p:txBody>
          <a:bodyPr wrap="square" lIns="0" tIns="0" rIns="0" bIns="0" rtlCol="0" anchor="t">
            <a:normAutofit/>
          </a:bodyPr>
          <a:lstStyle/>
          <a:p>
            <a:pPr algn="l" indent="0" marL="0">
              <a:lnSpc>
                <a:spcPct val="108000"/>
              </a:lnSpc>
              <a:buNone/>
            </a:pPr>
            <a:r>
              <a:rPr lang="en-US" sz="1450" dirty="0">
                <a:solidFill>
                  <a:srgbClr val="EBEDF0"/>
                </a:solidFill>
                <a:latin typeface="Geist" pitchFamily="34" charset="0"/>
                <a:ea typeface="Geist" pitchFamily="34" charset="-122"/>
                <a:cs typeface="Geist" pitchFamily="34" charset="-120"/>
              </a:rPr>
              <a:t>Karena tiap anak berbeda, kebutuhan belajarnya pun beda. Memakai satu cara mengajar untuk semua orang hanya akan mengabaikan siswa yang butuh bantuan lain.</a:t>
            </a:r>
            <a:endParaRPr lang="en-US" sz="14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61475" y="519807"/>
            <a:ext cx="10868745" cy="307082"/>
          </a:xfrm>
          <a:prstGeom prst="rect">
            <a:avLst/>
          </a:prstGeom>
          <a:noFill/>
          <a:ln/>
        </p:spPr>
        <p:txBody>
          <a:bodyPr wrap="none" lIns="0" tIns="0" rIns="0" bIns="0" rtlCol="0" anchor="t"/>
          <a:lstStyle/>
          <a:p>
            <a:pPr algn="l" indent="0" marL="0">
              <a:lnSpc>
                <a:spcPct val="108000"/>
              </a:lnSpc>
              <a:buNone/>
            </a:pPr>
            <a:r>
              <a:rPr lang="en-US" sz="1850" b="1" spc="-37" kern="0" dirty="0">
                <a:solidFill>
                  <a:srgbClr val="F2F5FA"/>
                </a:solidFill>
                <a:latin typeface="Geist Bold" pitchFamily="34" charset="0"/>
                <a:ea typeface="Geist Bold" pitchFamily="34" charset="-122"/>
                <a:cs typeface="Geist Bold" pitchFamily="34" charset="-120"/>
              </a:rPr>
              <a:t>4 Pilar Diferensiasi Pembelajaran</a:t>
            </a:r>
            <a:endParaRPr lang="en-US" sz="1850" dirty="0"/>
          </a:p>
        </p:txBody>
      </p:sp>
      <p:sp>
        <p:nvSpPr>
          <p:cNvPr id="3" name="Text 1"/>
          <p:cNvSpPr/>
          <p:nvPr/>
        </p:nvSpPr>
        <p:spPr>
          <a:xfrm>
            <a:off x="661475" y="921345"/>
            <a:ext cx="11478330" cy="92174"/>
          </a:xfrm>
          <a:prstGeom prst="rect">
            <a:avLst/>
          </a:prstGeom>
          <a:noFill/>
          <a:ln/>
        </p:spPr>
        <p:txBody>
          <a:bodyPr wrap="none" lIns="0" tIns="0" rIns="0" bIns="0" rtlCol="0" anchor="t"/>
          <a:lstStyle/>
          <a:p>
            <a:pPr algn="l" indent="0" marL="0">
              <a:lnSpc>
                <a:spcPct val="81000"/>
              </a:lnSpc>
              <a:buNone/>
            </a:pPr>
            <a:r>
              <a:rPr lang="en-US" sz="700" dirty="0">
                <a:solidFill>
                  <a:srgbClr val="EBEDF0"/>
                </a:solidFill>
                <a:latin typeface="Geist" pitchFamily="34" charset="0"/>
                <a:ea typeface="Geist" pitchFamily="34" charset="-122"/>
                <a:cs typeface="Geist" pitchFamily="34" charset="-120"/>
              </a:rPr>
              <a:t>Adil dalam mengajar bukan berarti memberikan perlakuan yang persis sama, melainkan memberikan bantuan sesuai yang dibutuhkan tiap siswa agar mereka bisa mencapai target yang sama.</a:t>
            </a:r>
            <a:endParaRPr lang="en-US" sz="700" dirty="0"/>
          </a:p>
        </p:txBody>
      </p:sp>
      <p:pic>
        <p:nvPicPr>
          <p:cNvPr id="4" name="Image 0" descr="preencoded.png">    </p:cNvPr>
          <p:cNvPicPr>
            <a:picLocks noChangeAspect="1"/>
          </p:cNvPicPr>
          <p:nvPr/>
        </p:nvPicPr>
        <p:blipFill>
          <a:blip r:embed="rId1"/>
          <a:stretch>
            <a:fillRect/>
          </a:stretch>
        </p:blipFill>
        <p:spPr>
          <a:xfrm>
            <a:off x="661475" y="1119684"/>
            <a:ext cx="5319083" cy="5319216"/>
          </a:xfrm>
          <a:prstGeom prst="rect">
            <a:avLst/>
          </a:prstGeom>
        </p:spPr>
      </p:pic>
      <p:sp>
        <p:nvSpPr>
          <p:cNvPr id="5" name="Text 2"/>
          <p:cNvSpPr/>
          <p:nvPr/>
        </p:nvSpPr>
        <p:spPr>
          <a:xfrm>
            <a:off x="6217487" y="3496866"/>
            <a:ext cx="5319083" cy="153591"/>
          </a:xfrm>
          <a:prstGeom prst="rect">
            <a:avLst/>
          </a:prstGeom>
          <a:noFill/>
          <a:ln/>
        </p:spPr>
        <p:txBody>
          <a:bodyPr wrap="none" lIns="0" tIns="0" rIns="0" bIns="0" rtlCol="0" anchor="t"/>
          <a:lstStyle/>
          <a:p>
            <a:pPr algn="l" indent="0" marL="0">
              <a:lnSpc>
                <a:spcPct val="108000"/>
              </a:lnSpc>
              <a:buNone/>
            </a:pPr>
            <a:r>
              <a:rPr lang="en-US" sz="900" b="1" spc="-19" kern="0" dirty="0">
                <a:solidFill>
                  <a:srgbClr val="F2F5FA"/>
                </a:solidFill>
                <a:latin typeface="Geist Bold" pitchFamily="34" charset="0"/>
                <a:ea typeface="Geist Bold" pitchFamily="34" charset="-122"/>
                <a:cs typeface="Geist Bold" pitchFamily="34" charset="-120"/>
              </a:rPr>
              <a:t>Prinsip Utama</a:t>
            </a:r>
            <a:endParaRPr lang="en-US" sz="900" dirty="0"/>
          </a:p>
        </p:txBody>
      </p:sp>
      <p:sp>
        <p:nvSpPr>
          <p:cNvPr id="6" name="Text 3"/>
          <p:cNvSpPr/>
          <p:nvPr/>
        </p:nvSpPr>
        <p:spPr>
          <a:xfrm>
            <a:off x="6217487" y="3697684"/>
            <a:ext cx="5319083" cy="368697"/>
          </a:xfrm>
          <a:prstGeom prst="rect">
            <a:avLst/>
          </a:prstGeom>
          <a:noFill/>
          <a:ln/>
        </p:spPr>
        <p:txBody>
          <a:bodyPr wrap="square" lIns="0" tIns="0" rIns="0" bIns="0" rtlCol="0" anchor="t">
            <a:normAutofit/>
          </a:bodyPr>
          <a:lstStyle/>
          <a:p>
            <a:pPr algn="l" indent="0" marL="0">
              <a:lnSpc>
                <a:spcPct val="81000"/>
              </a:lnSpc>
              <a:buNone/>
            </a:pPr>
            <a:r>
              <a:rPr lang="en-US" sz="700" dirty="0">
                <a:solidFill>
                  <a:srgbClr val="EBEDF0"/>
                </a:solidFill>
                <a:latin typeface="Geist" pitchFamily="34" charset="0"/>
                <a:ea typeface="Geist" pitchFamily="34" charset="-122"/>
                <a:cs typeface="Geist" pitchFamily="34" charset="-120"/>
              </a:rPr>
              <a:t>Untuk menerapkannya, guru bisa membedakan 4 hal di kelas: </a:t>
            </a:r>
            <a:pPr algn="l" indent="0" marL="0">
              <a:lnSpc>
                <a:spcPct val="81000"/>
              </a:lnSpc>
              <a:buNone/>
            </a:pPr>
            <a:r>
              <a:rPr lang="en-US" sz="700" b="1" dirty="0">
                <a:solidFill>
                  <a:srgbClr val="EBEDF0"/>
                </a:solidFill>
                <a:latin typeface="Geist Bold" pitchFamily="34" charset="0"/>
                <a:ea typeface="Geist Bold" pitchFamily="34" charset="-122"/>
                <a:cs typeface="Geist Bold" pitchFamily="34" charset="-120"/>
              </a:rPr>
              <a:t>Konten</a:t>
            </a:r>
            <a:pPr algn="l" indent="0" marL="0">
              <a:lnSpc>
                <a:spcPct val="81000"/>
              </a:lnSpc>
              <a:buNone/>
            </a:pPr>
            <a:r>
              <a:rPr lang="en-US" sz="700" dirty="0">
                <a:solidFill>
                  <a:srgbClr val="EBEDF0"/>
                </a:solidFill>
                <a:latin typeface="Geist" pitchFamily="34" charset="0"/>
                <a:ea typeface="Geist" pitchFamily="34" charset="-122"/>
                <a:cs typeface="Geist" pitchFamily="34" charset="-120"/>
              </a:rPr>
              <a:t> (menyediakan pilihan media belajar untuk topik yang sama), </a:t>
            </a:r>
            <a:pPr algn="l" indent="0" marL="0">
              <a:lnSpc>
                <a:spcPct val="81000"/>
              </a:lnSpc>
              <a:buNone/>
            </a:pPr>
            <a:r>
              <a:rPr lang="en-US" sz="700" b="1" dirty="0">
                <a:solidFill>
                  <a:srgbClr val="EBEDF0"/>
                </a:solidFill>
                <a:latin typeface="Geist Bold" pitchFamily="34" charset="0"/>
                <a:ea typeface="Geist Bold" pitchFamily="34" charset="-122"/>
                <a:cs typeface="Geist Bold" pitchFamily="34" charset="-120"/>
              </a:rPr>
              <a:t>Proses</a:t>
            </a:r>
            <a:pPr algn="l" indent="0" marL="0">
              <a:lnSpc>
                <a:spcPct val="81000"/>
              </a:lnSpc>
              <a:buNone/>
            </a:pPr>
            <a:r>
              <a:rPr lang="en-US" sz="700" dirty="0">
                <a:solidFill>
                  <a:srgbClr val="EBEDF0"/>
                </a:solidFill>
                <a:latin typeface="Geist" pitchFamily="34" charset="0"/>
                <a:ea typeface="Geist" pitchFamily="34" charset="-122"/>
                <a:cs typeface="Geist" pitchFamily="34" charset="-120"/>
              </a:rPr>
              <a:t> (memvariasikan tingkat bantuan belajar), </a:t>
            </a:r>
            <a:pPr algn="l" indent="0" marL="0">
              <a:lnSpc>
                <a:spcPct val="81000"/>
              </a:lnSpc>
              <a:buNone/>
            </a:pPr>
            <a:r>
              <a:rPr lang="en-US" sz="700" b="1" dirty="0">
                <a:solidFill>
                  <a:srgbClr val="EBEDF0"/>
                </a:solidFill>
                <a:latin typeface="Geist Bold" pitchFamily="34" charset="0"/>
                <a:ea typeface="Geist Bold" pitchFamily="34" charset="-122"/>
                <a:cs typeface="Geist Bold" pitchFamily="34" charset="-120"/>
              </a:rPr>
              <a:t>Produk</a:t>
            </a:r>
            <a:pPr algn="l" indent="0" marL="0">
              <a:lnSpc>
                <a:spcPct val="81000"/>
              </a:lnSpc>
              <a:buNone/>
            </a:pPr>
            <a:r>
              <a:rPr lang="en-US" sz="700" dirty="0">
                <a:solidFill>
                  <a:srgbClr val="EBEDF0"/>
                </a:solidFill>
                <a:latin typeface="Geist" pitchFamily="34" charset="0"/>
                <a:ea typeface="Geist" pitchFamily="34" charset="-122"/>
                <a:cs typeface="Geist" pitchFamily="34" charset="-120"/>
              </a:rPr>
              <a:t> (membebaskan siswa memilih cara menunjukkan pemahamannya), dan </a:t>
            </a:r>
            <a:pPr algn="l" indent="0" marL="0">
              <a:lnSpc>
                <a:spcPct val="81000"/>
              </a:lnSpc>
              <a:buNone/>
            </a:pPr>
            <a:r>
              <a:rPr lang="en-US" sz="700" b="1" dirty="0">
                <a:solidFill>
                  <a:srgbClr val="EBEDF0"/>
                </a:solidFill>
                <a:latin typeface="Geist Bold" pitchFamily="34" charset="0"/>
                <a:ea typeface="Geist Bold" pitchFamily="34" charset="-122"/>
                <a:cs typeface="Geist Bold" pitchFamily="34" charset="-120"/>
              </a:rPr>
              <a:t>Lingkungan Belajar</a:t>
            </a:r>
            <a:pPr algn="l" indent="0" marL="0">
              <a:lnSpc>
                <a:spcPct val="81000"/>
              </a:lnSpc>
              <a:buNone/>
            </a:pPr>
            <a:r>
              <a:rPr lang="en-US" sz="700" dirty="0">
                <a:solidFill>
                  <a:srgbClr val="EBEDF0"/>
                </a:solidFill>
                <a:latin typeface="Geist" pitchFamily="34" charset="0"/>
                <a:ea typeface="Geist" pitchFamily="34" charset="-122"/>
                <a:cs typeface="Geist" pitchFamily="34" charset="-120"/>
              </a:rPr>
              <a:t> (menata ruang kelas yang fleksibel). Pendekatan ini memastikan semua siswa mendapatkan hak belajar yang adil.</a:t>
            </a:r>
            <a:endParaRPr lang="en-US" sz="7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61475" y="536674"/>
            <a:ext cx="10868745" cy="307082"/>
          </a:xfrm>
          <a:prstGeom prst="rect">
            <a:avLst/>
          </a:prstGeom>
          <a:noFill/>
          <a:ln/>
        </p:spPr>
        <p:txBody>
          <a:bodyPr wrap="none" lIns="0" tIns="0" rIns="0" bIns="0" rtlCol="0" anchor="t"/>
          <a:lstStyle/>
          <a:p>
            <a:pPr algn="l" indent="0" marL="0">
              <a:lnSpc>
                <a:spcPct val="108000"/>
              </a:lnSpc>
              <a:buNone/>
            </a:pPr>
            <a:r>
              <a:rPr lang="en-US" sz="1850" b="1" spc="-37" kern="0" dirty="0">
                <a:solidFill>
                  <a:srgbClr val="F2F5FA"/>
                </a:solidFill>
                <a:latin typeface="Geist Bold" pitchFamily="34" charset="0"/>
                <a:ea typeface="Geist Bold" pitchFamily="34" charset="-122"/>
                <a:cs typeface="Geist Bold" pitchFamily="34" charset="-120"/>
              </a:rPr>
              <a:t>Langkah Merancang &amp; Kesimpulan</a:t>
            </a:r>
            <a:endParaRPr lang="en-US" sz="1850" dirty="0"/>
          </a:p>
        </p:txBody>
      </p:sp>
      <p:pic>
        <p:nvPicPr>
          <p:cNvPr id="3" name="Image 0" descr="preencoded.png">    </p:cNvPr>
          <p:cNvPicPr>
            <a:picLocks noChangeAspect="1"/>
          </p:cNvPicPr>
          <p:nvPr/>
        </p:nvPicPr>
        <p:blipFill>
          <a:blip r:embed="rId1"/>
          <a:stretch>
            <a:fillRect/>
          </a:stretch>
        </p:blipFill>
        <p:spPr>
          <a:xfrm>
            <a:off x="661475" y="938212"/>
            <a:ext cx="10868745" cy="4771231"/>
          </a:xfrm>
          <a:prstGeom prst="rect">
            <a:avLst/>
          </a:prstGeom>
        </p:spPr>
      </p:pic>
      <p:sp>
        <p:nvSpPr>
          <p:cNvPr id="4" name="Text 1"/>
          <p:cNvSpPr/>
          <p:nvPr/>
        </p:nvSpPr>
        <p:spPr>
          <a:xfrm>
            <a:off x="2505207" y="4442976"/>
            <a:ext cx="1905200" cy="306201"/>
          </a:xfrm>
          <a:prstGeom prst="rect">
            <a:avLst/>
          </a:prstGeom>
          <a:noFill/>
          <a:ln/>
        </p:spPr>
        <p:txBody>
          <a:bodyPr wrap="none" lIns="0" tIns="0" rIns="0" bIns="0" rtlCol="0" anchor="t"/>
          <a:lstStyle/>
          <a:p>
            <a:pPr algn="ctr" indent="0" marL="0">
              <a:lnSpc>
                <a:spcPct val="108000"/>
              </a:lnSpc>
              <a:buNone/>
            </a:pPr>
            <a:r>
              <a:rPr lang="en-US" sz="1850" b="1" spc="-37" kern="0" dirty="0">
                <a:solidFill>
                  <a:srgbClr val="F2F5FA"/>
                </a:solidFill>
                <a:latin typeface="Geist Bold" pitchFamily="34" charset="0"/>
                <a:ea typeface="Geist Bold" pitchFamily="34" charset="-122"/>
                <a:cs typeface="Geist Bold" pitchFamily="34" charset="-120"/>
              </a:rPr>
              <a:t>Analisis Awal</a:t>
            </a:r>
            <a:endParaRPr lang="en-US" sz="1850" dirty="0"/>
          </a:p>
        </p:txBody>
      </p:sp>
      <p:sp>
        <p:nvSpPr>
          <p:cNvPr id="5" name="Text 2"/>
          <p:cNvSpPr/>
          <p:nvPr/>
        </p:nvSpPr>
        <p:spPr>
          <a:xfrm>
            <a:off x="2505207" y="4832924"/>
            <a:ext cx="1905200" cy="353308"/>
          </a:xfrm>
          <a:prstGeom prst="rect">
            <a:avLst/>
          </a:prstGeom>
          <a:noFill/>
          <a:ln/>
        </p:spPr>
        <p:txBody>
          <a:bodyPr wrap="square" lIns="0" tIns="0" rIns="0" bIns="0" rtlCol="0" anchor="t">
            <a:normAutofit/>
          </a:bodyPr>
          <a:lstStyle/>
          <a:p>
            <a:pPr algn="ctr" indent="0" marL="0">
              <a:lnSpc>
                <a:spcPct val="78000"/>
              </a:lnSpc>
              <a:buNone/>
            </a:pPr>
            <a:r>
              <a:rPr lang="en-US" sz="1450" dirty="0">
                <a:solidFill>
                  <a:srgbClr val="EBEDF0"/>
                </a:solidFill>
                <a:latin typeface="Geist" pitchFamily="34" charset="0"/>
                <a:ea typeface="Geist" pitchFamily="34" charset="-122"/>
                <a:cs typeface="Geist" pitchFamily="34" charset="-120"/>
              </a:rPr>
              <a:t>Gunakan survei dan pre-quiz</a:t>
            </a:r>
            <a:endParaRPr lang="en-US" sz="1450" dirty="0"/>
          </a:p>
        </p:txBody>
      </p:sp>
      <p:sp>
        <p:nvSpPr>
          <p:cNvPr id="6" name="Text 3"/>
          <p:cNvSpPr/>
          <p:nvPr/>
        </p:nvSpPr>
        <p:spPr>
          <a:xfrm>
            <a:off x="7854423" y="4063497"/>
            <a:ext cx="1905200" cy="612401"/>
          </a:xfrm>
          <a:prstGeom prst="rect">
            <a:avLst/>
          </a:prstGeom>
          <a:noFill/>
          <a:ln/>
        </p:spPr>
        <p:txBody>
          <a:bodyPr wrap="square" lIns="0" tIns="0" rIns="0" bIns="0" rtlCol="0" anchor="t">
            <a:normAutofit/>
          </a:bodyPr>
          <a:lstStyle/>
          <a:p>
            <a:pPr algn="ctr" indent="0" marL="0">
              <a:lnSpc>
                <a:spcPct val="108000"/>
              </a:lnSpc>
              <a:buNone/>
            </a:pPr>
            <a:r>
              <a:rPr lang="en-US" sz="1850" b="1" spc="-37" kern="0" dirty="0">
                <a:solidFill>
                  <a:srgbClr val="F2F5FA"/>
                </a:solidFill>
                <a:latin typeface="Geist Bold" pitchFamily="34" charset="0"/>
                <a:ea typeface="Geist Bold" pitchFamily="34" charset="-122"/>
                <a:cs typeface="Geist Bold" pitchFamily="34" charset="-120"/>
              </a:rPr>
              <a:t>Jalankan &amp; Evaluasi</a:t>
            </a:r>
            <a:endParaRPr lang="en-US" sz="1850" dirty="0"/>
          </a:p>
        </p:txBody>
      </p:sp>
      <p:sp>
        <p:nvSpPr>
          <p:cNvPr id="7" name="Text 4"/>
          <p:cNvSpPr/>
          <p:nvPr/>
        </p:nvSpPr>
        <p:spPr>
          <a:xfrm>
            <a:off x="7854423" y="4759646"/>
            <a:ext cx="1905200" cy="353308"/>
          </a:xfrm>
          <a:prstGeom prst="rect">
            <a:avLst/>
          </a:prstGeom>
          <a:noFill/>
          <a:ln/>
        </p:spPr>
        <p:txBody>
          <a:bodyPr wrap="square" lIns="0" tIns="0" rIns="0" bIns="0" rtlCol="0" anchor="t">
            <a:normAutofit/>
          </a:bodyPr>
          <a:lstStyle/>
          <a:p>
            <a:pPr algn="ctr" indent="0" marL="0">
              <a:lnSpc>
                <a:spcPct val="78000"/>
              </a:lnSpc>
              <a:buNone/>
            </a:pPr>
            <a:r>
              <a:rPr lang="en-US" sz="1450" dirty="0">
                <a:solidFill>
                  <a:srgbClr val="EBEDF0"/>
                </a:solidFill>
                <a:latin typeface="Geist" pitchFamily="34" charset="0"/>
                <a:ea typeface="Geist" pitchFamily="34" charset="-122"/>
                <a:cs typeface="Geist" pitchFamily="34" charset="-120"/>
              </a:rPr>
              <a:t>Fasilitasi kelompok, nilai proses</a:t>
            </a:r>
            <a:endParaRPr lang="en-US" sz="1450" dirty="0"/>
          </a:p>
        </p:txBody>
      </p:sp>
      <p:sp>
        <p:nvSpPr>
          <p:cNvPr id="8" name="Text 5"/>
          <p:cNvSpPr/>
          <p:nvPr/>
        </p:nvSpPr>
        <p:spPr>
          <a:xfrm>
            <a:off x="5195516" y="1438547"/>
            <a:ext cx="1905200" cy="612401"/>
          </a:xfrm>
          <a:prstGeom prst="rect">
            <a:avLst/>
          </a:prstGeom>
          <a:noFill/>
          <a:ln/>
        </p:spPr>
        <p:txBody>
          <a:bodyPr wrap="square" lIns="0" tIns="0" rIns="0" bIns="0" rtlCol="0" anchor="t">
            <a:normAutofit/>
          </a:bodyPr>
          <a:lstStyle/>
          <a:p>
            <a:pPr algn="ctr" indent="0" marL="0">
              <a:lnSpc>
                <a:spcPct val="108000"/>
              </a:lnSpc>
              <a:buNone/>
            </a:pPr>
            <a:r>
              <a:rPr lang="en-US" sz="1850" b="1" spc="-37" kern="0" dirty="0">
                <a:solidFill>
                  <a:srgbClr val="F2F5FA"/>
                </a:solidFill>
                <a:latin typeface="Geist Bold" pitchFamily="34" charset="0"/>
                <a:ea typeface="Geist Bold" pitchFamily="34" charset="-122"/>
                <a:cs typeface="Geist Bold" pitchFamily="34" charset="-120"/>
              </a:rPr>
              <a:t>Rencana &amp; Media</a:t>
            </a:r>
            <a:endParaRPr lang="en-US" sz="1850" dirty="0"/>
          </a:p>
        </p:txBody>
      </p:sp>
      <p:sp>
        <p:nvSpPr>
          <p:cNvPr id="9" name="Text 6"/>
          <p:cNvSpPr/>
          <p:nvPr/>
        </p:nvSpPr>
        <p:spPr>
          <a:xfrm>
            <a:off x="5195516" y="2134696"/>
            <a:ext cx="1905200" cy="353308"/>
          </a:xfrm>
          <a:prstGeom prst="rect">
            <a:avLst/>
          </a:prstGeom>
          <a:noFill/>
          <a:ln/>
        </p:spPr>
        <p:txBody>
          <a:bodyPr wrap="square" lIns="0" tIns="0" rIns="0" bIns="0" rtlCol="0" anchor="t">
            <a:normAutofit/>
          </a:bodyPr>
          <a:lstStyle/>
          <a:p>
            <a:pPr algn="ctr" indent="0" marL="0">
              <a:lnSpc>
                <a:spcPct val="78000"/>
              </a:lnSpc>
              <a:buNone/>
            </a:pPr>
            <a:r>
              <a:rPr lang="en-US" sz="1450" dirty="0">
                <a:solidFill>
                  <a:srgbClr val="EBEDF0"/>
                </a:solidFill>
                <a:latin typeface="Geist" pitchFamily="34" charset="0"/>
                <a:ea typeface="Geist" pitchFamily="34" charset="-122"/>
                <a:cs typeface="Geist" pitchFamily="34" charset="-120"/>
              </a:rPr>
              <a:t>Tetapkan target dan tingkat kesulitan</a:t>
            </a:r>
            <a:endParaRPr lang="en-US" sz="1450" dirty="0"/>
          </a:p>
        </p:txBody>
      </p:sp>
      <p:sp>
        <p:nvSpPr>
          <p:cNvPr id="10" name="Text 7"/>
          <p:cNvSpPr/>
          <p:nvPr/>
        </p:nvSpPr>
        <p:spPr>
          <a:xfrm>
            <a:off x="661475" y="5762526"/>
            <a:ext cx="11478330" cy="92174"/>
          </a:xfrm>
          <a:prstGeom prst="rect">
            <a:avLst/>
          </a:prstGeom>
          <a:noFill/>
          <a:ln/>
        </p:spPr>
        <p:txBody>
          <a:bodyPr wrap="none" lIns="0" tIns="0" rIns="0" bIns="0" rtlCol="0" anchor="t"/>
          <a:lstStyle/>
          <a:p>
            <a:pPr algn="l" indent="0" marL="0">
              <a:lnSpc>
                <a:spcPct val="81000"/>
              </a:lnSpc>
              <a:buNone/>
            </a:pPr>
            <a:r>
              <a:rPr lang="en-US" sz="700" dirty="0">
                <a:solidFill>
                  <a:srgbClr val="EBEDF0"/>
                </a:solidFill>
                <a:latin typeface="Geist" pitchFamily="34" charset="0"/>
                <a:ea typeface="Geist" pitchFamily="34" charset="-122"/>
                <a:cs typeface="Geist" pitchFamily="34" charset="-120"/>
              </a:rPr>
              <a:t>Guru bertindak sebagai pendamping yang berkeliling membantu kelompok yang kesulitan. Penilaian tidak hanya melihat nilai akhir ujian, tetapi juga menghargai proses dan kemajuan belajar yang dicapai tiap anak.</a:t>
            </a:r>
            <a:endParaRPr lang="en-US" sz="700" dirty="0"/>
          </a:p>
        </p:txBody>
      </p:sp>
      <p:sp>
        <p:nvSpPr>
          <p:cNvPr id="11" name="Shape 8"/>
          <p:cNvSpPr/>
          <p:nvPr/>
        </p:nvSpPr>
        <p:spPr>
          <a:xfrm>
            <a:off x="661475" y="5907782"/>
            <a:ext cx="10868745" cy="413445"/>
          </a:xfrm>
          <a:prstGeom prst="roundRect">
            <a:avLst>
              <a:gd name="adj" fmla="val 9601"/>
            </a:avLst>
          </a:prstGeom>
          <a:solidFill>
            <a:srgbClr val="002A80"/>
          </a:solidFill>
          <a:ln/>
        </p:spPr>
      </p:sp>
      <p:pic>
        <p:nvPicPr>
          <p:cNvPr id="12" name="Image 1" descr="preencoded.png">    </p:cNvPr>
          <p:cNvPicPr>
            <a:picLocks noChangeAspect="1"/>
          </p:cNvPicPr>
          <p:nvPr/>
        </p:nvPicPr>
        <p:blipFill>
          <a:blip r:embed="rId2"/>
          <a:stretch>
            <a:fillRect/>
          </a:stretch>
        </p:blipFill>
        <p:spPr>
          <a:xfrm>
            <a:off x="755929" y="5978624"/>
            <a:ext cx="118067" cy="94456"/>
          </a:xfrm>
          <a:prstGeom prst="rect">
            <a:avLst/>
          </a:prstGeom>
        </p:spPr>
      </p:pic>
      <p:sp>
        <p:nvSpPr>
          <p:cNvPr id="13" name="Text 9"/>
          <p:cNvSpPr/>
          <p:nvPr/>
        </p:nvSpPr>
        <p:spPr>
          <a:xfrm>
            <a:off x="968450" y="5978624"/>
            <a:ext cx="10467316" cy="276523"/>
          </a:xfrm>
          <a:prstGeom prst="rect">
            <a:avLst/>
          </a:prstGeom>
          <a:noFill/>
          <a:ln/>
        </p:spPr>
        <p:txBody>
          <a:bodyPr wrap="square" lIns="0" tIns="0" rIns="0" bIns="0" rtlCol="0" anchor="t">
            <a:normAutofit/>
          </a:bodyPr>
          <a:lstStyle/>
          <a:p>
            <a:pPr algn="l" indent="0" marL="0">
              <a:lnSpc>
                <a:spcPct val="81000"/>
              </a:lnSpc>
              <a:buNone/>
            </a:pPr>
            <a:r>
              <a:rPr lang="en-US" sz="700" b="1" dirty="0">
                <a:solidFill>
                  <a:srgbClr val="FFFFFF"/>
                </a:solidFill>
                <a:latin typeface="Geist Bold" pitchFamily="34" charset="0"/>
                <a:ea typeface="Geist Bold" pitchFamily="34" charset="-122"/>
                <a:cs typeface="Geist Bold" pitchFamily="34" charset="-120"/>
              </a:rPr>
              <a:t>Kesimpulan:</a:t>
            </a:r>
            <a:pPr algn="l" indent="0" marL="0">
              <a:lnSpc>
                <a:spcPct val="81000"/>
              </a:lnSpc>
              <a:buNone/>
            </a:pPr>
            <a:r>
              <a:rPr lang="en-US" sz="700" dirty="0">
                <a:solidFill>
                  <a:srgbClr val="FFFFFF"/>
                </a:solidFill>
                <a:latin typeface="Geist" pitchFamily="34" charset="0"/>
                <a:ea typeface="Geist" pitchFamily="34" charset="-122"/>
                <a:cs typeface="Geist" pitchFamily="34" charset="-120"/>
              </a:rPr>
              <a:t> Setiap peserta didik memiliki keunikan individual seperti tingkat kemampuan, minat, gaya belajar, dan latar belakang yang secara langsung menentukan kebutuhan belajar mereka di kelas. Pembelajaran berdiferensiasi mewujudkan keadilan belajar melalui penyesuaian pada elemen konten, proses, produk, dan lingkungan belajar. Semua ini bisa terwujud jika guru mau memulai dengan mengenali kondisi awal siswa terlebih dahulu, merancang kegiatan belajar yang fleksibel dan bervariasi, serta mendampingi proses tumbuh kembang anak secara telaten.</a:t>
            </a:r>
            <a:endParaRPr lang="en-US" sz="7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6</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Office Theme</vt:lpstr>
      <vt:lpstr>Slide 1</vt:lpstr>
      <vt:lpstr>Slide 2</vt:lpstr>
      <vt:lpstr>Slide 3</vt:lpstr>
      <vt:lpstr>Slide 4</vt:lpstr>
      <vt:lpstr>Slide 5</vt:lpstr>
      <vt:lpstr>Slide 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2026-08-24T08:08:54Z</dcterms:created>
  <dcterms:modified xsi:type="dcterms:W3CDTF">2026-08-24T08:08:54Z</dcterms:modified>
</cp:coreProperties>
</file>