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4332"/>
        </a:solidFill>
      </p:bgPr>
    </p:bg>
    <p:spTree>
      <p:nvGrpSpPr>
        <p:cNvPr id="1" name=""/>
        <p:cNvGrpSpPr/>
        <p:nvPr/>
      </p:nvGrpSpPr>
      <p:grpSpPr>
        <a:xfrm>
          <a:off x="0" y="0"/>
          <a:ext cx="0" cy="0"/>
          <a:chOff x="0" y="0"/>
          <a:chExt cx="0" cy="0"/>
        </a:xfrm>
      </p:grpSpPr>
      <p:sp>
        <p:nvSpPr>
          <p:cNvPr id="2" name="Shape 0"/>
          <p:cNvSpPr/>
          <p:nvPr/>
        </p:nvSpPr>
        <p:spPr>
          <a:xfrm>
            <a:off x="8778240" y="-2377440"/>
            <a:ext cx="5943600" cy="5943600"/>
          </a:xfrm>
          <a:prstGeom prst="ellipse">
            <a:avLst/>
          </a:prstGeom>
          <a:solidFill>
            <a:srgbClr val="2D6A4F">
              <a:alpha val="45000"/>
            </a:srgbClr>
          </a:solidFill>
          <a:ln/>
        </p:spPr>
      </p:sp>
      <p:sp>
        <p:nvSpPr>
          <p:cNvPr id="3" name="Shape 1"/>
          <p:cNvSpPr/>
          <p:nvPr/>
        </p:nvSpPr>
        <p:spPr>
          <a:xfrm>
            <a:off x="9692640" y="-1463040"/>
            <a:ext cx="4114800" cy="4114800"/>
          </a:xfrm>
          <a:prstGeom prst="ellipse">
            <a:avLst/>
          </a:prstGeom>
          <a:solidFill>
            <a:srgbClr val="C9A227">
              <a:alpha val="18000"/>
            </a:srgbClr>
          </a:solidFill>
          <a:ln/>
        </p:spPr>
      </p:sp>
      <p:sp>
        <p:nvSpPr>
          <p:cNvPr id="4" name="Shape 2"/>
          <p:cNvSpPr/>
          <p:nvPr/>
        </p:nvSpPr>
        <p:spPr>
          <a:xfrm>
            <a:off x="-2011680" y="4206240"/>
            <a:ext cx="4754880" cy="4754880"/>
          </a:xfrm>
          <a:prstGeom prst="ellipse">
            <a:avLst/>
          </a:prstGeom>
          <a:solidFill>
            <a:srgbClr val="2D6A4F">
              <a:alpha val="40000"/>
            </a:srgbClr>
          </a:solidFill>
          <a:ln/>
        </p:spPr>
      </p:sp>
      <p:pic>
        <p:nvPicPr>
          <p:cNvPr id="5" name="Image 0" descr="/home/claude/logo.png">    </p:cNvPr>
          <p:cNvPicPr>
            <a:picLocks noChangeAspect="1"/>
          </p:cNvPicPr>
          <p:nvPr/>
        </p:nvPicPr>
        <p:blipFill>
          <a:blip r:embed="rId1"/>
          <a:stretch>
            <a:fillRect/>
          </a:stretch>
        </p:blipFill>
        <p:spPr>
          <a:xfrm>
            <a:off x="777240" y="685800"/>
            <a:ext cx="1051560" cy="1051560"/>
          </a:xfrm>
          <a:prstGeom prst="rect">
            <a:avLst/>
          </a:prstGeom>
        </p:spPr>
      </p:pic>
      <p:sp>
        <p:nvSpPr>
          <p:cNvPr id="6" name="Text 3"/>
          <p:cNvSpPr/>
          <p:nvPr/>
        </p:nvSpPr>
        <p:spPr>
          <a:xfrm>
            <a:off x="777240" y="1965960"/>
            <a:ext cx="8229600" cy="320040"/>
          </a:xfrm>
          <a:prstGeom prst="rect">
            <a:avLst/>
          </a:prstGeom>
          <a:noFill/>
          <a:ln/>
        </p:spPr>
        <p:txBody>
          <a:bodyPr wrap="square" rtlCol="0" anchor="ctr"/>
          <a:lstStyle/>
          <a:p>
            <a:pPr indent="0" marL="0">
              <a:buNone/>
            </a:pPr>
            <a:r>
              <a:rPr lang="en-US" sz="1200" b="1" spc="150" kern="0" dirty="0">
                <a:solidFill>
                  <a:srgbClr val="E4C55E"/>
                </a:solidFill>
                <a:latin typeface="Calibri" pitchFamily="34" charset="0"/>
                <a:ea typeface="Calibri" pitchFamily="34" charset="-122"/>
                <a:cs typeface="Calibri" pitchFamily="34" charset="-120"/>
              </a:rPr>
              <a:t>PENDIDIKAN AGAMA ISLAM  •  UIN SUNAN AMPEL SURABAYA</a:t>
            </a:r>
            <a:endParaRPr lang="en-US" sz="1200" dirty="0"/>
          </a:p>
        </p:txBody>
      </p:sp>
      <p:sp>
        <p:nvSpPr>
          <p:cNvPr id="7" name="Text 4"/>
          <p:cNvSpPr/>
          <p:nvPr/>
        </p:nvSpPr>
        <p:spPr>
          <a:xfrm>
            <a:off x="777240" y="2331720"/>
            <a:ext cx="9875520" cy="1737360"/>
          </a:xfrm>
          <a:prstGeom prst="rect">
            <a:avLst/>
          </a:prstGeom>
          <a:noFill/>
          <a:ln/>
        </p:spPr>
        <p:txBody>
          <a:bodyPr wrap="square" rtlCol="0" anchor="ctr"/>
          <a:lstStyle/>
          <a:p>
            <a:pPr indent="0" marL="0">
              <a:lnSpc>
                <a:spcPts val="4800"/>
              </a:lnSpc>
              <a:buNone/>
            </a:pPr>
            <a:r>
              <a:rPr lang="en-US" sz="4400" b="1" dirty="0">
                <a:solidFill>
                  <a:srgbClr val="FFFFFF"/>
                </a:solidFill>
                <a:latin typeface="Cambria" pitchFamily="34" charset="0"/>
                <a:ea typeface="Cambria" pitchFamily="34" charset="-122"/>
                <a:cs typeface="Cambria" pitchFamily="34" charset="-120"/>
              </a:rPr>
              <a:t>Konsep Pendidikan Akhlak</a:t>
            </a:r>
            <a:endParaRPr lang="en-US" sz="4400" dirty="0"/>
          </a:p>
          <a:p>
            <a:pPr indent="0" marL="0">
              <a:lnSpc>
                <a:spcPts val="4800"/>
              </a:lnSpc>
              <a:buNone/>
            </a:pPr>
            <a:r>
              <a:rPr lang="en-US" sz="4400" b="1" dirty="0">
                <a:solidFill>
                  <a:srgbClr val="FFFFFF"/>
                </a:solidFill>
                <a:latin typeface="Cambria" pitchFamily="34" charset="0"/>
                <a:ea typeface="Cambria" pitchFamily="34" charset="-122"/>
                <a:cs typeface="Cambria" pitchFamily="34" charset="-120"/>
              </a:rPr>
              <a:t>dan Tasawuf</a:t>
            </a:r>
            <a:endParaRPr lang="en-US" sz="4400" dirty="0"/>
          </a:p>
        </p:txBody>
      </p:sp>
      <p:sp>
        <p:nvSpPr>
          <p:cNvPr id="8" name="Text 5"/>
          <p:cNvSpPr/>
          <p:nvPr/>
        </p:nvSpPr>
        <p:spPr>
          <a:xfrm>
            <a:off x="777240" y="3977640"/>
            <a:ext cx="9144000" cy="502920"/>
          </a:xfrm>
          <a:prstGeom prst="rect">
            <a:avLst/>
          </a:prstGeom>
          <a:noFill/>
          <a:ln/>
        </p:spPr>
        <p:txBody>
          <a:bodyPr wrap="square" rtlCol="0" anchor="ctr"/>
          <a:lstStyle/>
          <a:p>
            <a:pPr indent="0" marL="0">
              <a:buNone/>
            </a:pPr>
            <a:r>
              <a:rPr lang="en-US" sz="2000" i="1" dirty="0">
                <a:solidFill>
                  <a:srgbClr val="CADCC8"/>
                </a:solidFill>
                <a:latin typeface="Cambria" pitchFamily="34" charset="0"/>
                <a:ea typeface="Cambria" pitchFamily="34" charset="-122"/>
                <a:cs typeface="Cambria" pitchFamily="34" charset="-120"/>
              </a:rPr>
              <a:t>dalam Perspektif Pendidikan Islam</a:t>
            </a:r>
            <a:endParaRPr lang="en-US" sz="2000" dirty="0"/>
          </a:p>
        </p:txBody>
      </p:sp>
      <p:sp>
        <p:nvSpPr>
          <p:cNvPr id="9" name="Shape 6"/>
          <p:cNvSpPr/>
          <p:nvPr/>
        </p:nvSpPr>
        <p:spPr>
          <a:xfrm>
            <a:off x="822960" y="4709160"/>
            <a:ext cx="2011680" cy="0"/>
          </a:xfrm>
          <a:prstGeom prst="line">
            <a:avLst/>
          </a:prstGeom>
          <a:noFill/>
          <a:ln w="25400">
            <a:solidFill>
              <a:srgbClr val="C9A227"/>
            </a:solidFill>
            <a:prstDash val="solid"/>
          </a:ln>
        </p:spPr>
      </p:sp>
      <p:sp>
        <p:nvSpPr>
          <p:cNvPr id="10" name="Text 7"/>
          <p:cNvSpPr/>
          <p:nvPr/>
        </p:nvSpPr>
        <p:spPr>
          <a:xfrm>
            <a:off x="822960" y="4983480"/>
            <a:ext cx="9144000" cy="1188720"/>
          </a:xfrm>
          <a:prstGeom prst="rect">
            <a:avLst/>
          </a:prstGeom>
          <a:noFill/>
          <a:ln/>
        </p:spPr>
        <p:txBody>
          <a:bodyPr wrap="square" rtlCol="0" anchor="ctr"/>
          <a:lstStyle/>
          <a:p>
            <a:pPr indent="0" marL="0">
              <a:lnSpc>
                <a:spcPts val="2200"/>
              </a:lnSpc>
              <a:buNone/>
            </a:pPr>
            <a:r>
              <a:rPr lang="en-US" sz="1350" b="1" dirty="0">
                <a:solidFill>
                  <a:srgbClr val="E4C55E"/>
                </a:solidFill>
                <a:latin typeface="Calibri" pitchFamily="34" charset="0"/>
                <a:ea typeface="Calibri" pitchFamily="34" charset="-122"/>
                <a:cs typeface="Calibri" pitchFamily="34" charset="-120"/>
              </a:rPr>
              <a:t>Dosen Pengampu   </a:t>
            </a:r>
            <a:pPr indent="0" marL="0">
              <a:lnSpc>
                <a:spcPts val="2200"/>
              </a:lnSpc>
              <a:buNone/>
            </a:pPr>
            <a:r>
              <a:rPr lang="en-US" sz="1350" dirty="0">
                <a:solidFill>
                  <a:srgbClr val="FFFFFF"/>
                </a:solidFill>
                <a:latin typeface="Calibri" pitchFamily="34" charset="0"/>
                <a:ea typeface="Calibri" pitchFamily="34" charset="-122"/>
                <a:cs typeface="Calibri" pitchFamily="34" charset="-120"/>
              </a:rPr>
              <a:t>Dr. H. Syaifuddin, M.Pd.I
</a:t>
            </a:r>
            <a:pPr indent="0" marL="0">
              <a:lnSpc>
                <a:spcPts val="2200"/>
              </a:lnSpc>
              <a:buNone/>
            </a:pPr>
            <a:r>
              <a:rPr lang="en-US" sz="1350" b="1" dirty="0">
                <a:solidFill>
                  <a:srgbClr val="E4C55E"/>
                </a:solidFill>
                <a:latin typeface="Calibri" pitchFamily="34" charset="0"/>
                <a:ea typeface="Calibri" pitchFamily="34" charset="-122"/>
                <a:cs typeface="Calibri" pitchFamily="34" charset="-120"/>
              </a:rPr>
              <a:t>Disusun Oleh   </a:t>
            </a:r>
            <a:pPr indent="0" marL="0">
              <a:lnSpc>
                <a:spcPts val="2200"/>
              </a:lnSpc>
              <a:buNone/>
            </a:pPr>
            <a:r>
              <a:rPr lang="en-US" sz="1350" dirty="0">
                <a:solidFill>
                  <a:srgbClr val="FFFFFF"/>
                </a:solidFill>
                <a:latin typeface="Calibri" pitchFamily="34" charset="0"/>
                <a:ea typeface="Calibri" pitchFamily="34" charset="-122"/>
                <a:cs typeface="Calibri" pitchFamily="34" charset="-120"/>
              </a:rPr>
              <a:t>Eki Putri Rochimah (06020125091)
</a:t>
            </a:r>
            <a:pPr indent="0" marL="0">
              <a:lnSpc>
                <a:spcPts val="2200"/>
              </a:lnSpc>
              <a:buNone/>
            </a:pPr>
            <a:r>
              <a:rPr lang="en-US" sz="1350" b="1" dirty="0">
                <a:solidFill>
                  <a:srgbClr val="E4C55E"/>
                </a:solidFill>
                <a:latin typeface="Calibri" pitchFamily="34" charset="0"/>
                <a:ea typeface="Calibri" pitchFamily="34" charset="-122"/>
                <a:cs typeface="Calibri" pitchFamily="34" charset="-120"/>
              </a:rPr>
              <a:t>Kelas   </a:t>
            </a:r>
            <a:pPr indent="0" marL="0">
              <a:lnSpc>
                <a:spcPts val="2200"/>
              </a:lnSpc>
              <a:buNone/>
            </a:pPr>
            <a:r>
              <a:rPr lang="en-US" sz="1350" dirty="0">
                <a:solidFill>
                  <a:srgbClr val="FFFFFF"/>
                </a:solidFill>
                <a:latin typeface="Calibri" pitchFamily="34" charset="0"/>
                <a:ea typeface="Calibri" pitchFamily="34" charset="-122"/>
                <a:cs typeface="Calibri" pitchFamily="34" charset="-120"/>
              </a:rPr>
              <a:t>C — Program Studi Pendidikan Agama Islam</a:t>
            </a:r>
            <a:endParaRPr lang="en-US" sz="1350" dirty="0"/>
          </a:p>
        </p:txBody>
      </p:sp>
      <p:sp>
        <p:nvSpPr>
          <p:cNvPr id="11" name="Text 8"/>
          <p:cNvSpPr/>
          <p:nvPr/>
        </p:nvSpPr>
        <p:spPr>
          <a:xfrm>
            <a:off x="777240" y="6263640"/>
            <a:ext cx="9144000" cy="320040"/>
          </a:xfrm>
          <a:prstGeom prst="rect">
            <a:avLst/>
          </a:prstGeom>
          <a:noFill/>
          <a:ln/>
        </p:spPr>
        <p:txBody>
          <a:bodyPr wrap="square" rtlCol="0" anchor="ctr"/>
          <a:lstStyle/>
          <a:p>
            <a:pPr indent="0" marL="0">
              <a:buNone/>
            </a:pPr>
            <a:r>
              <a:rPr lang="en-US" sz="1100" dirty="0">
                <a:solidFill>
                  <a:srgbClr val="9FB8A9"/>
                </a:solidFill>
                <a:latin typeface="Calibri" pitchFamily="34" charset="0"/>
                <a:ea typeface="Calibri" pitchFamily="34" charset="-122"/>
                <a:cs typeface="Calibri" pitchFamily="34" charset="-120"/>
              </a:rPr>
              <a:t>Fakultas Tarbiyah dan Ilmu Keguruan  •  Semester Gasal 2026</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B4332"/>
        </a:solidFill>
      </p:bgPr>
    </p:bg>
    <p:spTree>
      <p:nvGrpSpPr>
        <p:cNvPr id="1" name=""/>
        <p:cNvGrpSpPr/>
        <p:nvPr/>
      </p:nvGrpSpPr>
      <p:grpSpPr>
        <a:xfrm>
          <a:off x="0" y="0"/>
          <a:ext cx="0" cy="0"/>
          <a:chOff x="0" y="0"/>
          <a:chExt cx="0" cy="0"/>
        </a:xfrm>
      </p:grpSpPr>
      <p:sp>
        <p:nvSpPr>
          <p:cNvPr id="2" name="Shape 0"/>
          <p:cNvSpPr/>
          <p:nvPr/>
        </p:nvSpPr>
        <p:spPr>
          <a:xfrm>
            <a:off x="-1828800" y="-2194560"/>
            <a:ext cx="5486400" cy="5486400"/>
          </a:xfrm>
          <a:prstGeom prst="ellipse">
            <a:avLst/>
          </a:prstGeom>
          <a:solidFill>
            <a:srgbClr val="2D6A4F">
              <a:alpha val="45000"/>
            </a:srgbClr>
          </a:solidFill>
          <a:ln/>
        </p:spPr>
      </p:sp>
      <p:sp>
        <p:nvSpPr>
          <p:cNvPr id="3" name="Shape 1"/>
          <p:cNvSpPr/>
          <p:nvPr/>
        </p:nvSpPr>
        <p:spPr>
          <a:xfrm>
            <a:off x="9509760" y="4754880"/>
            <a:ext cx="5029200" cy="5029200"/>
          </a:xfrm>
          <a:prstGeom prst="ellipse">
            <a:avLst/>
          </a:prstGeom>
          <a:solidFill>
            <a:srgbClr val="C9A227">
              <a:alpha val="15000"/>
            </a:srgbClr>
          </a:solidFill>
          <a:ln/>
        </p:spPr>
      </p:sp>
      <p:sp>
        <p:nvSpPr>
          <p:cNvPr id="4" name="Text 2"/>
          <p:cNvSpPr/>
          <p:nvPr/>
        </p:nvSpPr>
        <p:spPr>
          <a:xfrm>
            <a:off x="548640" y="457200"/>
            <a:ext cx="5486400" cy="320040"/>
          </a:xfrm>
          <a:prstGeom prst="rect">
            <a:avLst/>
          </a:prstGeom>
          <a:noFill/>
          <a:ln/>
        </p:spPr>
        <p:txBody>
          <a:bodyPr wrap="square" rtlCol="0" anchor="ctr"/>
          <a:lstStyle/>
          <a:p>
            <a:pPr indent="0" marL="0">
              <a:buNone/>
            </a:pPr>
            <a:r>
              <a:rPr lang="en-US" sz="1200" b="1" spc="200" kern="0" dirty="0">
                <a:solidFill>
                  <a:srgbClr val="E4C55E"/>
                </a:solidFill>
                <a:latin typeface="Calibri" pitchFamily="34" charset="0"/>
                <a:ea typeface="Calibri" pitchFamily="34" charset="-122"/>
                <a:cs typeface="Calibri" pitchFamily="34" charset="-120"/>
              </a:rPr>
              <a:t>BAB III  •  PENUTUP</a:t>
            </a:r>
            <a:endParaRPr lang="en-US" sz="1200" dirty="0"/>
          </a:p>
        </p:txBody>
      </p:sp>
      <p:sp>
        <p:nvSpPr>
          <p:cNvPr id="5" name="Text 3"/>
          <p:cNvSpPr/>
          <p:nvPr/>
        </p:nvSpPr>
        <p:spPr>
          <a:xfrm>
            <a:off x="548640" y="777240"/>
            <a:ext cx="5486400" cy="640080"/>
          </a:xfrm>
          <a:prstGeom prst="rect">
            <a:avLst/>
          </a:prstGeom>
          <a:noFill/>
          <a:ln/>
        </p:spPr>
        <p:txBody>
          <a:bodyPr wrap="square"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Kesimpulan</a:t>
            </a:r>
            <a:endParaRPr lang="en-US" sz="3400" dirty="0"/>
          </a:p>
        </p:txBody>
      </p:sp>
      <p:sp>
        <p:nvSpPr>
          <p:cNvPr id="6" name="Text 4"/>
          <p:cNvSpPr/>
          <p:nvPr/>
        </p:nvSpPr>
        <p:spPr>
          <a:xfrm>
            <a:off x="548640" y="1554480"/>
            <a:ext cx="10881360" cy="1188720"/>
          </a:xfrm>
          <a:prstGeom prst="rect">
            <a:avLst/>
          </a:prstGeom>
          <a:noFill/>
          <a:ln/>
        </p:spPr>
        <p:txBody>
          <a:bodyPr wrap="square" rtlCol="0" anchor="ctr"/>
          <a:lstStyle/>
          <a:p>
            <a:pPr indent="0" marL="0">
              <a:lnSpc>
                <a:spcPts val="2200"/>
              </a:lnSpc>
              <a:buNone/>
            </a:pPr>
            <a:r>
              <a:rPr lang="en-US" sz="1500" dirty="0">
                <a:solidFill>
                  <a:srgbClr val="CADCC8"/>
                </a:solidFill>
                <a:latin typeface="Calibri" pitchFamily="34" charset="0"/>
                <a:ea typeface="Calibri" pitchFamily="34" charset="-122"/>
                <a:cs typeface="Calibri" pitchFamily="34" charset="-120"/>
              </a:rPr>
              <a:t>Pendidikan akhlak dan tasawuf adalah dua bagian penting dalam pendidikan Islam untuk membentuk manusia berkepribadian baik dan dekat dengan Allah. Tasawuf menjadi pondasi internal yang melahirkan akhlak sebagai wujud nyata dalam kehidupan sehari-hari.</a:t>
            </a:r>
            <a:endParaRPr lang="en-US" sz="1500" dirty="0"/>
          </a:p>
        </p:txBody>
      </p:sp>
      <p:sp>
        <p:nvSpPr>
          <p:cNvPr id="7" name="Shape 5"/>
          <p:cNvSpPr/>
          <p:nvPr/>
        </p:nvSpPr>
        <p:spPr>
          <a:xfrm>
            <a:off x="548640" y="3063240"/>
            <a:ext cx="3566160" cy="2697480"/>
          </a:xfrm>
          <a:prstGeom prst="roundRect">
            <a:avLst>
              <a:gd name="adj" fmla="val 3390"/>
            </a:avLst>
          </a:prstGeom>
          <a:solidFill>
            <a:srgbClr val="24543A"/>
          </a:solidFill>
          <a:ln w="12700">
            <a:solidFill>
              <a:srgbClr val="C9A227"/>
            </a:solidFill>
            <a:prstDash val="solid"/>
          </a:ln>
        </p:spPr>
      </p:sp>
      <p:sp>
        <p:nvSpPr>
          <p:cNvPr id="8" name="Shape 6"/>
          <p:cNvSpPr/>
          <p:nvPr/>
        </p:nvSpPr>
        <p:spPr>
          <a:xfrm>
            <a:off x="822960" y="3337560"/>
            <a:ext cx="502920" cy="0"/>
          </a:xfrm>
          <a:prstGeom prst="line">
            <a:avLst/>
          </a:prstGeom>
          <a:noFill/>
          <a:ln w="31750">
            <a:solidFill>
              <a:srgbClr val="C9A227"/>
            </a:solidFill>
            <a:prstDash val="solid"/>
          </a:ln>
        </p:spPr>
      </p:sp>
      <p:sp>
        <p:nvSpPr>
          <p:cNvPr id="9" name="Text 7"/>
          <p:cNvSpPr/>
          <p:nvPr/>
        </p:nvSpPr>
        <p:spPr>
          <a:xfrm>
            <a:off x="822960" y="3474720"/>
            <a:ext cx="3017520" cy="457200"/>
          </a:xfrm>
          <a:prstGeom prst="rect">
            <a:avLst/>
          </a:prstGeom>
          <a:noFill/>
          <a:ln/>
        </p:spPr>
        <p:txBody>
          <a:bodyPr wrap="square" rtlCol="0" anchor="ctr"/>
          <a:lstStyle/>
          <a:p>
            <a:pPr indent="0" marL="0">
              <a:buNone/>
            </a:pPr>
            <a:r>
              <a:rPr lang="en-US" sz="1800" b="1" dirty="0">
                <a:solidFill>
                  <a:srgbClr val="E4C55E"/>
                </a:solidFill>
                <a:latin typeface="Cambria" pitchFamily="34" charset="0"/>
                <a:ea typeface="Cambria" pitchFamily="34" charset="-122"/>
                <a:cs typeface="Cambria" pitchFamily="34" charset="-120"/>
              </a:rPr>
              <a:t>Akhlak</a:t>
            </a:r>
            <a:endParaRPr lang="en-US" sz="1800" dirty="0"/>
          </a:p>
        </p:txBody>
      </p:sp>
      <p:sp>
        <p:nvSpPr>
          <p:cNvPr id="10" name="Text 8"/>
          <p:cNvSpPr/>
          <p:nvPr/>
        </p:nvSpPr>
        <p:spPr>
          <a:xfrm>
            <a:off x="822960" y="3977640"/>
            <a:ext cx="3017520" cy="1600200"/>
          </a:xfrm>
          <a:prstGeom prst="rect">
            <a:avLst/>
          </a:prstGeom>
          <a:noFill/>
          <a:ln/>
        </p:spPr>
        <p:txBody>
          <a:bodyPr wrap="square" rtlCol="0" anchor="t"/>
          <a:lstStyle/>
          <a:p>
            <a:pPr indent="0" marL="0">
              <a:lnSpc>
                <a:spcPts val="1700"/>
              </a:lnSpc>
              <a:buNone/>
            </a:pPr>
            <a:r>
              <a:rPr lang="en-US" sz="1250" dirty="0">
                <a:solidFill>
                  <a:srgbClr val="E2ECE4"/>
                </a:solidFill>
                <a:latin typeface="Calibri" pitchFamily="34" charset="0"/>
                <a:ea typeface="Calibri" pitchFamily="34" charset="-122"/>
                <a:cs typeface="Calibri" pitchFamily="34" charset="-120"/>
              </a:rPr>
              <a:t>Membentuk kepribadian mulia, tanggung jawab, dan kehidupan sosial yang harmonis.</a:t>
            </a:r>
            <a:endParaRPr lang="en-US" sz="1250" dirty="0"/>
          </a:p>
        </p:txBody>
      </p:sp>
      <p:sp>
        <p:nvSpPr>
          <p:cNvPr id="11" name="Shape 9"/>
          <p:cNvSpPr/>
          <p:nvPr/>
        </p:nvSpPr>
        <p:spPr>
          <a:xfrm>
            <a:off x="4343400" y="3063240"/>
            <a:ext cx="3566160" cy="2697480"/>
          </a:xfrm>
          <a:prstGeom prst="roundRect">
            <a:avLst>
              <a:gd name="adj" fmla="val 3390"/>
            </a:avLst>
          </a:prstGeom>
          <a:solidFill>
            <a:srgbClr val="24543A"/>
          </a:solidFill>
          <a:ln w="12700">
            <a:solidFill>
              <a:srgbClr val="C9A227"/>
            </a:solidFill>
            <a:prstDash val="solid"/>
          </a:ln>
        </p:spPr>
      </p:sp>
      <p:sp>
        <p:nvSpPr>
          <p:cNvPr id="12" name="Shape 10"/>
          <p:cNvSpPr/>
          <p:nvPr/>
        </p:nvSpPr>
        <p:spPr>
          <a:xfrm>
            <a:off x="4617720" y="3337560"/>
            <a:ext cx="502920" cy="0"/>
          </a:xfrm>
          <a:prstGeom prst="line">
            <a:avLst/>
          </a:prstGeom>
          <a:noFill/>
          <a:ln w="31750">
            <a:solidFill>
              <a:srgbClr val="C9A227"/>
            </a:solidFill>
            <a:prstDash val="solid"/>
          </a:ln>
        </p:spPr>
      </p:sp>
      <p:sp>
        <p:nvSpPr>
          <p:cNvPr id="13" name="Text 11"/>
          <p:cNvSpPr/>
          <p:nvPr/>
        </p:nvSpPr>
        <p:spPr>
          <a:xfrm>
            <a:off x="4617720" y="3474720"/>
            <a:ext cx="3017520" cy="457200"/>
          </a:xfrm>
          <a:prstGeom prst="rect">
            <a:avLst/>
          </a:prstGeom>
          <a:noFill/>
          <a:ln/>
        </p:spPr>
        <p:txBody>
          <a:bodyPr wrap="square" rtlCol="0" anchor="ctr"/>
          <a:lstStyle/>
          <a:p>
            <a:pPr indent="0" marL="0">
              <a:buNone/>
            </a:pPr>
            <a:r>
              <a:rPr lang="en-US" sz="1800" b="1" dirty="0">
                <a:solidFill>
                  <a:srgbClr val="E4C55E"/>
                </a:solidFill>
                <a:latin typeface="Cambria" pitchFamily="34" charset="0"/>
                <a:ea typeface="Cambria" pitchFamily="34" charset="-122"/>
                <a:cs typeface="Cambria" pitchFamily="34" charset="-120"/>
              </a:rPr>
              <a:t>Tasawuf</a:t>
            </a:r>
            <a:endParaRPr lang="en-US" sz="1800" dirty="0"/>
          </a:p>
        </p:txBody>
      </p:sp>
      <p:sp>
        <p:nvSpPr>
          <p:cNvPr id="14" name="Text 12"/>
          <p:cNvSpPr/>
          <p:nvPr/>
        </p:nvSpPr>
        <p:spPr>
          <a:xfrm>
            <a:off x="4617720" y="3977640"/>
            <a:ext cx="3017520" cy="1600200"/>
          </a:xfrm>
          <a:prstGeom prst="rect">
            <a:avLst/>
          </a:prstGeom>
          <a:noFill/>
          <a:ln/>
        </p:spPr>
        <p:txBody>
          <a:bodyPr wrap="square" rtlCol="0" anchor="t"/>
          <a:lstStyle/>
          <a:p>
            <a:pPr indent="0" marL="0">
              <a:lnSpc>
                <a:spcPts val="1700"/>
              </a:lnSpc>
              <a:buNone/>
            </a:pPr>
            <a:r>
              <a:rPr lang="en-US" sz="1250" dirty="0">
                <a:solidFill>
                  <a:srgbClr val="E2ECE4"/>
                </a:solidFill>
                <a:latin typeface="Calibri" pitchFamily="34" charset="0"/>
                <a:ea typeface="Calibri" pitchFamily="34" charset="-122"/>
                <a:cs typeface="Calibri" pitchFamily="34" charset="-120"/>
              </a:rPr>
              <a:t>Menyucikan hati dan mengendalikan nafsu menuju keimanan yang sempurna.</a:t>
            </a:r>
            <a:endParaRPr lang="en-US" sz="1250" dirty="0"/>
          </a:p>
        </p:txBody>
      </p:sp>
      <p:sp>
        <p:nvSpPr>
          <p:cNvPr id="15" name="Shape 13"/>
          <p:cNvSpPr/>
          <p:nvPr/>
        </p:nvSpPr>
        <p:spPr>
          <a:xfrm>
            <a:off x="8138160" y="3063240"/>
            <a:ext cx="3566160" cy="2697480"/>
          </a:xfrm>
          <a:prstGeom prst="roundRect">
            <a:avLst>
              <a:gd name="adj" fmla="val 3390"/>
            </a:avLst>
          </a:prstGeom>
          <a:solidFill>
            <a:srgbClr val="24543A"/>
          </a:solidFill>
          <a:ln w="12700">
            <a:solidFill>
              <a:srgbClr val="C9A227"/>
            </a:solidFill>
            <a:prstDash val="solid"/>
          </a:ln>
        </p:spPr>
      </p:sp>
      <p:sp>
        <p:nvSpPr>
          <p:cNvPr id="16" name="Shape 14"/>
          <p:cNvSpPr/>
          <p:nvPr/>
        </p:nvSpPr>
        <p:spPr>
          <a:xfrm>
            <a:off x="8412480" y="3337560"/>
            <a:ext cx="502920" cy="0"/>
          </a:xfrm>
          <a:prstGeom prst="line">
            <a:avLst/>
          </a:prstGeom>
          <a:noFill/>
          <a:ln w="31750">
            <a:solidFill>
              <a:srgbClr val="C9A227"/>
            </a:solidFill>
            <a:prstDash val="solid"/>
          </a:ln>
        </p:spPr>
      </p:sp>
      <p:sp>
        <p:nvSpPr>
          <p:cNvPr id="17" name="Text 15"/>
          <p:cNvSpPr/>
          <p:nvPr/>
        </p:nvSpPr>
        <p:spPr>
          <a:xfrm>
            <a:off x="8412480" y="3474720"/>
            <a:ext cx="3017520" cy="457200"/>
          </a:xfrm>
          <a:prstGeom prst="rect">
            <a:avLst/>
          </a:prstGeom>
          <a:noFill/>
          <a:ln/>
        </p:spPr>
        <p:txBody>
          <a:bodyPr wrap="square" rtlCol="0" anchor="ctr"/>
          <a:lstStyle/>
          <a:p>
            <a:pPr indent="0" marL="0">
              <a:buNone/>
            </a:pPr>
            <a:r>
              <a:rPr lang="en-US" sz="1800" b="1" dirty="0">
                <a:solidFill>
                  <a:srgbClr val="E4C55E"/>
                </a:solidFill>
                <a:latin typeface="Cambria" pitchFamily="34" charset="0"/>
                <a:ea typeface="Cambria" pitchFamily="34" charset="-122"/>
                <a:cs typeface="Cambria" pitchFamily="34" charset="-120"/>
              </a:rPr>
              <a:t>Integrasi</a:t>
            </a:r>
            <a:endParaRPr lang="en-US" sz="1800" dirty="0"/>
          </a:p>
        </p:txBody>
      </p:sp>
      <p:sp>
        <p:nvSpPr>
          <p:cNvPr id="18" name="Text 16"/>
          <p:cNvSpPr/>
          <p:nvPr/>
        </p:nvSpPr>
        <p:spPr>
          <a:xfrm>
            <a:off x="8412480" y="3977640"/>
            <a:ext cx="3017520" cy="1600200"/>
          </a:xfrm>
          <a:prstGeom prst="rect">
            <a:avLst/>
          </a:prstGeom>
          <a:noFill/>
          <a:ln/>
        </p:spPr>
        <p:txBody>
          <a:bodyPr wrap="square" rtlCol="0" anchor="t"/>
          <a:lstStyle/>
          <a:p>
            <a:pPr indent="0" marL="0">
              <a:lnSpc>
                <a:spcPts val="1700"/>
              </a:lnSpc>
              <a:buNone/>
            </a:pPr>
            <a:r>
              <a:rPr lang="en-US" sz="1250" dirty="0">
                <a:solidFill>
                  <a:srgbClr val="E2ECE4"/>
                </a:solidFill>
                <a:latin typeface="Calibri" pitchFamily="34" charset="0"/>
                <a:ea typeface="Calibri" pitchFamily="34" charset="-122"/>
                <a:cs typeface="Calibri" pitchFamily="34" charset="-120"/>
              </a:rPr>
              <a:t>Keduanya wajib ditingkatkan bersama sebagai solusi krisis moral &amp; spiritual masa kini.</a:t>
            </a:r>
            <a:endParaRPr lang="en-US" sz="1250" dirty="0"/>
          </a:p>
        </p:txBody>
      </p:sp>
      <p:sp>
        <p:nvSpPr>
          <p:cNvPr id="19" name="Text 17"/>
          <p:cNvSpPr/>
          <p:nvPr/>
        </p:nvSpPr>
        <p:spPr>
          <a:xfrm>
            <a:off x="548640" y="5989320"/>
            <a:ext cx="5486400" cy="457200"/>
          </a:xfrm>
          <a:prstGeom prst="rect">
            <a:avLst/>
          </a:prstGeom>
          <a:noFill/>
          <a:ln/>
        </p:spPr>
        <p:txBody>
          <a:bodyPr wrap="square" rtlCol="0" anchor="ctr"/>
          <a:lstStyle/>
          <a:p>
            <a:pPr indent="0" marL="0">
              <a:buNone/>
            </a:pPr>
            <a:r>
              <a:rPr lang="en-US" sz="1600" i="1" dirty="0">
                <a:solidFill>
                  <a:srgbClr val="E4C55E"/>
                </a:solidFill>
                <a:latin typeface="Cambria" pitchFamily="34" charset="0"/>
                <a:ea typeface="Cambria" pitchFamily="34" charset="-122"/>
                <a:cs typeface="Cambria" pitchFamily="34" charset="-120"/>
              </a:rPr>
              <a:t>Terima Kasih</a:t>
            </a:r>
            <a:endParaRPr lang="en-US" sz="1600" dirty="0"/>
          </a:p>
        </p:txBody>
      </p:sp>
      <p:sp>
        <p:nvSpPr>
          <p:cNvPr id="20" name="Text 18"/>
          <p:cNvSpPr/>
          <p:nvPr/>
        </p:nvSpPr>
        <p:spPr>
          <a:xfrm>
            <a:off x="11475720" y="6473952"/>
            <a:ext cx="548640" cy="274320"/>
          </a:xfrm>
          <a:prstGeom prst="rect">
            <a:avLst/>
          </a:prstGeom>
          <a:noFill/>
          <a:ln/>
        </p:spPr>
        <p:txBody>
          <a:bodyPr wrap="square" rtlCol="0" anchor="ctr"/>
          <a:lstStyle/>
          <a:p>
            <a:pPr algn="r" indent="0" marL="0">
              <a:buNone/>
            </a:pPr>
            <a:r>
              <a:rPr lang="en-US" sz="1000" dirty="0">
                <a:solidFill>
                  <a:srgbClr val="BFD8C8"/>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11338560" y="-640080"/>
            <a:ext cx="2011680" cy="2011680"/>
          </a:xfrm>
          <a:prstGeom prst="ellipse">
            <a:avLst/>
          </a:prstGeom>
          <a:solidFill>
            <a:srgbClr val="C9A227">
              <a:alpha val="12000"/>
            </a:srgbClr>
          </a:solidFill>
          <a:ln/>
        </p:spPr>
      </p:sp>
      <p:sp>
        <p:nvSpPr>
          <p:cNvPr id="3" name="Text 1"/>
          <p:cNvSpPr/>
          <p:nvPr/>
        </p:nvSpPr>
        <p:spPr>
          <a:xfrm>
            <a:off x="548640" y="457200"/>
            <a:ext cx="5486400" cy="320040"/>
          </a:xfrm>
          <a:prstGeom prst="rect">
            <a:avLst/>
          </a:prstGeom>
          <a:noFill/>
          <a:ln/>
        </p:spPr>
        <p:txBody>
          <a:bodyPr wrap="square" rtlCol="0" anchor="ctr"/>
          <a:lstStyle/>
          <a:p>
            <a:pPr indent="0" marL="0">
              <a:buNone/>
            </a:pPr>
            <a:r>
              <a:rPr lang="en-US" sz="1200" b="1" spc="200" kern="0" dirty="0">
                <a:solidFill>
                  <a:srgbClr val="1B4332"/>
                </a:solidFill>
                <a:latin typeface="Calibri" pitchFamily="34" charset="0"/>
                <a:ea typeface="Calibri" pitchFamily="34" charset="-122"/>
                <a:cs typeface="Calibri" pitchFamily="34" charset="-120"/>
              </a:rPr>
              <a:t>BAB I  •  PENDAHULUAN</a:t>
            </a:r>
            <a:endParaRPr lang="en-US" sz="1200" dirty="0"/>
          </a:p>
        </p:txBody>
      </p:sp>
      <p:sp>
        <p:nvSpPr>
          <p:cNvPr id="4" name="Text 2"/>
          <p:cNvSpPr/>
          <p:nvPr/>
        </p:nvSpPr>
        <p:spPr>
          <a:xfrm>
            <a:off x="548640" y="777240"/>
            <a:ext cx="6400800" cy="640080"/>
          </a:xfrm>
          <a:prstGeom prst="rect">
            <a:avLst/>
          </a:prstGeom>
          <a:noFill/>
          <a:ln/>
        </p:spPr>
        <p:txBody>
          <a:bodyPr wrap="square" rtlCol="0" anchor="ctr"/>
          <a:lstStyle/>
          <a:p>
            <a:pPr indent="0" marL="0">
              <a:buNone/>
            </a:pPr>
            <a:r>
              <a:rPr lang="en-US" sz="3400" b="1" dirty="0">
                <a:solidFill>
                  <a:srgbClr val="22301F"/>
                </a:solidFill>
                <a:latin typeface="Cambria" pitchFamily="34" charset="0"/>
                <a:ea typeface="Cambria" pitchFamily="34" charset="-122"/>
                <a:cs typeface="Cambria" pitchFamily="34" charset="-120"/>
              </a:rPr>
              <a:t>Latar Belakang</a:t>
            </a:r>
            <a:endParaRPr lang="en-US" sz="3400" dirty="0"/>
          </a:p>
        </p:txBody>
      </p:sp>
      <p:sp>
        <p:nvSpPr>
          <p:cNvPr id="5" name="Text 3"/>
          <p:cNvSpPr/>
          <p:nvPr/>
        </p:nvSpPr>
        <p:spPr>
          <a:xfrm>
            <a:off x="548640" y="1691640"/>
            <a:ext cx="6309360" cy="3291840"/>
          </a:xfrm>
          <a:prstGeom prst="rect">
            <a:avLst/>
          </a:prstGeom>
          <a:noFill/>
          <a:ln/>
        </p:spPr>
        <p:txBody>
          <a:bodyPr wrap="square" rtlCol="0" anchor="t"/>
          <a:lstStyle/>
          <a:p>
            <a:pPr algn="l" indent="0" marL="0">
              <a:lnSpc>
                <a:spcPts val="2400"/>
              </a:lnSpc>
              <a:buNone/>
            </a:pPr>
            <a:r>
              <a:rPr lang="en-US" sz="1500" dirty="0">
                <a:solidFill>
                  <a:srgbClr val="22301F"/>
                </a:solidFill>
                <a:latin typeface="Calibri" pitchFamily="34" charset="0"/>
                <a:ea typeface="Calibri" pitchFamily="34" charset="-122"/>
                <a:cs typeface="Calibri" pitchFamily="34" charset="-120"/>
              </a:rPr>
              <a:t>Pendidikan Islam merupakan manifestasi penggalian, penanaman, dan pemeliharaan akhlak yang diperoleh melalui ibadah, serta pembelajaran untuk mengembangkan wawasan menuju hakikat kebenaran.
</a:t>
            </a:r>
            <a:pPr algn="l" indent="0" marL="0">
              <a:lnSpc>
                <a:spcPts val="2400"/>
              </a:lnSpc>
              <a:buNone/>
            </a:pPr>
            <a:r>
              <a:rPr lang="en-US" sz="1500" dirty="0">
                <a:solidFill>
                  <a:srgbClr val="22301F"/>
                </a:solidFill>
                <a:latin typeface="Calibri" pitchFamily="34" charset="0"/>
                <a:ea typeface="Calibri" pitchFamily="34" charset="-122"/>
                <a:cs typeface="Calibri" pitchFamily="34" charset="-120"/>
              </a:rPr>
              <a:t>Pendidikan Islam tidak hanya berorientasi pada aspek pengetahuan, tetapi juga menekankan pembentukan karakter dan spiritualitas peserta didik. Di tengah krisis moral era modern, pendidikan akhlak dan tasawuf hadir sebagai solusi untuk mengembalikan nilai-nilai kemanusiaan yang luhur.</a:t>
            </a:r>
            <a:endParaRPr lang="en-US" sz="1500" dirty="0"/>
          </a:p>
        </p:txBody>
      </p:sp>
      <p:sp>
        <p:nvSpPr>
          <p:cNvPr id="6" name="Shape 4"/>
          <p:cNvSpPr/>
          <p:nvPr/>
        </p:nvSpPr>
        <p:spPr>
          <a:xfrm>
            <a:off x="7269480" y="1600200"/>
            <a:ext cx="4343400" cy="4297680"/>
          </a:xfrm>
          <a:prstGeom prst="roundRect">
            <a:avLst>
              <a:gd name="adj" fmla="val 2553"/>
            </a:avLst>
          </a:prstGeom>
          <a:solidFill>
            <a:srgbClr val="1B4332"/>
          </a:solidFill>
          <a:ln/>
          <a:effectLst>
            <a:outerShdw sx="100000" sy="100000" kx="0" ky="0" algn="bl" rotWithShape="0" blurRad="127000" dist="50800" dir="5400000">
              <a:srgbClr val="1B4332">
                <a:alpha val="35000"/>
              </a:srgbClr>
            </a:outerShdw>
          </a:effectLst>
        </p:spPr>
      </p:sp>
      <p:sp>
        <p:nvSpPr>
          <p:cNvPr id="7" name="Text 5"/>
          <p:cNvSpPr/>
          <p:nvPr/>
        </p:nvSpPr>
        <p:spPr>
          <a:xfrm>
            <a:off x="7498080" y="1737360"/>
            <a:ext cx="914400" cy="914400"/>
          </a:xfrm>
          <a:prstGeom prst="rect">
            <a:avLst/>
          </a:prstGeom>
          <a:noFill/>
          <a:ln/>
        </p:spPr>
        <p:txBody>
          <a:bodyPr wrap="square" rtlCol="0" anchor="ctr"/>
          <a:lstStyle/>
          <a:p>
            <a:pPr indent="0" marL="0">
              <a:buNone/>
            </a:pPr>
            <a:r>
              <a:rPr lang="en-US" sz="6000" b="1" dirty="0">
                <a:solidFill>
                  <a:srgbClr val="C9A227"/>
                </a:solidFill>
                <a:latin typeface="Cambria" pitchFamily="34" charset="0"/>
                <a:ea typeface="Cambria" pitchFamily="34" charset="-122"/>
                <a:cs typeface="Cambria" pitchFamily="34" charset="-120"/>
              </a:rPr>
              <a:t>“</a:t>
            </a:r>
            <a:endParaRPr lang="en-US" sz="6000" dirty="0"/>
          </a:p>
        </p:txBody>
      </p:sp>
      <p:sp>
        <p:nvSpPr>
          <p:cNvPr id="8" name="Text 6"/>
          <p:cNvSpPr/>
          <p:nvPr/>
        </p:nvSpPr>
        <p:spPr>
          <a:xfrm>
            <a:off x="7635240" y="2606040"/>
            <a:ext cx="3749040" cy="1920240"/>
          </a:xfrm>
          <a:prstGeom prst="rect">
            <a:avLst/>
          </a:prstGeom>
          <a:noFill/>
          <a:ln/>
        </p:spPr>
        <p:txBody>
          <a:bodyPr wrap="square" rtlCol="0" anchor="ctr"/>
          <a:lstStyle/>
          <a:p>
            <a:pPr indent="0" marL="0">
              <a:lnSpc>
                <a:spcPts val="2400"/>
              </a:lnSpc>
              <a:buNone/>
            </a:pPr>
            <a:r>
              <a:rPr lang="en-US" sz="1600" i="1" dirty="0">
                <a:solidFill>
                  <a:srgbClr val="FFFFFF"/>
                </a:solidFill>
                <a:latin typeface="Cambria" pitchFamily="34" charset="0"/>
                <a:ea typeface="Cambria" pitchFamily="34" charset="-122"/>
                <a:cs typeface="Cambria" pitchFamily="34" charset="-120"/>
              </a:rPr>
              <a:t>Pendidikan yang hanya menekankan aspek kognitif tanpa diimbangi akhlak dan spiritualitas akan menghasilkan individu yang cerdas tetapi kurang dalam integrasi moral.</a:t>
            </a:r>
            <a:endParaRPr lang="en-US" sz="1600" dirty="0"/>
          </a:p>
        </p:txBody>
      </p:sp>
      <p:sp>
        <p:nvSpPr>
          <p:cNvPr id="9" name="Shape 7"/>
          <p:cNvSpPr/>
          <p:nvPr/>
        </p:nvSpPr>
        <p:spPr>
          <a:xfrm>
            <a:off x="7635240" y="4709160"/>
            <a:ext cx="1097280" cy="0"/>
          </a:xfrm>
          <a:prstGeom prst="line">
            <a:avLst/>
          </a:prstGeom>
          <a:noFill/>
          <a:ln w="25400">
            <a:solidFill>
              <a:srgbClr val="C9A227"/>
            </a:solidFill>
            <a:prstDash val="solid"/>
          </a:ln>
        </p:spPr>
      </p:sp>
      <p:sp>
        <p:nvSpPr>
          <p:cNvPr id="10" name="Text 8"/>
          <p:cNvSpPr/>
          <p:nvPr/>
        </p:nvSpPr>
        <p:spPr>
          <a:xfrm>
            <a:off x="7635240" y="4892040"/>
            <a:ext cx="3794760" cy="914400"/>
          </a:xfrm>
          <a:prstGeom prst="rect">
            <a:avLst/>
          </a:prstGeom>
          <a:noFill/>
          <a:ln/>
        </p:spPr>
        <p:txBody>
          <a:bodyPr wrap="square" rtlCol="0" anchor="ctr"/>
          <a:lstStyle/>
          <a:p>
            <a:pPr indent="0" marL="0">
              <a:lnSpc>
                <a:spcPts val="1800"/>
              </a:lnSpc>
              <a:buNone/>
            </a:pPr>
            <a:r>
              <a:rPr lang="en-US" sz="1250" dirty="0">
                <a:solidFill>
                  <a:srgbClr val="CADCC8"/>
                </a:solidFill>
                <a:latin typeface="Calibri" pitchFamily="34" charset="0"/>
                <a:ea typeface="Calibri" pitchFamily="34" charset="-122"/>
                <a:cs typeface="Calibri" pitchFamily="34" charset="-120"/>
              </a:rPr>
              <a:t>Akhlak menekankan perilaku lahiriah,</a:t>
            </a:r>
            <a:endParaRPr lang="en-US" sz="1250" dirty="0"/>
          </a:p>
          <a:p>
            <a:pPr indent="0" marL="0">
              <a:lnSpc>
                <a:spcPts val="1800"/>
              </a:lnSpc>
              <a:buNone/>
            </a:pPr>
            <a:r>
              <a:rPr lang="en-US" sz="1250" dirty="0">
                <a:solidFill>
                  <a:srgbClr val="CADCC8"/>
                </a:solidFill>
                <a:latin typeface="Calibri" pitchFamily="34" charset="0"/>
                <a:ea typeface="Calibri" pitchFamily="34" charset="-122"/>
                <a:cs typeface="Calibri" pitchFamily="34" charset="-120"/>
              </a:rPr>
              <a:t>tasawuf membina batin &amp; spiritualitas —</a:t>
            </a:r>
            <a:endParaRPr lang="en-US" sz="1250" dirty="0"/>
          </a:p>
          <a:p>
            <a:pPr indent="0" marL="0">
              <a:lnSpc>
                <a:spcPts val="1800"/>
              </a:lnSpc>
              <a:buNone/>
            </a:pPr>
            <a:r>
              <a:rPr lang="en-US" sz="1250" dirty="0">
                <a:solidFill>
                  <a:srgbClr val="CADCC8"/>
                </a:solidFill>
                <a:latin typeface="Calibri" pitchFamily="34" charset="0"/>
                <a:ea typeface="Calibri" pitchFamily="34" charset="-122"/>
                <a:cs typeface="Calibri" pitchFamily="34" charset="-120"/>
              </a:rPr>
              <a:t>keduanya saling melengkapi.</a:t>
            </a:r>
            <a:endParaRPr lang="en-US" sz="1250" dirty="0"/>
          </a:p>
        </p:txBody>
      </p:sp>
      <p:sp>
        <p:nvSpPr>
          <p:cNvPr id="11" name="Text 9"/>
          <p:cNvSpPr/>
          <p:nvPr/>
        </p:nvSpPr>
        <p:spPr>
          <a:xfrm>
            <a:off x="11475720" y="6473952"/>
            <a:ext cx="548640" cy="274320"/>
          </a:xfrm>
          <a:prstGeom prst="rect">
            <a:avLst/>
          </a:prstGeom>
          <a:noFill/>
          <a:ln/>
        </p:spPr>
        <p:txBody>
          <a:bodyPr wrap="square" rtlCol="0" anchor="ctr"/>
          <a:lstStyle/>
          <a:p>
            <a:pPr algn="r" indent="0" marL="0">
              <a:buNone/>
            </a:pPr>
            <a:r>
              <a:rPr lang="en-US" sz="1000" dirty="0">
                <a:solidFill>
                  <a:srgbClr val="5B5F56"/>
                </a:solidFill>
                <a:latin typeface="Calibri" pitchFamily="34" charset="0"/>
                <a:ea typeface="Calibri" pitchFamily="34" charset="-122"/>
                <a:cs typeface="Calibri" pitchFamily="34" charset="-120"/>
              </a:rPr>
              <a:t>02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5486400" cy="320040"/>
          </a:xfrm>
          <a:prstGeom prst="rect">
            <a:avLst/>
          </a:prstGeom>
          <a:noFill/>
          <a:ln/>
        </p:spPr>
        <p:txBody>
          <a:bodyPr wrap="square" rtlCol="0" anchor="ctr"/>
          <a:lstStyle/>
          <a:p>
            <a:pPr indent="0" marL="0">
              <a:buNone/>
            </a:pPr>
            <a:r>
              <a:rPr lang="en-US" sz="1200" b="1" spc="200" kern="0" dirty="0">
                <a:solidFill>
                  <a:srgbClr val="1B4332"/>
                </a:solidFill>
                <a:latin typeface="Calibri" pitchFamily="34" charset="0"/>
                <a:ea typeface="Calibri" pitchFamily="34" charset="-122"/>
                <a:cs typeface="Calibri" pitchFamily="34" charset="-120"/>
              </a:rPr>
              <a:t>BAB I  •  PENDAHULUAN</a:t>
            </a:r>
            <a:endParaRPr lang="en-US" sz="1200" dirty="0"/>
          </a:p>
        </p:txBody>
      </p:sp>
      <p:sp>
        <p:nvSpPr>
          <p:cNvPr id="3" name="Text 1"/>
          <p:cNvSpPr/>
          <p:nvPr/>
        </p:nvSpPr>
        <p:spPr>
          <a:xfrm>
            <a:off x="548640" y="777240"/>
            <a:ext cx="10515600" cy="640080"/>
          </a:xfrm>
          <a:prstGeom prst="rect">
            <a:avLst/>
          </a:prstGeom>
          <a:noFill/>
          <a:ln/>
        </p:spPr>
        <p:txBody>
          <a:bodyPr wrap="square" rtlCol="0" anchor="ctr"/>
          <a:lstStyle/>
          <a:p>
            <a:pPr indent="0" marL="0">
              <a:buNone/>
            </a:pPr>
            <a:r>
              <a:rPr lang="en-US" sz="3000" b="1" dirty="0">
                <a:solidFill>
                  <a:srgbClr val="22301F"/>
                </a:solidFill>
                <a:latin typeface="Cambria" pitchFamily="34" charset="0"/>
                <a:ea typeface="Cambria" pitchFamily="34" charset="-122"/>
                <a:cs typeface="Cambria" pitchFamily="34" charset="-120"/>
              </a:rPr>
              <a:t>Rumusan Masalah &amp; Tujuan Pembahasan</a:t>
            </a:r>
            <a:endParaRPr lang="en-US" sz="3000" dirty="0"/>
          </a:p>
        </p:txBody>
      </p:sp>
      <p:sp>
        <p:nvSpPr>
          <p:cNvPr id="4" name="Shape 2"/>
          <p:cNvSpPr/>
          <p:nvPr/>
        </p:nvSpPr>
        <p:spPr>
          <a:xfrm>
            <a:off x="548640" y="1645920"/>
            <a:ext cx="5257800" cy="4297680"/>
          </a:xfrm>
          <a:prstGeom prst="roundRect">
            <a:avLst>
              <a:gd name="adj" fmla="val 2128"/>
            </a:avLst>
          </a:prstGeom>
          <a:solidFill>
            <a:srgbClr val="F2EFE4"/>
          </a:solidFill>
          <a:ln/>
        </p:spPr>
      </p:sp>
      <p:sp>
        <p:nvSpPr>
          <p:cNvPr id="5" name="Shape 3"/>
          <p:cNvSpPr/>
          <p:nvPr/>
        </p:nvSpPr>
        <p:spPr>
          <a:xfrm>
            <a:off x="868680" y="1920240"/>
            <a:ext cx="502920" cy="502920"/>
          </a:xfrm>
          <a:prstGeom prst="roundRect">
            <a:avLst>
              <a:gd name="adj" fmla="val 50909"/>
            </a:avLst>
          </a:prstGeom>
          <a:solidFill>
            <a:srgbClr val="1B4332"/>
          </a:solidFill>
          <a:ln/>
        </p:spPr>
      </p:sp>
      <p:sp>
        <p:nvSpPr>
          <p:cNvPr id="6" name="Text 4"/>
          <p:cNvSpPr/>
          <p:nvPr/>
        </p:nvSpPr>
        <p:spPr>
          <a:xfrm>
            <a:off x="868680" y="1920240"/>
            <a:ext cx="502920" cy="502920"/>
          </a:xfrm>
          <a:prstGeom prst="rect">
            <a:avLst/>
          </a:prstGeom>
          <a:noFill/>
          <a:ln/>
        </p:spPr>
        <p:txBody>
          <a:bodyPr wrap="square"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A</a:t>
            </a:r>
            <a:endParaRPr lang="en-US" sz="2000" dirty="0"/>
          </a:p>
        </p:txBody>
      </p:sp>
      <p:sp>
        <p:nvSpPr>
          <p:cNvPr id="7" name="Text 5"/>
          <p:cNvSpPr/>
          <p:nvPr/>
        </p:nvSpPr>
        <p:spPr>
          <a:xfrm>
            <a:off x="1508760" y="1947672"/>
            <a:ext cx="3840480" cy="457200"/>
          </a:xfrm>
          <a:prstGeom prst="rect">
            <a:avLst/>
          </a:prstGeom>
          <a:noFill/>
          <a:ln/>
        </p:spPr>
        <p:txBody>
          <a:bodyPr wrap="square" rtlCol="0" anchor="ctr"/>
          <a:lstStyle/>
          <a:p>
            <a:pPr indent="0" marL="0">
              <a:buNone/>
            </a:pPr>
            <a:r>
              <a:rPr lang="en-US" sz="1800" b="1" dirty="0">
                <a:solidFill>
                  <a:srgbClr val="22301F"/>
                </a:solidFill>
                <a:latin typeface="Cambria" pitchFamily="34" charset="0"/>
                <a:ea typeface="Cambria" pitchFamily="34" charset="-122"/>
                <a:cs typeface="Cambria" pitchFamily="34" charset="-120"/>
              </a:rPr>
              <a:t>Rumusan Masalah</a:t>
            </a:r>
            <a:endParaRPr lang="en-US" sz="1800" dirty="0"/>
          </a:p>
        </p:txBody>
      </p:sp>
      <p:sp>
        <p:nvSpPr>
          <p:cNvPr id="8" name="Text 6"/>
          <p:cNvSpPr/>
          <p:nvPr/>
        </p:nvSpPr>
        <p:spPr>
          <a:xfrm>
            <a:off x="868680" y="2697480"/>
            <a:ext cx="320040" cy="320040"/>
          </a:xfrm>
          <a:prstGeom prst="rect">
            <a:avLst/>
          </a:prstGeom>
          <a:noFill/>
          <a:ln/>
        </p:spPr>
        <p:txBody>
          <a:bodyPr wrap="square" rtlCol="0" anchor="ctr"/>
          <a:lstStyle/>
          <a:p>
            <a:pPr indent="0" marL="0">
              <a:buNone/>
            </a:pPr>
            <a:r>
              <a:rPr lang="en-US" sz="1300" b="1" dirty="0">
                <a:solidFill>
                  <a:srgbClr val="1B4332"/>
                </a:solidFill>
                <a:latin typeface="Calibri" pitchFamily="34" charset="0"/>
                <a:ea typeface="Calibri" pitchFamily="34" charset="-122"/>
                <a:cs typeface="Calibri" pitchFamily="34" charset="-120"/>
              </a:rPr>
              <a:t>1</a:t>
            </a:r>
            <a:endParaRPr lang="en-US" sz="1300" dirty="0"/>
          </a:p>
        </p:txBody>
      </p:sp>
      <p:sp>
        <p:nvSpPr>
          <p:cNvPr id="9" name="Text 7"/>
          <p:cNvSpPr/>
          <p:nvPr/>
        </p:nvSpPr>
        <p:spPr>
          <a:xfrm>
            <a:off x="1234440" y="2670048"/>
            <a:ext cx="4297680" cy="777240"/>
          </a:xfrm>
          <a:prstGeom prst="rect">
            <a:avLst/>
          </a:prstGeom>
          <a:noFill/>
          <a:ln/>
        </p:spPr>
        <p:txBody>
          <a:bodyPr wrap="square" rtlCol="0" anchor="t"/>
          <a:lstStyle/>
          <a:p>
            <a:pPr indent="0" marL="0">
              <a:lnSpc>
                <a:spcPts val="1600"/>
              </a:lnSpc>
              <a:buNone/>
            </a:pPr>
            <a:r>
              <a:rPr lang="en-US" sz="1250" dirty="0">
                <a:solidFill>
                  <a:srgbClr val="22301F"/>
                </a:solidFill>
                <a:latin typeface="Calibri" pitchFamily="34" charset="0"/>
                <a:ea typeface="Calibri" pitchFamily="34" charset="-122"/>
                <a:cs typeface="Calibri" pitchFamily="34" charset="-120"/>
              </a:rPr>
              <a:t>Apa pengertian akhlak, moral, etika, adab, karakter, dan tasawuf?</a:t>
            </a:r>
            <a:endParaRPr lang="en-US" sz="1250" dirty="0"/>
          </a:p>
        </p:txBody>
      </p:sp>
      <p:sp>
        <p:nvSpPr>
          <p:cNvPr id="10" name="Text 8"/>
          <p:cNvSpPr/>
          <p:nvPr/>
        </p:nvSpPr>
        <p:spPr>
          <a:xfrm>
            <a:off x="868680" y="3520440"/>
            <a:ext cx="320040" cy="320040"/>
          </a:xfrm>
          <a:prstGeom prst="rect">
            <a:avLst/>
          </a:prstGeom>
          <a:noFill/>
          <a:ln/>
        </p:spPr>
        <p:txBody>
          <a:bodyPr wrap="square" rtlCol="0" anchor="ctr"/>
          <a:lstStyle/>
          <a:p>
            <a:pPr indent="0" marL="0">
              <a:buNone/>
            </a:pPr>
            <a:r>
              <a:rPr lang="en-US" sz="1300" b="1" dirty="0">
                <a:solidFill>
                  <a:srgbClr val="1B4332"/>
                </a:solidFill>
                <a:latin typeface="Calibri" pitchFamily="34" charset="0"/>
                <a:ea typeface="Calibri" pitchFamily="34" charset="-122"/>
                <a:cs typeface="Calibri" pitchFamily="34" charset="-120"/>
              </a:rPr>
              <a:t>2</a:t>
            </a:r>
            <a:endParaRPr lang="en-US" sz="1300" dirty="0"/>
          </a:p>
        </p:txBody>
      </p:sp>
      <p:sp>
        <p:nvSpPr>
          <p:cNvPr id="11" name="Text 9"/>
          <p:cNvSpPr/>
          <p:nvPr/>
        </p:nvSpPr>
        <p:spPr>
          <a:xfrm>
            <a:off x="1234440" y="3493008"/>
            <a:ext cx="4297680" cy="777240"/>
          </a:xfrm>
          <a:prstGeom prst="rect">
            <a:avLst/>
          </a:prstGeom>
          <a:noFill/>
          <a:ln/>
        </p:spPr>
        <p:txBody>
          <a:bodyPr wrap="square" rtlCol="0" anchor="t"/>
          <a:lstStyle/>
          <a:p>
            <a:pPr indent="0" marL="0">
              <a:lnSpc>
                <a:spcPts val="1600"/>
              </a:lnSpc>
              <a:buNone/>
            </a:pPr>
            <a:r>
              <a:rPr lang="en-US" sz="1250" dirty="0">
                <a:solidFill>
                  <a:srgbClr val="22301F"/>
                </a:solidFill>
                <a:latin typeface="Calibri" pitchFamily="34" charset="0"/>
                <a:ea typeface="Calibri" pitchFamily="34" charset="-122"/>
                <a:cs typeface="Calibri" pitchFamily="34" charset="-120"/>
              </a:rPr>
              <a:t>Apa tujuan pendidikan akhlak dan pendidikan tasawuf?</a:t>
            </a:r>
            <a:endParaRPr lang="en-US" sz="1250" dirty="0"/>
          </a:p>
        </p:txBody>
      </p:sp>
      <p:sp>
        <p:nvSpPr>
          <p:cNvPr id="12" name="Text 10"/>
          <p:cNvSpPr/>
          <p:nvPr/>
        </p:nvSpPr>
        <p:spPr>
          <a:xfrm>
            <a:off x="868680" y="4343400"/>
            <a:ext cx="320040" cy="320040"/>
          </a:xfrm>
          <a:prstGeom prst="rect">
            <a:avLst/>
          </a:prstGeom>
          <a:noFill/>
          <a:ln/>
        </p:spPr>
        <p:txBody>
          <a:bodyPr wrap="square" rtlCol="0" anchor="ctr"/>
          <a:lstStyle/>
          <a:p>
            <a:pPr indent="0" marL="0">
              <a:buNone/>
            </a:pPr>
            <a:r>
              <a:rPr lang="en-US" sz="1300" b="1" dirty="0">
                <a:solidFill>
                  <a:srgbClr val="1B4332"/>
                </a:solidFill>
                <a:latin typeface="Calibri" pitchFamily="34" charset="0"/>
                <a:ea typeface="Calibri" pitchFamily="34" charset="-122"/>
                <a:cs typeface="Calibri" pitchFamily="34" charset="-120"/>
              </a:rPr>
              <a:t>3</a:t>
            </a:r>
            <a:endParaRPr lang="en-US" sz="1300" dirty="0"/>
          </a:p>
        </p:txBody>
      </p:sp>
      <p:sp>
        <p:nvSpPr>
          <p:cNvPr id="13" name="Text 11"/>
          <p:cNvSpPr/>
          <p:nvPr/>
        </p:nvSpPr>
        <p:spPr>
          <a:xfrm>
            <a:off x="1234440" y="4315968"/>
            <a:ext cx="4297680" cy="777240"/>
          </a:xfrm>
          <a:prstGeom prst="rect">
            <a:avLst/>
          </a:prstGeom>
          <a:noFill/>
          <a:ln/>
        </p:spPr>
        <p:txBody>
          <a:bodyPr wrap="square" rtlCol="0" anchor="t"/>
          <a:lstStyle/>
          <a:p>
            <a:pPr indent="0" marL="0">
              <a:lnSpc>
                <a:spcPts val="1600"/>
              </a:lnSpc>
              <a:buNone/>
            </a:pPr>
            <a:r>
              <a:rPr lang="en-US" sz="1250" dirty="0">
                <a:solidFill>
                  <a:srgbClr val="22301F"/>
                </a:solidFill>
                <a:latin typeface="Calibri" pitchFamily="34" charset="0"/>
                <a:ea typeface="Calibri" pitchFamily="34" charset="-122"/>
                <a:cs typeface="Calibri" pitchFamily="34" charset="-120"/>
              </a:rPr>
              <a:t>Apa saja fungsi dan ruang lingkup pendidikan akhlak dan tasawuf?</a:t>
            </a:r>
            <a:endParaRPr lang="en-US" sz="1250" dirty="0"/>
          </a:p>
        </p:txBody>
      </p:sp>
      <p:sp>
        <p:nvSpPr>
          <p:cNvPr id="14" name="Text 12"/>
          <p:cNvSpPr/>
          <p:nvPr/>
        </p:nvSpPr>
        <p:spPr>
          <a:xfrm>
            <a:off x="868680" y="5166360"/>
            <a:ext cx="320040" cy="320040"/>
          </a:xfrm>
          <a:prstGeom prst="rect">
            <a:avLst/>
          </a:prstGeom>
          <a:noFill/>
          <a:ln/>
        </p:spPr>
        <p:txBody>
          <a:bodyPr wrap="square" rtlCol="0" anchor="ctr"/>
          <a:lstStyle/>
          <a:p>
            <a:pPr indent="0" marL="0">
              <a:buNone/>
            </a:pPr>
            <a:r>
              <a:rPr lang="en-US" sz="1300" b="1" dirty="0">
                <a:solidFill>
                  <a:srgbClr val="1B4332"/>
                </a:solidFill>
                <a:latin typeface="Calibri" pitchFamily="34" charset="0"/>
                <a:ea typeface="Calibri" pitchFamily="34" charset="-122"/>
                <a:cs typeface="Calibri" pitchFamily="34" charset="-120"/>
              </a:rPr>
              <a:t>4</a:t>
            </a:r>
            <a:endParaRPr lang="en-US" sz="1300" dirty="0"/>
          </a:p>
        </p:txBody>
      </p:sp>
      <p:sp>
        <p:nvSpPr>
          <p:cNvPr id="15" name="Text 13"/>
          <p:cNvSpPr/>
          <p:nvPr/>
        </p:nvSpPr>
        <p:spPr>
          <a:xfrm>
            <a:off x="1234440" y="5138928"/>
            <a:ext cx="4297680" cy="777240"/>
          </a:xfrm>
          <a:prstGeom prst="rect">
            <a:avLst/>
          </a:prstGeom>
          <a:noFill/>
          <a:ln/>
        </p:spPr>
        <p:txBody>
          <a:bodyPr wrap="square" rtlCol="0" anchor="t"/>
          <a:lstStyle/>
          <a:p>
            <a:pPr indent="0" marL="0">
              <a:lnSpc>
                <a:spcPts val="1600"/>
              </a:lnSpc>
              <a:buNone/>
            </a:pPr>
            <a:r>
              <a:rPr lang="en-US" sz="1250" dirty="0">
                <a:solidFill>
                  <a:srgbClr val="22301F"/>
                </a:solidFill>
                <a:latin typeface="Calibri" pitchFamily="34" charset="0"/>
                <a:ea typeface="Calibri" pitchFamily="34" charset="-122"/>
                <a:cs typeface="Calibri" pitchFamily="34" charset="-120"/>
              </a:rPr>
              <a:t>Bagaimana hubungan antara akhlak dan tasawuf?</a:t>
            </a:r>
            <a:endParaRPr lang="en-US" sz="1250" dirty="0"/>
          </a:p>
        </p:txBody>
      </p:sp>
      <p:sp>
        <p:nvSpPr>
          <p:cNvPr id="16" name="Shape 14"/>
          <p:cNvSpPr/>
          <p:nvPr/>
        </p:nvSpPr>
        <p:spPr>
          <a:xfrm>
            <a:off x="6126480" y="1645920"/>
            <a:ext cx="5257800" cy="4297680"/>
          </a:xfrm>
          <a:prstGeom prst="roundRect">
            <a:avLst>
              <a:gd name="adj" fmla="val 2128"/>
            </a:avLst>
          </a:prstGeom>
          <a:solidFill>
            <a:srgbClr val="F2EFE4"/>
          </a:solidFill>
          <a:ln/>
        </p:spPr>
      </p:sp>
      <p:sp>
        <p:nvSpPr>
          <p:cNvPr id="17" name="Shape 15"/>
          <p:cNvSpPr/>
          <p:nvPr/>
        </p:nvSpPr>
        <p:spPr>
          <a:xfrm>
            <a:off x="6446520" y="1920240"/>
            <a:ext cx="502920" cy="502920"/>
          </a:xfrm>
          <a:prstGeom prst="roundRect">
            <a:avLst>
              <a:gd name="adj" fmla="val 50909"/>
            </a:avLst>
          </a:prstGeom>
          <a:solidFill>
            <a:srgbClr val="C9A227"/>
          </a:solidFill>
          <a:ln/>
        </p:spPr>
      </p:sp>
      <p:sp>
        <p:nvSpPr>
          <p:cNvPr id="18" name="Text 16"/>
          <p:cNvSpPr/>
          <p:nvPr/>
        </p:nvSpPr>
        <p:spPr>
          <a:xfrm>
            <a:off x="6446520" y="1920240"/>
            <a:ext cx="502920" cy="502920"/>
          </a:xfrm>
          <a:prstGeom prst="rect">
            <a:avLst/>
          </a:prstGeom>
          <a:noFill/>
          <a:ln/>
        </p:spPr>
        <p:txBody>
          <a:bodyPr wrap="square"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B</a:t>
            </a:r>
            <a:endParaRPr lang="en-US" sz="2000" dirty="0"/>
          </a:p>
        </p:txBody>
      </p:sp>
      <p:sp>
        <p:nvSpPr>
          <p:cNvPr id="19" name="Text 17"/>
          <p:cNvSpPr/>
          <p:nvPr/>
        </p:nvSpPr>
        <p:spPr>
          <a:xfrm>
            <a:off x="7086600" y="1947672"/>
            <a:ext cx="3840480" cy="457200"/>
          </a:xfrm>
          <a:prstGeom prst="rect">
            <a:avLst/>
          </a:prstGeom>
          <a:noFill/>
          <a:ln/>
        </p:spPr>
        <p:txBody>
          <a:bodyPr wrap="square" rtlCol="0" anchor="ctr"/>
          <a:lstStyle/>
          <a:p>
            <a:pPr indent="0" marL="0">
              <a:buNone/>
            </a:pPr>
            <a:r>
              <a:rPr lang="en-US" sz="1800" b="1" dirty="0">
                <a:solidFill>
                  <a:srgbClr val="22301F"/>
                </a:solidFill>
                <a:latin typeface="Cambria" pitchFamily="34" charset="0"/>
                <a:ea typeface="Cambria" pitchFamily="34" charset="-122"/>
                <a:cs typeface="Cambria" pitchFamily="34" charset="-120"/>
              </a:rPr>
              <a:t>Tujuan Pembahasan</a:t>
            </a:r>
            <a:endParaRPr lang="en-US" sz="1800" dirty="0"/>
          </a:p>
        </p:txBody>
      </p:sp>
      <p:sp>
        <p:nvSpPr>
          <p:cNvPr id="20" name="Text 18"/>
          <p:cNvSpPr/>
          <p:nvPr/>
        </p:nvSpPr>
        <p:spPr>
          <a:xfrm>
            <a:off x="6446520" y="2697480"/>
            <a:ext cx="320040" cy="320040"/>
          </a:xfrm>
          <a:prstGeom prst="rect">
            <a:avLst/>
          </a:prstGeom>
          <a:noFill/>
          <a:ln/>
        </p:spPr>
        <p:txBody>
          <a:bodyPr wrap="square" rtlCol="0" anchor="ctr"/>
          <a:lstStyle/>
          <a:p>
            <a:pPr indent="0" marL="0">
              <a:buNone/>
            </a:pPr>
            <a:r>
              <a:rPr lang="en-US" sz="1300" b="1" dirty="0">
                <a:solidFill>
                  <a:srgbClr val="C9A227"/>
                </a:solidFill>
                <a:latin typeface="Calibri" pitchFamily="34" charset="0"/>
                <a:ea typeface="Calibri" pitchFamily="34" charset="-122"/>
                <a:cs typeface="Calibri" pitchFamily="34" charset="-120"/>
              </a:rPr>
              <a:t>1</a:t>
            </a:r>
            <a:endParaRPr lang="en-US" sz="1300" dirty="0"/>
          </a:p>
        </p:txBody>
      </p:sp>
      <p:sp>
        <p:nvSpPr>
          <p:cNvPr id="21" name="Text 19"/>
          <p:cNvSpPr/>
          <p:nvPr/>
        </p:nvSpPr>
        <p:spPr>
          <a:xfrm>
            <a:off x="6812280" y="2670048"/>
            <a:ext cx="4297680" cy="777240"/>
          </a:xfrm>
          <a:prstGeom prst="rect">
            <a:avLst/>
          </a:prstGeom>
          <a:noFill/>
          <a:ln/>
        </p:spPr>
        <p:txBody>
          <a:bodyPr wrap="square" rtlCol="0" anchor="t"/>
          <a:lstStyle/>
          <a:p>
            <a:pPr indent="0" marL="0">
              <a:lnSpc>
                <a:spcPts val="1600"/>
              </a:lnSpc>
              <a:buNone/>
            </a:pPr>
            <a:r>
              <a:rPr lang="en-US" sz="1250" dirty="0">
                <a:solidFill>
                  <a:srgbClr val="22301F"/>
                </a:solidFill>
                <a:latin typeface="Calibri" pitchFamily="34" charset="0"/>
                <a:ea typeface="Calibri" pitchFamily="34" charset="-122"/>
                <a:cs typeface="Calibri" pitchFamily="34" charset="-120"/>
              </a:rPr>
              <a:t>Menjelaskan konsep-konsep dasar pendidikan akhlak dan tasawuf</a:t>
            </a:r>
            <a:endParaRPr lang="en-US" sz="1250" dirty="0"/>
          </a:p>
        </p:txBody>
      </p:sp>
      <p:sp>
        <p:nvSpPr>
          <p:cNvPr id="22" name="Text 20"/>
          <p:cNvSpPr/>
          <p:nvPr/>
        </p:nvSpPr>
        <p:spPr>
          <a:xfrm>
            <a:off x="6446520" y="3520440"/>
            <a:ext cx="320040" cy="320040"/>
          </a:xfrm>
          <a:prstGeom prst="rect">
            <a:avLst/>
          </a:prstGeom>
          <a:noFill/>
          <a:ln/>
        </p:spPr>
        <p:txBody>
          <a:bodyPr wrap="square" rtlCol="0" anchor="ctr"/>
          <a:lstStyle/>
          <a:p>
            <a:pPr indent="0" marL="0">
              <a:buNone/>
            </a:pPr>
            <a:r>
              <a:rPr lang="en-US" sz="1300" b="1" dirty="0">
                <a:solidFill>
                  <a:srgbClr val="C9A227"/>
                </a:solidFill>
                <a:latin typeface="Calibri" pitchFamily="34" charset="0"/>
                <a:ea typeface="Calibri" pitchFamily="34" charset="-122"/>
                <a:cs typeface="Calibri" pitchFamily="34" charset="-120"/>
              </a:rPr>
              <a:t>2</a:t>
            </a:r>
            <a:endParaRPr lang="en-US" sz="1300" dirty="0"/>
          </a:p>
        </p:txBody>
      </p:sp>
      <p:sp>
        <p:nvSpPr>
          <p:cNvPr id="23" name="Text 21"/>
          <p:cNvSpPr/>
          <p:nvPr/>
        </p:nvSpPr>
        <p:spPr>
          <a:xfrm>
            <a:off x="6812280" y="3493008"/>
            <a:ext cx="4297680" cy="777240"/>
          </a:xfrm>
          <a:prstGeom prst="rect">
            <a:avLst/>
          </a:prstGeom>
          <a:noFill/>
          <a:ln/>
        </p:spPr>
        <p:txBody>
          <a:bodyPr wrap="square" rtlCol="0" anchor="t"/>
          <a:lstStyle/>
          <a:p>
            <a:pPr indent="0" marL="0">
              <a:lnSpc>
                <a:spcPts val="1600"/>
              </a:lnSpc>
              <a:buNone/>
            </a:pPr>
            <a:r>
              <a:rPr lang="en-US" sz="1250" dirty="0">
                <a:solidFill>
                  <a:srgbClr val="22301F"/>
                </a:solidFill>
                <a:latin typeface="Calibri" pitchFamily="34" charset="0"/>
                <a:ea typeface="Calibri" pitchFamily="34" charset="-122"/>
                <a:cs typeface="Calibri" pitchFamily="34" charset="-120"/>
              </a:rPr>
              <a:t>Mengetahui tujuan pendidikan akhlak dan pendidikan tasawuf</a:t>
            </a:r>
            <a:endParaRPr lang="en-US" sz="1250" dirty="0"/>
          </a:p>
        </p:txBody>
      </p:sp>
      <p:sp>
        <p:nvSpPr>
          <p:cNvPr id="24" name="Text 22"/>
          <p:cNvSpPr/>
          <p:nvPr/>
        </p:nvSpPr>
        <p:spPr>
          <a:xfrm>
            <a:off x="6446520" y="4343400"/>
            <a:ext cx="320040" cy="320040"/>
          </a:xfrm>
          <a:prstGeom prst="rect">
            <a:avLst/>
          </a:prstGeom>
          <a:noFill/>
          <a:ln/>
        </p:spPr>
        <p:txBody>
          <a:bodyPr wrap="square" rtlCol="0" anchor="ctr"/>
          <a:lstStyle/>
          <a:p>
            <a:pPr indent="0" marL="0">
              <a:buNone/>
            </a:pPr>
            <a:r>
              <a:rPr lang="en-US" sz="1300" b="1" dirty="0">
                <a:solidFill>
                  <a:srgbClr val="C9A227"/>
                </a:solidFill>
                <a:latin typeface="Calibri" pitchFamily="34" charset="0"/>
                <a:ea typeface="Calibri" pitchFamily="34" charset="-122"/>
                <a:cs typeface="Calibri" pitchFamily="34" charset="-120"/>
              </a:rPr>
              <a:t>3</a:t>
            </a:r>
            <a:endParaRPr lang="en-US" sz="1300" dirty="0"/>
          </a:p>
        </p:txBody>
      </p:sp>
      <p:sp>
        <p:nvSpPr>
          <p:cNvPr id="25" name="Text 23"/>
          <p:cNvSpPr/>
          <p:nvPr/>
        </p:nvSpPr>
        <p:spPr>
          <a:xfrm>
            <a:off x="6812280" y="4315968"/>
            <a:ext cx="4297680" cy="777240"/>
          </a:xfrm>
          <a:prstGeom prst="rect">
            <a:avLst/>
          </a:prstGeom>
          <a:noFill/>
          <a:ln/>
        </p:spPr>
        <p:txBody>
          <a:bodyPr wrap="square" rtlCol="0" anchor="t"/>
          <a:lstStyle/>
          <a:p>
            <a:pPr indent="0" marL="0">
              <a:lnSpc>
                <a:spcPts val="1600"/>
              </a:lnSpc>
              <a:buNone/>
            </a:pPr>
            <a:r>
              <a:rPr lang="en-US" sz="1250" dirty="0">
                <a:solidFill>
                  <a:srgbClr val="22301F"/>
                </a:solidFill>
                <a:latin typeface="Calibri" pitchFamily="34" charset="0"/>
                <a:ea typeface="Calibri" pitchFamily="34" charset="-122"/>
                <a:cs typeface="Calibri" pitchFamily="34" charset="-120"/>
              </a:rPr>
              <a:t>Mengetahui fungsi dan ruang lingkup pendidikan akhlak dan tasawuf</a:t>
            </a:r>
            <a:endParaRPr lang="en-US" sz="1250" dirty="0"/>
          </a:p>
        </p:txBody>
      </p:sp>
      <p:sp>
        <p:nvSpPr>
          <p:cNvPr id="26" name="Text 24"/>
          <p:cNvSpPr/>
          <p:nvPr/>
        </p:nvSpPr>
        <p:spPr>
          <a:xfrm>
            <a:off x="6446520" y="5166360"/>
            <a:ext cx="320040" cy="320040"/>
          </a:xfrm>
          <a:prstGeom prst="rect">
            <a:avLst/>
          </a:prstGeom>
          <a:noFill/>
          <a:ln/>
        </p:spPr>
        <p:txBody>
          <a:bodyPr wrap="square" rtlCol="0" anchor="ctr"/>
          <a:lstStyle/>
          <a:p>
            <a:pPr indent="0" marL="0">
              <a:buNone/>
            </a:pPr>
            <a:r>
              <a:rPr lang="en-US" sz="1300" b="1" dirty="0">
                <a:solidFill>
                  <a:srgbClr val="C9A227"/>
                </a:solidFill>
                <a:latin typeface="Calibri" pitchFamily="34" charset="0"/>
                <a:ea typeface="Calibri" pitchFamily="34" charset="-122"/>
                <a:cs typeface="Calibri" pitchFamily="34" charset="-120"/>
              </a:rPr>
              <a:t>4</a:t>
            </a:r>
            <a:endParaRPr lang="en-US" sz="1300" dirty="0"/>
          </a:p>
        </p:txBody>
      </p:sp>
      <p:sp>
        <p:nvSpPr>
          <p:cNvPr id="27" name="Text 25"/>
          <p:cNvSpPr/>
          <p:nvPr/>
        </p:nvSpPr>
        <p:spPr>
          <a:xfrm>
            <a:off x="6812280" y="5138928"/>
            <a:ext cx="4297680" cy="777240"/>
          </a:xfrm>
          <a:prstGeom prst="rect">
            <a:avLst/>
          </a:prstGeom>
          <a:noFill/>
          <a:ln/>
        </p:spPr>
        <p:txBody>
          <a:bodyPr wrap="square" rtlCol="0" anchor="t"/>
          <a:lstStyle/>
          <a:p>
            <a:pPr indent="0" marL="0">
              <a:lnSpc>
                <a:spcPts val="1600"/>
              </a:lnSpc>
              <a:buNone/>
            </a:pPr>
            <a:r>
              <a:rPr lang="en-US" sz="1250" dirty="0">
                <a:solidFill>
                  <a:srgbClr val="22301F"/>
                </a:solidFill>
                <a:latin typeface="Calibri" pitchFamily="34" charset="0"/>
                <a:ea typeface="Calibri" pitchFamily="34" charset="-122"/>
                <a:cs typeface="Calibri" pitchFamily="34" charset="-120"/>
              </a:rPr>
              <a:t>Mengetahui hubungan antara akhlak dan tasawuf</a:t>
            </a:r>
            <a:endParaRPr lang="en-US" sz="1250" dirty="0"/>
          </a:p>
        </p:txBody>
      </p:sp>
      <p:sp>
        <p:nvSpPr>
          <p:cNvPr id="28" name="Text 26"/>
          <p:cNvSpPr/>
          <p:nvPr/>
        </p:nvSpPr>
        <p:spPr>
          <a:xfrm>
            <a:off x="11475720" y="6473952"/>
            <a:ext cx="548640" cy="274320"/>
          </a:xfrm>
          <a:prstGeom prst="rect">
            <a:avLst/>
          </a:prstGeom>
          <a:noFill/>
          <a:ln/>
        </p:spPr>
        <p:txBody>
          <a:bodyPr wrap="square" rtlCol="0" anchor="ctr"/>
          <a:lstStyle/>
          <a:p>
            <a:pPr algn="r" indent="0" marL="0">
              <a:buNone/>
            </a:pPr>
            <a:r>
              <a:rPr lang="en-US" sz="1000" dirty="0">
                <a:solidFill>
                  <a:srgbClr val="5B5F56"/>
                </a:solidFill>
                <a:latin typeface="Calibri" pitchFamily="34" charset="0"/>
                <a:ea typeface="Calibri" pitchFamily="34" charset="-122"/>
                <a:cs typeface="Calibri" pitchFamily="34" charset="-120"/>
              </a:rPr>
              <a:t>03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1097280" y="4754880"/>
            <a:ext cx="2743200" cy="2743200"/>
          </a:xfrm>
          <a:prstGeom prst="ellipse">
            <a:avLst/>
          </a:prstGeom>
          <a:solidFill>
            <a:srgbClr val="C9A227">
              <a:alpha val="12000"/>
            </a:srgbClr>
          </a:solidFill>
          <a:ln/>
        </p:spPr>
      </p:sp>
      <p:sp>
        <p:nvSpPr>
          <p:cNvPr id="3" name="Text 1"/>
          <p:cNvSpPr/>
          <p:nvPr/>
        </p:nvSpPr>
        <p:spPr>
          <a:xfrm>
            <a:off x="548640" y="457200"/>
            <a:ext cx="5486400" cy="320040"/>
          </a:xfrm>
          <a:prstGeom prst="rect">
            <a:avLst/>
          </a:prstGeom>
          <a:noFill/>
          <a:ln/>
        </p:spPr>
        <p:txBody>
          <a:bodyPr wrap="square" rtlCol="0" anchor="ctr"/>
          <a:lstStyle/>
          <a:p>
            <a:pPr indent="0" marL="0">
              <a:buNone/>
            </a:pPr>
            <a:r>
              <a:rPr lang="en-US" sz="1200" b="1" spc="200" kern="0" dirty="0">
                <a:solidFill>
                  <a:srgbClr val="1B4332"/>
                </a:solidFill>
                <a:latin typeface="Calibri" pitchFamily="34" charset="0"/>
                <a:ea typeface="Calibri" pitchFamily="34" charset="-122"/>
                <a:cs typeface="Calibri" pitchFamily="34" charset="-120"/>
              </a:rPr>
              <a:t>BAB II  •  PEMBAHASAN A</a:t>
            </a:r>
            <a:endParaRPr lang="en-US" sz="1200" dirty="0"/>
          </a:p>
        </p:txBody>
      </p:sp>
      <p:sp>
        <p:nvSpPr>
          <p:cNvPr id="4" name="Text 2"/>
          <p:cNvSpPr/>
          <p:nvPr/>
        </p:nvSpPr>
        <p:spPr>
          <a:xfrm>
            <a:off x="548640" y="777240"/>
            <a:ext cx="7315200" cy="640080"/>
          </a:xfrm>
          <a:prstGeom prst="rect">
            <a:avLst/>
          </a:prstGeom>
          <a:noFill/>
          <a:ln/>
        </p:spPr>
        <p:txBody>
          <a:bodyPr wrap="square" rtlCol="0" anchor="ctr"/>
          <a:lstStyle/>
          <a:p>
            <a:pPr indent="0" marL="0">
              <a:buNone/>
            </a:pPr>
            <a:r>
              <a:rPr lang="en-US" sz="3400" b="1" dirty="0">
                <a:solidFill>
                  <a:srgbClr val="22301F"/>
                </a:solidFill>
                <a:latin typeface="Cambria" pitchFamily="34" charset="0"/>
                <a:ea typeface="Cambria" pitchFamily="34" charset="-122"/>
                <a:cs typeface="Cambria" pitchFamily="34" charset="-120"/>
              </a:rPr>
              <a:t>Pengertian Akhlak</a:t>
            </a:r>
            <a:endParaRPr lang="en-US" sz="3400" dirty="0"/>
          </a:p>
        </p:txBody>
      </p:sp>
      <p:sp>
        <p:nvSpPr>
          <p:cNvPr id="5" name="Shape 3"/>
          <p:cNvSpPr/>
          <p:nvPr/>
        </p:nvSpPr>
        <p:spPr>
          <a:xfrm>
            <a:off x="548640" y="1691640"/>
            <a:ext cx="5120640" cy="1965960"/>
          </a:xfrm>
          <a:prstGeom prst="roundRect">
            <a:avLst>
              <a:gd name="adj" fmla="val 4651"/>
            </a:avLst>
          </a:prstGeom>
          <a:solidFill>
            <a:srgbClr val="1B4332"/>
          </a:solidFill>
          <a:ln/>
        </p:spPr>
      </p:sp>
      <p:sp>
        <p:nvSpPr>
          <p:cNvPr id="6" name="Text 4"/>
          <p:cNvSpPr/>
          <p:nvPr/>
        </p:nvSpPr>
        <p:spPr>
          <a:xfrm>
            <a:off x="868680" y="1856232"/>
            <a:ext cx="3657600" cy="320040"/>
          </a:xfrm>
          <a:prstGeom prst="rect">
            <a:avLst/>
          </a:prstGeom>
          <a:noFill/>
          <a:ln/>
        </p:spPr>
        <p:txBody>
          <a:bodyPr wrap="square" rtlCol="0" anchor="ctr"/>
          <a:lstStyle/>
          <a:p>
            <a:pPr indent="0" marL="0">
              <a:buNone/>
            </a:pPr>
            <a:r>
              <a:rPr lang="en-US" sz="1200" b="1" spc="150" kern="0" dirty="0">
                <a:solidFill>
                  <a:srgbClr val="E4C55E"/>
                </a:solidFill>
                <a:latin typeface="Calibri" pitchFamily="34" charset="0"/>
                <a:ea typeface="Calibri" pitchFamily="34" charset="-122"/>
                <a:cs typeface="Calibri" pitchFamily="34" charset="-120"/>
              </a:rPr>
              <a:t>Akar Bahasa</a:t>
            </a:r>
            <a:endParaRPr lang="en-US" sz="1200" dirty="0"/>
          </a:p>
        </p:txBody>
      </p:sp>
      <p:sp>
        <p:nvSpPr>
          <p:cNvPr id="7" name="Text 5"/>
          <p:cNvSpPr/>
          <p:nvPr/>
        </p:nvSpPr>
        <p:spPr>
          <a:xfrm>
            <a:off x="868680" y="2148840"/>
            <a:ext cx="4480560" cy="548640"/>
          </a:xfrm>
          <a:prstGeom prst="rect">
            <a:avLst/>
          </a:prstGeom>
          <a:noFill/>
          <a:ln/>
        </p:spPr>
        <p:txBody>
          <a:bodyPr wrap="square"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خُلُقٌ  (khuluqun)</a:t>
            </a:r>
            <a:endParaRPr lang="en-US" sz="2600" dirty="0"/>
          </a:p>
        </p:txBody>
      </p:sp>
      <p:sp>
        <p:nvSpPr>
          <p:cNvPr id="8" name="Text 6"/>
          <p:cNvSpPr/>
          <p:nvPr/>
        </p:nvSpPr>
        <p:spPr>
          <a:xfrm>
            <a:off x="868680" y="2697480"/>
            <a:ext cx="4480560" cy="914400"/>
          </a:xfrm>
          <a:prstGeom prst="rect">
            <a:avLst/>
          </a:prstGeom>
          <a:noFill/>
          <a:ln/>
        </p:spPr>
        <p:txBody>
          <a:bodyPr wrap="square" rtlCol="0" anchor="ctr"/>
          <a:lstStyle/>
          <a:p>
            <a:pPr indent="0" marL="0">
              <a:lnSpc>
                <a:spcPts val="1600"/>
              </a:lnSpc>
              <a:buNone/>
            </a:pPr>
            <a:r>
              <a:rPr lang="en-US" sz="1200" dirty="0">
                <a:solidFill>
                  <a:srgbClr val="CADCC8"/>
                </a:solidFill>
                <a:latin typeface="Calibri" pitchFamily="34" charset="0"/>
                <a:ea typeface="Calibri" pitchFamily="34" charset="-122"/>
                <a:cs typeface="Calibri" pitchFamily="34" charset="-120"/>
              </a:rPr>
              <a:t>Budi pekerti, perangai, tingkah laku, dan tabiat. Berasal dari rangkaian huruf kha-la-qa (khalaqa) — menciptakan — yang mengingatkan pada al-Khaliq (Allah) dan makhluk (ciptaan-Nya).</a:t>
            </a:r>
            <a:endParaRPr lang="en-US" sz="1200" dirty="0"/>
          </a:p>
        </p:txBody>
      </p:sp>
      <p:sp>
        <p:nvSpPr>
          <p:cNvPr id="9" name="Shape 7"/>
          <p:cNvSpPr/>
          <p:nvPr/>
        </p:nvSpPr>
        <p:spPr>
          <a:xfrm>
            <a:off x="548640" y="3794760"/>
            <a:ext cx="5120640" cy="2103120"/>
          </a:xfrm>
          <a:prstGeom prst="roundRect">
            <a:avLst>
              <a:gd name="adj" fmla="val 4348"/>
            </a:avLst>
          </a:prstGeom>
          <a:solidFill>
            <a:srgbClr val="F2EFE4"/>
          </a:solidFill>
          <a:ln/>
        </p:spPr>
      </p:sp>
      <p:sp>
        <p:nvSpPr>
          <p:cNvPr id="10" name="Text 8"/>
          <p:cNvSpPr/>
          <p:nvPr/>
        </p:nvSpPr>
        <p:spPr>
          <a:xfrm>
            <a:off x="868680" y="3977640"/>
            <a:ext cx="3657600" cy="320040"/>
          </a:xfrm>
          <a:prstGeom prst="rect">
            <a:avLst/>
          </a:prstGeom>
          <a:noFill/>
          <a:ln/>
        </p:spPr>
        <p:txBody>
          <a:bodyPr wrap="square" rtlCol="0" anchor="ctr"/>
          <a:lstStyle/>
          <a:p>
            <a:pPr indent="0" marL="0">
              <a:buNone/>
            </a:pPr>
            <a:r>
              <a:rPr lang="en-US" sz="1200" b="1" spc="150" kern="0" dirty="0">
                <a:solidFill>
                  <a:srgbClr val="C9A227"/>
                </a:solidFill>
                <a:latin typeface="Calibri" pitchFamily="34" charset="0"/>
                <a:ea typeface="Calibri" pitchFamily="34" charset="-122"/>
                <a:cs typeface="Calibri" pitchFamily="34" charset="-120"/>
              </a:rPr>
              <a:t>Secara Istilah</a:t>
            </a:r>
            <a:endParaRPr lang="en-US" sz="1200" dirty="0"/>
          </a:p>
        </p:txBody>
      </p:sp>
      <p:sp>
        <p:nvSpPr>
          <p:cNvPr id="11" name="Text 9"/>
          <p:cNvSpPr/>
          <p:nvPr/>
        </p:nvSpPr>
        <p:spPr>
          <a:xfrm>
            <a:off x="868680" y="4279392"/>
            <a:ext cx="4480560" cy="1005840"/>
          </a:xfrm>
          <a:prstGeom prst="rect">
            <a:avLst/>
          </a:prstGeom>
          <a:noFill/>
          <a:ln/>
        </p:spPr>
        <p:txBody>
          <a:bodyPr wrap="square" rtlCol="0" anchor="ctr"/>
          <a:lstStyle/>
          <a:p>
            <a:pPr indent="0" marL="0">
              <a:lnSpc>
                <a:spcPts val="1800"/>
              </a:lnSpc>
              <a:buNone/>
            </a:pPr>
            <a:r>
              <a:rPr lang="en-US" sz="1350" dirty="0">
                <a:solidFill>
                  <a:srgbClr val="22301F"/>
                </a:solidFill>
                <a:latin typeface="Calibri" pitchFamily="34" charset="0"/>
                <a:ea typeface="Calibri" pitchFamily="34" charset="-122"/>
                <a:cs typeface="Calibri" pitchFamily="34" charset="-120"/>
              </a:rPr>
              <a:t>Pengetahuan yang menjelaskan tentang baik dan buruk (benar dan salah), mengatur pergaulan manusia, dan menentukan tujuan akhir dari usaha dan pekerjaannya.</a:t>
            </a:r>
            <a:endParaRPr lang="en-US" sz="1350" dirty="0"/>
          </a:p>
        </p:txBody>
      </p:sp>
      <p:sp>
        <p:nvSpPr>
          <p:cNvPr id="12" name="Text 10"/>
          <p:cNvSpPr/>
          <p:nvPr/>
        </p:nvSpPr>
        <p:spPr>
          <a:xfrm>
            <a:off x="868680" y="5394960"/>
            <a:ext cx="3657600" cy="320040"/>
          </a:xfrm>
          <a:prstGeom prst="rect">
            <a:avLst/>
          </a:prstGeom>
          <a:noFill/>
          <a:ln/>
        </p:spPr>
        <p:txBody>
          <a:bodyPr wrap="square" rtlCol="0" anchor="ctr"/>
          <a:lstStyle/>
          <a:p>
            <a:pPr indent="0" marL="0">
              <a:buNone/>
            </a:pPr>
            <a:r>
              <a:rPr lang="en-US" sz="1100" i="1" dirty="0">
                <a:solidFill>
                  <a:srgbClr val="5B5F56"/>
                </a:solidFill>
                <a:latin typeface="Calibri" pitchFamily="34" charset="0"/>
                <a:ea typeface="Calibri" pitchFamily="34" charset="-122"/>
                <a:cs typeface="Calibri" pitchFamily="34" charset="-120"/>
              </a:rPr>
              <a:t>— Habibah, 2015</a:t>
            </a:r>
            <a:endParaRPr lang="en-US" sz="1100" dirty="0"/>
          </a:p>
        </p:txBody>
      </p:sp>
      <p:sp>
        <p:nvSpPr>
          <p:cNvPr id="13" name="Shape 11"/>
          <p:cNvSpPr/>
          <p:nvPr/>
        </p:nvSpPr>
        <p:spPr>
          <a:xfrm>
            <a:off x="5989320" y="1691640"/>
            <a:ext cx="5623560" cy="4206240"/>
          </a:xfrm>
          <a:prstGeom prst="roundRect">
            <a:avLst>
              <a:gd name="adj" fmla="val 2174"/>
            </a:avLst>
          </a:prstGeom>
          <a:solidFill>
            <a:srgbClr val="FFFFFF"/>
          </a:solidFill>
          <a:ln w="12700">
            <a:solidFill>
              <a:srgbClr val="DDD8C4"/>
            </a:solidFill>
            <a:prstDash val="solid"/>
          </a:ln>
        </p:spPr>
      </p:sp>
      <p:sp>
        <p:nvSpPr>
          <p:cNvPr id="14" name="Text 12"/>
          <p:cNvSpPr/>
          <p:nvPr/>
        </p:nvSpPr>
        <p:spPr>
          <a:xfrm>
            <a:off x="6309360" y="1920240"/>
            <a:ext cx="4937760" cy="457200"/>
          </a:xfrm>
          <a:prstGeom prst="rect">
            <a:avLst/>
          </a:prstGeom>
          <a:noFill/>
          <a:ln/>
        </p:spPr>
        <p:txBody>
          <a:bodyPr wrap="square" rtlCol="0" anchor="ctr"/>
          <a:lstStyle/>
          <a:p>
            <a:pPr indent="0" marL="0">
              <a:buNone/>
            </a:pPr>
            <a:r>
              <a:rPr lang="en-US" sz="1800" b="1" dirty="0">
                <a:solidFill>
                  <a:srgbClr val="22301F"/>
                </a:solidFill>
                <a:latin typeface="Cambria" pitchFamily="34" charset="0"/>
                <a:ea typeface="Cambria" pitchFamily="34" charset="-122"/>
                <a:cs typeface="Cambria" pitchFamily="34" charset="-120"/>
              </a:rPr>
              <a:t>Akhlak dalam Perspektif Islam</a:t>
            </a:r>
            <a:endParaRPr lang="en-US" sz="1800" dirty="0"/>
          </a:p>
        </p:txBody>
      </p:sp>
      <p:sp>
        <p:nvSpPr>
          <p:cNvPr id="15" name="Shape 13"/>
          <p:cNvSpPr/>
          <p:nvPr/>
        </p:nvSpPr>
        <p:spPr>
          <a:xfrm>
            <a:off x="6309360" y="2606040"/>
            <a:ext cx="128016" cy="128016"/>
          </a:xfrm>
          <a:prstGeom prst="ellipse">
            <a:avLst/>
          </a:prstGeom>
          <a:solidFill>
            <a:srgbClr val="C9A227"/>
          </a:solidFill>
          <a:ln/>
        </p:spPr>
      </p:sp>
      <p:sp>
        <p:nvSpPr>
          <p:cNvPr id="16" name="Text 14"/>
          <p:cNvSpPr/>
          <p:nvPr/>
        </p:nvSpPr>
        <p:spPr>
          <a:xfrm>
            <a:off x="6583680" y="2450592"/>
            <a:ext cx="4846320" cy="822960"/>
          </a:xfrm>
          <a:prstGeom prst="rect">
            <a:avLst/>
          </a:prstGeom>
          <a:noFill/>
          <a:ln/>
        </p:spPr>
        <p:txBody>
          <a:bodyPr wrap="square" rtlCol="0" anchor="t"/>
          <a:lstStyle/>
          <a:p>
            <a:pPr indent="0" marL="0">
              <a:lnSpc>
                <a:spcPts val="1800"/>
              </a:lnSpc>
              <a:buNone/>
            </a:pPr>
            <a:r>
              <a:rPr lang="en-US" sz="1350" dirty="0">
                <a:solidFill>
                  <a:srgbClr val="22301F"/>
                </a:solidFill>
                <a:latin typeface="Calibri" pitchFamily="34" charset="0"/>
                <a:ea typeface="Calibri" pitchFamily="34" charset="-122"/>
                <a:cs typeface="Calibri" pitchFamily="34" charset="-120"/>
              </a:rPr>
              <a:t>Tidak hanya berkaitan dengan perilaku lahir, tetapi juga mencerminkan kondisi batin seseorang</a:t>
            </a:r>
            <a:endParaRPr lang="en-US" sz="1350" dirty="0"/>
          </a:p>
        </p:txBody>
      </p:sp>
      <p:sp>
        <p:nvSpPr>
          <p:cNvPr id="17" name="Shape 15"/>
          <p:cNvSpPr/>
          <p:nvPr/>
        </p:nvSpPr>
        <p:spPr>
          <a:xfrm>
            <a:off x="6309360" y="3566160"/>
            <a:ext cx="128016" cy="128016"/>
          </a:xfrm>
          <a:prstGeom prst="ellipse">
            <a:avLst/>
          </a:prstGeom>
          <a:solidFill>
            <a:srgbClr val="C9A227"/>
          </a:solidFill>
          <a:ln/>
        </p:spPr>
      </p:sp>
      <p:sp>
        <p:nvSpPr>
          <p:cNvPr id="18" name="Text 16"/>
          <p:cNvSpPr/>
          <p:nvPr/>
        </p:nvSpPr>
        <p:spPr>
          <a:xfrm>
            <a:off x="6583680" y="3410712"/>
            <a:ext cx="4846320" cy="822960"/>
          </a:xfrm>
          <a:prstGeom prst="rect">
            <a:avLst/>
          </a:prstGeom>
          <a:noFill/>
          <a:ln/>
        </p:spPr>
        <p:txBody>
          <a:bodyPr wrap="square" rtlCol="0" anchor="t"/>
          <a:lstStyle/>
          <a:p>
            <a:pPr indent="0" marL="0">
              <a:lnSpc>
                <a:spcPts val="1800"/>
              </a:lnSpc>
              <a:buNone/>
            </a:pPr>
            <a:r>
              <a:rPr lang="en-US" sz="1350" dirty="0">
                <a:solidFill>
                  <a:srgbClr val="22301F"/>
                </a:solidFill>
                <a:latin typeface="Calibri" pitchFamily="34" charset="0"/>
                <a:ea typeface="Calibri" pitchFamily="34" charset="-122"/>
                <a:cs typeface="Calibri" pitchFamily="34" charset="-120"/>
              </a:rPr>
              <a:t>Akhlak yang baik akan menghasilkan perilaku yang baik pula dalam kehidupan sehari-hari</a:t>
            </a:r>
            <a:endParaRPr lang="en-US" sz="1350" dirty="0"/>
          </a:p>
        </p:txBody>
      </p:sp>
      <p:sp>
        <p:nvSpPr>
          <p:cNvPr id="19" name="Shape 17"/>
          <p:cNvSpPr/>
          <p:nvPr/>
        </p:nvSpPr>
        <p:spPr>
          <a:xfrm>
            <a:off x="6309360" y="4526280"/>
            <a:ext cx="128016" cy="128016"/>
          </a:xfrm>
          <a:prstGeom prst="ellipse">
            <a:avLst/>
          </a:prstGeom>
          <a:solidFill>
            <a:srgbClr val="C9A227"/>
          </a:solidFill>
          <a:ln/>
        </p:spPr>
      </p:sp>
      <p:sp>
        <p:nvSpPr>
          <p:cNvPr id="20" name="Text 18"/>
          <p:cNvSpPr/>
          <p:nvPr/>
        </p:nvSpPr>
        <p:spPr>
          <a:xfrm>
            <a:off x="6583680" y="4370832"/>
            <a:ext cx="4846320" cy="822960"/>
          </a:xfrm>
          <a:prstGeom prst="rect">
            <a:avLst/>
          </a:prstGeom>
          <a:noFill/>
          <a:ln/>
        </p:spPr>
        <p:txBody>
          <a:bodyPr wrap="square" rtlCol="0" anchor="t"/>
          <a:lstStyle/>
          <a:p>
            <a:pPr indent="0" marL="0">
              <a:lnSpc>
                <a:spcPts val="1800"/>
              </a:lnSpc>
              <a:buNone/>
            </a:pPr>
            <a:r>
              <a:rPr lang="en-US" sz="1350" dirty="0">
                <a:solidFill>
                  <a:srgbClr val="22301F"/>
                </a:solidFill>
                <a:latin typeface="Calibri" pitchFamily="34" charset="0"/>
                <a:ea typeface="Calibri" pitchFamily="34" charset="-122"/>
                <a:cs typeface="Calibri" pitchFamily="34" charset="-120"/>
              </a:rPr>
              <a:t>Menjadi cermin utuh antara keyakinan batin dan tindakan nyata seorang muslim</a:t>
            </a:r>
            <a:endParaRPr lang="en-US" sz="1350" dirty="0"/>
          </a:p>
        </p:txBody>
      </p:sp>
      <p:sp>
        <p:nvSpPr>
          <p:cNvPr id="21" name="Text 19"/>
          <p:cNvSpPr/>
          <p:nvPr/>
        </p:nvSpPr>
        <p:spPr>
          <a:xfrm>
            <a:off x="11475720" y="6473952"/>
            <a:ext cx="548640" cy="274320"/>
          </a:xfrm>
          <a:prstGeom prst="rect">
            <a:avLst/>
          </a:prstGeom>
          <a:noFill/>
          <a:ln/>
        </p:spPr>
        <p:txBody>
          <a:bodyPr wrap="square" rtlCol="0" anchor="ctr"/>
          <a:lstStyle/>
          <a:p>
            <a:pPr algn="r" indent="0" marL="0">
              <a:buNone/>
            </a:pPr>
            <a:r>
              <a:rPr lang="en-US" sz="1000" dirty="0">
                <a:solidFill>
                  <a:srgbClr val="5B5F56"/>
                </a:solidFill>
                <a:latin typeface="Calibri" pitchFamily="34" charset="0"/>
                <a:ea typeface="Calibri" pitchFamily="34" charset="-122"/>
                <a:cs typeface="Calibri" pitchFamily="34" charset="-120"/>
              </a:rPr>
              <a:t>04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5486400" cy="320040"/>
          </a:xfrm>
          <a:prstGeom prst="rect">
            <a:avLst/>
          </a:prstGeom>
          <a:noFill/>
          <a:ln/>
        </p:spPr>
        <p:txBody>
          <a:bodyPr wrap="square" rtlCol="0" anchor="ctr"/>
          <a:lstStyle/>
          <a:p>
            <a:pPr indent="0" marL="0">
              <a:buNone/>
            </a:pPr>
            <a:r>
              <a:rPr lang="en-US" sz="1200" b="1" spc="200" kern="0" dirty="0">
                <a:solidFill>
                  <a:srgbClr val="1B4332"/>
                </a:solidFill>
                <a:latin typeface="Calibri" pitchFamily="34" charset="0"/>
                <a:ea typeface="Calibri" pitchFamily="34" charset="-122"/>
                <a:cs typeface="Calibri" pitchFamily="34" charset="-120"/>
              </a:rPr>
              <a:t>BAB II  •  PEMBAHASAN A</a:t>
            </a:r>
            <a:endParaRPr lang="en-US" sz="1200" dirty="0"/>
          </a:p>
        </p:txBody>
      </p:sp>
      <p:sp>
        <p:nvSpPr>
          <p:cNvPr id="3" name="Text 1"/>
          <p:cNvSpPr/>
          <p:nvPr/>
        </p:nvSpPr>
        <p:spPr>
          <a:xfrm>
            <a:off x="548640" y="777240"/>
            <a:ext cx="9601200" cy="640080"/>
          </a:xfrm>
          <a:prstGeom prst="rect">
            <a:avLst/>
          </a:prstGeom>
          <a:noFill/>
          <a:ln/>
        </p:spPr>
        <p:txBody>
          <a:bodyPr wrap="square" rtlCol="0" anchor="ctr"/>
          <a:lstStyle/>
          <a:p>
            <a:pPr indent="0" marL="0">
              <a:buNone/>
            </a:pPr>
            <a:r>
              <a:rPr lang="en-US" sz="3000" b="1" dirty="0">
                <a:solidFill>
                  <a:srgbClr val="22301F"/>
                </a:solidFill>
                <a:latin typeface="Cambria" pitchFamily="34" charset="0"/>
                <a:ea typeface="Cambria" pitchFamily="34" charset="-122"/>
                <a:cs typeface="Cambria" pitchFamily="34" charset="-120"/>
              </a:rPr>
              <a:t>Istilah yang Berkaitan dengan Akhlak</a:t>
            </a:r>
            <a:endParaRPr lang="en-US" sz="3000" dirty="0"/>
          </a:p>
        </p:txBody>
      </p:sp>
      <p:sp>
        <p:nvSpPr>
          <p:cNvPr id="4" name="Shape 2"/>
          <p:cNvSpPr/>
          <p:nvPr/>
        </p:nvSpPr>
        <p:spPr>
          <a:xfrm>
            <a:off x="548640" y="1737360"/>
            <a:ext cx="2697480" cy="4114800"/>
          </a:xfrm>
          <a:prstGeom prst="roundRect">
            <a:avLst>
              <a:gd name="adj" fmla="val 3390"/>
            </a:avLst>
          </a:prstGeom>
          <a:solidFill>
            <a:srgbClr val="F2EFE4"/>
          </a:solidFill>
          <a:ln/>
        </p:spPr>
      </p:sp>
      <p:sp>
        <p:nvSpPr>
          <p:cNvPr id="5" name="Shape 3"/>
          <p:cNvSpPr/>
          <p:nvPr/>
        </p:nvSpPr>
        <p:spPr>
          <a:xfrm>
            <a:off x="822960" y="2057400"/>
            <a:ext cx="548640" cy="548640"/>
          </a:xfrm>
          <a:prstGeom prst="roundRect">
            <a:avLst>
              <a:gd name="adj" fmla="val 50000"/>
            </a:avLst>
          </a:prstGeom>
          <a:solidFill>
            <a:srgbClr val="1B4332"/>
          </a:solidFill>
          <a:ln/>
        </p:spPr>
      </p:sp>
      <p:sp>
        <p:nvSpPr>
          <p:cNvPr id="6" name="Text 4"/>
          <p:cNvSpPr/>
          <p:nvPr/>
        </p:nvSpPr>
        <p:spPr>
          <a:xfrm>
            <a:off x="822960" y="2057400"/>
            <a:ext cx="548640" cy="548640"/>
          </a:xfrm>
          <a:prstGeom prst="rect">
            <a:avLst/>
          </a:prstGeom>
          <a:noFill/>
          <a:ln/>
        </p:spPr>
        <p:txBody>
          <a:bodyPr wrap="square"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M</a:t>
            </a:r>
            <a:endParaRPr lang="en-US" sz="2200" dirty="0"/>
          </a:p>
        </p:txBody>
      </p:sp>
      <p:sp>
        <p:nvSpPr>
          <p:cNvPr id="7" name="Text 5"/>
          <p:cNvSpPr/>
          <p:nvPr/>
        </p:nvSpPr>
        <p:spPr>
          <a:xfrm>
            <a:off x="731520" y="2788920"/>
            <a:ext cx="2331720" cy="411480"/>
          </a:xfrm>
          <a:prstGeom prst="rect">
            <a:avLst/>
          </a:prstGeom>
          <a:noFill/>
          <a:ln/>
        </p:spPr>
        <p:txBody>
          <a:bodyPr wrap="square" rtlCol="0" anchor="ctr"/>
          <a:lstStyle/>
          <a:p>
            <a:pPr indent="0" marL="0">
              <a:buNone/>
            </a:pPr>
            <a:r>
              <a:rPr lang="en-US" sz="1800" b="1" dirty="0">
                <a:solidFill>
                  <a:srgbClr val="22301F"/>
                </a:solidFill>
                <a:latin typeface="Cambria" pitchFamily="34" charset="0"/>
                <a:ea typeface="Cambria" pitchFamily="34" charset="-122"/>
                <a:cs typeface="Cambria" pitchFamily="34" charset="-120"/>
              </a:rPr>
              <a:t>Moral</a:t>
            </a:r>
            <a:endParaRPr lang="en-US" sz="1800" dirty="0"/>
          </a:p>
        </p:txBody>
      </p:sp>
      <p:sp>
        <p:nvSpPr>
          <p:cNvPr id="8" name="Shape 6"/>
          <p:cNvSpPr/>
          <p:nvPr/>
        </p:nvSpPr>
        <p:spPr>
          <a:xfrm>
            <a:off x="731520" y="3246120"/>
            <a:ext cx="548640" cy="0"/>
          </a:xfrm>
          <a:prstGeom prst="line">
            <a:avLst/>
          </a:prstGeom>
          <a:noFill/>
          <a:ln w="19050">
            <a:solidFill>
              <a:srgbClr val="1B4332"/>
            </a:solidFill>
            <a:prstDash val="solid"/>
          </a:ln>
        </p:spPr>
      </p:sp>
      <p:sp>
        <p:nvSpPr>
          <p:cNvPr id="9" name="Text 7"/>
          <p:cNvSpPr/>
          <p:nvPr/>
        </p:nvSpPr>
        <p:spPr>
          <a:xfrm>
            <a:off x="731520" y="3383280"/>
            <a:ext cx="2331720" cy="2286000"/>
          </a:xfrm>
          <a:prstGeom prst="rect">
            <a:avLst/>
          </a:prstGeom>
          <a:noFill/>
          <a:ln/>
        </p:spPr>
        <p:txBody>
          <a:bodyPr wrap="square" rtlCol="0" anchor="t"/>
          <a:lstStyle/>
          <a:p>
            <a:pPr indent="0" marL="0">
              <a:lnSpc>
                <a:spcPts val="1550"/>
              </a:lnSpc>
              <a:buNone/>
            </a:pPr>
            <a:r>
              <a:rPr lang="en-US" sz="1150" dirty="0">
                <a:solidFill>
                  <a:srgbClr val="22301F"/>
                </a:solidFill>
                <a:latin typeface="Calibri" pitchFamily="34" charset="0"/>
                <a:ea typeface="Calibri" pitchFamily="34" charset="-122"/>
                <a:cs typeface="Calibri" pitchFamily="34" charset="-120"/>
              </a:rPr>
              <a:t>Dari bahasa Latin mos (mores): adat, kebiasaan, tata kelakuan. Aturan dan norma yang hidup di masyarakat sebagai pedoman perilaku.</a:t>
            </a:r>
            <a:endParaRPr lang="en-US" sz="1150" dirty="0"/>
          </a:p>
        </p:txBody>
      </p:sp>
      <p:sp>
        <p:nvSpPr>
          <p:cNvPr id="10" name="Shape 8"/>
          <p:cNvSpPr/>
          <p:nvPr/>
        </p:nvSpPr>
        <p:spPr>
          <a:xfrm>
            <a:off x="3474720" y="1737360"/>
            <a:ext cx="2697480" cy="4114800"/>
          </a:xfrm>
          <a:prstGeom prst="roundRect">
            <a:avLst>
              <a:gd name="adj" fmla="val 3390"/>
            </a:avLst>
          </a:prstGeom>
          <a:solidFill>
            <a:srgbClr val="F2EFE4"/>
          </a:solidFill>
          <a:ln/>
        </p:spPr>
      </p:sp>
      <p:sp>
        <p:nvSpPr>
          <p:cNvPr id="11" name="Shape 9"/>
          <p:cNvSpPr/>
          <p:nvPr/>
        </p:nvSpPr>
        <p:spPr>
          <a:xfrm>
            <a:off x="3749040" y="2057400"/>
            <a:ext cx="548640" cy="548640"/>
          </a:xfrm>
          <a:prstGeom prst="roundRect">
            <a:avLst>
              <a:gd name="adj" fmla="val 50000"/>
            </a:avLst>
          </a:prstGeom>
          <a:solidFill>
            <a:srgbClr val="2D6A4F"/>
          </a:solidFill>
          <a:ln/>
        </p:spPr>
      </p:sp>
      <p:sp>
        <p:nvSpPr>
          <p:cNvPr id="12" name="Text 10"/>
          <p:cNvSpPr/>
          <p:nvPr/>
        </p:nvSpPr>
        <p:spPr>
          <a:xfrm>
            <a:off x="3749040" y="2057400"/>
            <a:ext cx="548640" cy="548640"/>
          </a:xfrm>
          <a:prstGeom prst="rect">
            <a:avLst/>
          </a:prstGeom>
          <a:noFill/>
          <a:ln/>
        </p:spPr>
        <p:txBody>
          <a:bodyPr wrap="square"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E</a:t>
            </a:r>
            <a:endParaRPr lang="en-US" sz="2200" dirty="0"/>
          </a:p>
        </p:txBody>
      </p:sp>
      <p:sp>
        <p:nvSpPr>
          <p:cNvPr id="13" name="Text 11"/>
          <p:cNvSpPr/>
          <p:nvPr/>
        </p:nvSpPr>
        <p:spPr>
          <a:xfrm>
            <a:off x="3657600" y="2788920"/>
            <a:ext cx="2331720" cy="411480"/>
          </a:xfrm>
          <a:prstGeom prst="rect">
            <a:avLst/>
          </a:prstGeom>
          <a:noFill/>
          <a:ln/>
        </p:spPr>
        <p:txBody>
          <a:bodyPr wrap="square" rtlCol="0" anchor="ctr"/>
          <a:lstStyle/>
          <a:p>
            <a:pPr indent="0" marL="0">
              <a:buNone/>
            </a:pPr>
            <a:r>
              <a:rPr lang="en-US" sz="1800" b="1" dirty="0">
                <a:solidFill>
                  <a:srgbClr val="22301F"/>
                </a:solidFill>
                <a:latin typeface="Cambria" pitchFamily="34" charset="0"/>
                <a:ea typeface="Cambria" pitchFamily="34" charset="-122"/>
                <a:cs typeface="Cambria" pitchFamily="34" charset="-120"/>
              </a:rPr>
              <a:t>Etika</a:t>
            </a:r>
            <a:endParaRPr lang="en-US" sz="1800" dirty="0"/>
          </a:p>
        </p:txBody>
      </p:sp>
      <p:sp>
        <p:nvSpPr>
          <p:cNvPr id="14" name="Shape 12"/>
          <p:cNvSpPr/>
          <p:nvPr/>
        </p:nvSpPr>
        <p:spPr>
          <a:xfrm>
            <a:off x="3657600" y="3246120"/>
            <a:ext cx="548640" cy="0"/>
          </a:xfrm>
          <a:prstGeom prst="line">
            <a:avLst/>
          </a:prstGeom>
          <a:noFill/>
          <a:ln w="19050">
            <a:solidFill>
              <a:srgbClr val="2D6A4F"/>
            </a:solidFill>
            <a:prstDash val="solid"/>
          </a:ln>
        </p:spPr>
      </p:sp>
      <p:sp>
        <p:nvSpPr>
          <p:cNvPr id="15" name="Text 13"/>
          <p:cNvSpPr/>
          <p:nvPr/>
        </p:nvSpPr>
        <p:spPr>
          <a:xfrm>
            <a:off x="3657600" y="3383280"/>
            <a:ext cx="2331720" cy="2286000"/>
          </a:xfrm>
          <a:prstGeom prst="rect">
            <a:avLst/>
          </a:prstGeom>
          <a:noFill/>
          <a:ln/>
        </p:spPr>
        <p:txBody>
          <a:bodyPr wrap="square" rtlCol="0" anchor="t"/>
          <a:lstStyle/>
          <a:p>
            <a:pPr indent="0" marL="0">
              <a:lnSpc>
                <a:spcPts val="1550"/>
              </a:lnSpc>
              <a:buNone/>
            </a:pPr>
            <a:r>
              <a:rPr lang="en-US" sz="1150" dirty="0">
                <a:solidFill>
                  <a:srgbClr val="22301F"/>
                </a:solidFill>
                <a:latin typeface="Calibri" pitchFamily="34" charset="0"/>
                <a:ea typeface="Calibri" pitchFamily="34" charset="-122"/>
                <a:cs typeface="Calibri" pitchFamily="34" charset="-120"/>
              </a:rPr>
              <a:t>Cabang filsafat yang membahas nilai baik-buruk perbuatan manusia secara rasional dan logis.</a:t>
            </a:r>
            <a:endParaRPr lang="en-US" sz="1150" dirty="0"/>
          </a:p>
        </p:txBody>
      </p:sp>
      <p:sp>
        <p:nvSpPr>
          <p:cNvPr id="16" name="Shape 14"/>
          <p:cNvSpPr/>
          <p:nvPr/>
        </p:nvSpPr>
        <p:spPr>
          <a:xfrm>
            <a:off x="6400800" y="1737360"/>
            <a:ext cx="2697480" cy="4114800"/>
          </a:xfrm>
          <a:prstGeom prst="roundRect">
            <a:avLst>
              <a:gd name="adj" fmla="val 3390"/>
            </a:avLst>
          </a:prstGeom>
          <a:solidFill>
            <a:srgbClr val="F2EFE4"/>
          </a:solidFill>
          <a:ln/>
        </p:spPr>
      </p:sp>
      <p:sp>
        <p:nvSpPr>
          <p:cNvPr id="17" name="Shape 15"/>
          <p:cNvSpPr/>
          <p:nvPr/>
        </p:nvSpPr>
        <p:spPr>
          <a:xfrm>
            <a:off x="6675120" y="2057400"/>
            <a:ext cx="548640" cy="548640"/>
          </a:xfrm>
          <a:prstGeom prst="roundRect">
            <a:avLst>
              <a:gd name="adj" fmla="val 50000"/>
            </a:avLst>
          </a:prstGeom>
          <a:solidFill>
            <a:srgbClr val="C9A227"/>
          </a:solidFill>
          <a:ln/>
        </p:spPr>
      </p:sp>
      <p:sp>
        <p:nvSpPr>
          <p:cNvPr id="18" name="Text 16"/>
          <p:cNvSpPr/>
          <p:nvPr/>
        </p:nvSpPr>
        <p:spPr>
          <a:xfrm>
            <a:off x="6675120" y="2057400"/>
            <a:ext cx="548640" cy="548640"/>
          </a:xfrm>
          <a:prstGeom prst="rect">
            <a:avLst/>
          </a:prstGeom>
          <a:noFill/>
          <a:ln/>
        </p:spPr>
        <p:txBody>
          <a:bodyPr wrap="square"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A</a:t>
            </a:r>
            <a:endParaRPr lang="en-US" sz="2200" dirty="0"/>
          </a:p>
        </p:txBody>
      </p:sp>
      <p:sp>
        <p:nvSpPr>
          <p:cNvPr id="19" name="Text 17"/>
          <p:cNvSpPr/>
          <p:nvPr/>
        </p:nvSpPr>
        <p:spPr>
          <a:xfrm>
            <a:off x="6583680" y="2788920"/>
            <a:ext cx="2331720" cy="411480"/>
          </a:xfrm>
          <a:prstGeom prst="rect">
            <a:avLst/>
          </a:prstGeom>
          <a:noFill/>
          <a:ln/>
        </p:spPr>
        <p:txBody>
          <a:bodyPr wrap="square" rtlCol="0" anchor="ctr"/>
          <a:lstStyle/>
          <a:p>
            <a:pPr indent="0" marL="0">
              <a:buNone/>
            </a:pPr>
            <a:r>
              <a:rPr lang="en-US" sz="1800" b="1" dirty="0">
                <a:solidFill>
                  <a:srgbClr val="22301F"/>
                </a:solidFill>
                <a:latin typeface="Cambria" pitchFamily="34" charset="0"/>
                <a:ea typeface="Cambria" pitchFamily="34" charset="-122"/>
                <a:cs typeface="Cambria" pitchFamily="34" charset="-120"/>
              </a:rPr>
              <a:t>Adab</a:t>
            </a:r>
            <a:endParaRPr lang="en-US" sz="1800" dirty="0"/>
          </a:p>
        </p:txBody>
      </p:sp>
      <p:sp>
        <p:nvSpPr>
          <p:cNvPr id="20" name="Shape 18"/>
          <p:cNvSpPr/>
          <p:nvPr/>
        </p:nvSpPr>
        <p:spPr>
          <a:xfrm>
            <a:off x="6583680" y="3246120"/>
            <a:ext cx="548640" cy="0"/>
          </a:xfrm>
          <a:prstGeom prst="line">
            <a:avLst/>
          </a:prstGeom>
          <a:noFill/>
          <a:ln w="19050">
            <a:solidFill>
              <a:srgbClr val="C9A227"/>
            </a:solidFill>
            <a:prstDash val="solid"/>
          </a:ln>
        </p:spPr>
      </p:sp>
      <p:sp>
        <p:nvSpPr>
          <p:cNvPr id="21" name="Text 19"/>
          <p:cNvSpPr/>
          <p:nvPr/>
        </p:nvSpPr>
        <p:spPr>
          <a:xfrm>
            <a:off x="6583680" y="3383280"/>
            <a:ext cx="2331720" cy="2286000"/>
          </a:xfrm>
          <a:prstGeom prst="rect">
            <a:avLst/>
          </a:prstGeom>
          <a:noFill/>
          <a:ln/>
        </p:spPr>
        <p:txBody>
          <a:bodyPr wrap="square" rtlCol="0" anchor="t"/>
          <a:lstStyle/>
          <a:p>
            <a:pPr indent="0" marL="0">
              <a:lnSpc>
                <a:spcPts val="1550"/>
              </a:lnSpc>
              <a:buNone/>
            </a:pPr>
            <a:r>
              <a:rPr lang="en-US" sz="1150" dirty="0">
                <a:solidFill>
                  <a:srgbClr val="22301F"/>
                </a:solidFill>
                <a:latin typeface="Calibri" pitchFamily="34" charset="0"/>
                <a:ea typeface="Calibri" pitchFamily="34" charset="-122"/>
                <a:cs typeface="Calibri" pitchFamily="34" charset="-120"/>
              </a:rPr>
              <a:t>Dari kata daba: sesuatu yang bagus, tata krama dan sopan santun yang mencerminkan akhlak mulia.</a:t>
            </a:r>
            <a:endParaRPr lang="en-US" sz="1150" dirty="0"/>
          </a:p>
        </p:txBody>
      </p:sp>
      <p:sp>
        <p:nvSpPr>
          <p:cNvPr id="22" name="Shape 20"/>
          <p:cNvSpPr/>
          <p:nvPr/>
        </p:nvSpPr>
        <p:spPr>
          <a:xfrm>
            <a:off x="9326880" y="1737360"/>
            <a:ext cx="2697480" cy="4114800"/>
          </a:xfrm>
          <a:prstGeom prst="roundRect">
            <a:avLst>
              <a:gd name="adj" fmla="val 3390"/>
            </a:avLst>
          </a:prstGeom>
          <a:solidFill>
            <a:srgbClr val="F2EFE4"/>
          </a:solidFill>
          <a:ln/>
        </p:spPr>
      </p:sp>
      <p:sp>
        <p:nvSpPr>
          <p:cNvPr id="23" name="Shape 21"/>
          <p:cNvSpPr/>
          <p:nvPr/>
        </p:nvSpPr>
        <p:spPr>
          <a:xfrm>
            <a:off x="9601200" y="2057400"/>
            <a:ext cx="548640" cy="548640"/>
          </a:xfrm>
          <a:prstGeom prst="roundRect">
            <a:avLst>
              <a:gd name="adj" fmla="val 50000"/>
            </a:avLst>
          </a:prstGeom>
          <a:solidFill>
            <a:srgbClr val="8A6D1B"/>
          </a:solidFill>
          <a:ln/>
        </p:spPr>
      </p:sp>
      <p:sp>
        <p:nvSpPr>
          <p:cNvPr id="24" name="Text 22"/>
          <p:cNvSpPr/>
          <p:nvPr/>
        </p:nvSpPr>
        <p:spPr>
          <a:xfrm>
            <a:off x="9601200" y="2057400"/>
            <a:ext cx="548640" cy="548640"/>
          </a:xfrm>
          <a:prstGeom prst="rect">
            <a:avLst/>
          </a:prstGeom>
          <a:noFill/>
          <a:ln/>
        </p:spPr>
        <p:txBody>
          <a:bodyPr wrap="square"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K</a:t>
            </a:r>
            <a:endParaRPr lang="en-US" sz="2200" dirty="0"/>
          </a:p>
        </p:txBody>
      </p:sp>
      <p:sp>
        <p:nvSpPr>
          <p:cNvPr id="25" name="Text 23"/>
          <p:cNvSpPr/>
          <p:nvPr/>
        </p:nvSpPr>
        <p:spPr>
          <a:xfrm>
            <a:off x="9509760" y="2788920"/>
            <a:ext cx="2331720" cy="411480"/>
          </a:xfrm>
          <a:prstGeom prst="rect">
            <a:avLst/>
          </a:prstGeom>
          <a:noFill/>
          <a:ln/>
        </p:spPr>
        <p:txBody>
          <a:bodyPr wrap="square" rtlCol="0" anchor="ctr"/>
          <a:lstStyle/>
          <a:p>
            <a:pPr indent="0" marL="0">
              <a:buNone/>
            </a:pPr>
            <a:r>
              <a:rPr lang="en-US" sz="1800" b="1" dirty="0">
                <a:solidFill>
                  <a:srgbClr val="22301F"/>
                </a:solidFill>
                <a:latin typeface="Cambria" pitchFamily="34" charset="0"/>
                <a:ea typeface="Cambria" pitchFamily="34" charset="-122"/>
                <a:cs typeface="Cambria" pitchFamily="34" charset="-120"/>
              </a:rPr>
              <a:t>Karakter</a:t>
            </a:r>
            <a:endParaRPr lang="en-US" sz="1800" dirty="0"/>
          </a:p>
        </p:txBody>
      </p:sp>
      <p:sp>
        <p:nvSpPr>
          <p:cNvPr id="26" name="Shape 24"/>
          <p:cNvSpPr/>
          <p:nvPr/>
        </p:nvSpPr>
        <p:spPr>
          <a:xfrm>
            <a:off x="9509760" y="3246120"/>
            <a:ext cx="548640" cy="0"/>
          </a:xfrm>
          <a:prstGeom prst="line">
            <a:avLst/>
          </a:prstGeom>
          <a:noFill/>
          <a:ln w="19050">
            <a:solidFill>
              <a:srgbClr val="8A6D1B"/>
            </a:solidFill>
            <a:prstDash val="solid"/>
          </a:ln>
        </p:spPr>
      </p:sp>
      <p:sp>
        <p:nvSpPr>
          <p:cNvPr id="27" name="Text 25"/>
          <p:cNvSpPr/>
          <p:nvPr/>
        </p:nvSpPr>
        <p:spPr>
          <a:xfrm>
            <a:off x="9509760" y="3383280"/>
            <a:ext cx="2331720" cy="2286000"/>
          </a:xfrm>
          <a:prstGeom prst="rect">
            <a:avLst/>
          </a:prstGeom>
          <a:noFill/>
          <a:ln/>
        </p:spPr>
        <p:txBody>
          <a:bodyPr wrap="square" rtlCol="0" anchor="t"/>
          <a:lstStyle/>
          <a:p>
            <a:pPr indent="0" marL="0">
              <a:lnSpc>
                <a:spcPts val="1550"/>
              </a:lnSpc>
              <a:buNone/>
            </a:pPr>
            <a:r>
              <a:rPr lang="en-US" sz="1150" dirty="0">
                <a:solidFill>
                  <a:srgbClr val="22301F"/>
                </a:solidFill>
                <a:latin typeface="Calibri" pitchFamily="34" charset="0"/>
                <a:ea typeface="Calibri" pitchFamily="34" charset="-122"/>
                <a:cs typeface="Calibri" pitchFamily="34" charset="-120"/>
              </a:rPr>
              <a:t>Hasil internalisasi nilai moral dan akhlak melalui proses pendidikan dan pembiasaan hingga melekat pada diri.</a:t>
            </a:r>
            <a:endParaRPr lang="en-US" sz="1150" dirty="0"/>
          </a:p>
        </p:txBody>
      </p:sp>
      <p:sp>
        <p:nvSpPr>
          <p:cNvPr id="28" name="Text 26"/>
          <p:cNvSpPr/>
          <p:nvPr/>
        </p:nvSpPr>
        <p:spPr>
          <a:xfrm>
            <a:off x="11475720" y="6473952"/>
            <a:ext cx="548640" cy="274320"/>
          </a:xfrm>
          <a:prstGeom prst="rect">
            <a:avLst/>
          </a:prstGeom>
          <a:noFill/>
          <a:ln/>
        </p:spPr>
        <p:txBody>
          <a:bodyPr wrap="square" rtlCol="0" anchor="ctr"/>
          <a:lstStyle/>
          <a:p>
            <a:pPr algn="r" indent="0" marL="0">
              <a:buNone/>
            </a:pPr>
            <a:r>
              <a:rPr lang="en-US" sz="1000" dirty="0">
                <a:solidFill>
                  <a:srgbClr val="5B5F56"/>
                </a:solidFill>
                <a:latin typeface="Calibri" pitchFamily="34" charset="0"/>
                <a:ea typeface="Calibri" pitchFamily="34" charset="-122"/>
                <a:cs typeface="Calibri" pitchFamily="34" charset="-120"/>
              </a:rPr>
              <a:t>05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B4332"/>
        </a:solidFill>
      </p:bgPr>
    </p:bg>
    <p:spTree>
      <p:nvGrpSpPr>
        <p:cNvPr id="1" name=""/>
        <p:cNvGrpSpPr/>
        <p:nvPr/>
      </p:nvGrpSpPr>
      <p:grpSpPr>
        <a:xfrm>
          <a:off x="0" y="0"/>
          <a:ext cx="0" cy="0"/>
          <a:chOff x="0" y="0"/>
          <a:chExt cx="0" cy="0"/>
        </a:xfrm>
      </p:grpSpPr>
      <p:sp>
        <p:nvSpPr>
          <p:cNvPr id="2" name="Shape 0"/>
          <p:cNvSpPr/>
          <p:nvPr/>
        </p:nvSpPr>
        <p:spPr>
          <a:xfrm>
            <a:off x="8961120" y="3840480"/>
            <a:ext cx="4572000" cy="4572000"/>
          </a:xfrm>
          <a:prstGeom prst="ellipse">
            <a:avLst/>
          </a:prstGeom>
          <a:solidFill>
            <a:srgbClr val="2D6A4F">
              <a:alpha val="45000"/>
            </a:srgbClr>
          </a:solidFill>
          <a:ln/>
        </p:spPr>
      </p:sp>
      <p:sp>
        <p:nvSpPr>
          <p:cNvPr id="3" name="Text 1"/>
          <p:cNvSpPr/>
          <p:nvPr/>
        </p:nvSpPr>
        <p:spPr>
          <a:xfrm>
            <a:off x="548640" y="457200"/>
            <a:ext cx="5486400" cy="320040"/>
          </a:xfrm>
          <a:prstGeom prst="rect">
            <a:avLst/>
          </a:prstGeom>
          <a:noFill/>
          <a:ln/>
        </p:spPr>
        <p:txBody>
          <a:bodyPr wrap="square" rtlCol="0" anchor="ctr"/>
          <a:lstStyle/>
          <a:p>
            <a:pPr indent="0" marL="0">
              <a:buNone/>
            </a:pPr>
            <a:r>
              <a:rPr lang="en-US" sz="1200" b="1" spc="200" kern="0" dirty="0">
                <a:solidFill>
                  <a:srgbClr val="E4C55E"/>
                </a:solidFill>
                <a:latin typeface="Calibri" pitchFamily="34" charset="0"/>
                <a:ea typeface="Calibri" pitchFamily="34" charset="-122"/>
                <a:cs typeface="Calibri" pitchFamily="34" charset="-120"/>
              </a:rPr>
              <a:t>BAB II  •  PEMBAHASAN A</a:t>
            </a:r>
            <a:endParaRPr lang="en-US" sz="1200" dirty="0"/>
          </a:p>
        </p:txBody>
      </p:sp>
      <p:sp>
        <p:nvSpPr>
          <p:cNvPr id="4" name="Text 2"/>
          <p:cNvSpPr/>
          <p:nvPr/>
        </p:nvSpPr>
        <p:spPr>
          <a:xfrm>
            <a:off x="548640" y="777240"/>
            <a:ext cx="7315200" cy="640080"/>
          </a:xfrm>
          <a:prstGeom prst="rect">
            <a:avLst/>
          </a:prstGeom>
          <a:noFill/>
          <a:ln/>
        </p:spPr>
        <p:txBody>
          <a:bodyPr wrap="square"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Pengertian Tasawuf</a:t>
            </a:r>
            <a:endParaRPr lang="en-US" sz="3400" dirty="0"/>
          </a:p>
        </p:txBody>
      </p:sp>
      <p:sp>
        <p:nvSpPr>
          <p:cNvPr id="5" name="Text 3"/>
          <p:cNvSpPr/>
          <p:nvPr/>
        </p:nvSpPr>
        <p:spPr>
          <a:xfrm>
            <a:off x="548640" y="1600200"/>
            <a:ext cx="6583680" cy="2194560"/>
          </a:xfrm>
          <a:prstGeom prst="rect">
            <a:avLst/>
          </a:prstGeom>
          <a:noFill/>
          <a:ln/>
        </p:spPr>
        <p:txBody>
          <a:bodyPr wrap="square" rtlCol="0" anchor="ctr"/>
          <a:lstStyle/>
          <a:p>
            <a:pPr indent="0" marL="0">
              <a:lnSpc>
                <a:spcPts val="2400"/>
              </a:lnSpc>
              <a:buNone/>
            </a:pPr>
            <a:r>
              <a:rPr lang="en-US" sz="1550" dirty="0">
                <a:solidFill>
                  <a:srgbClr val="CADCC8"/>
                </a:solidFill>
                <a:latin typeface="Calibri" pitchFamily="34" charset="0"/>
                <a:ea typeface="Calibri" pitchFamily="34" charset="-122"/>
                <a:cs typeface="Calibri" pitchFamily="34" charset="-120"/>
              </a:rPr>
              <a:t>Aspek spiritual dalam Islam yang menekankan pada penyucian jiwa dan kedekatan dengan Allah. Melalui tasawuf, manusia diajak melakukan tazkiyatun nafs (penyucian jiwa) dan muhasabah (introspeksi diri) untuk memperkuat kontrol diri dan kesadaran moral, hingga mencapai kedekatan dengan Allah dan akhlak yang mulia.</a:t>
            </a:r>
            <a:endParaRPr lang="en-US" sz="1550" dirty="0"/>
          </a:p>
        </p:txBody>
      </p:sp>
      <p:sp>
        <p:nvSpPr>
          <p:cNvPr id="6" name="Shape 4"/>
          <p:cNvSpPr/>
          <p:nvPr/>
        </p:nvSpPr>
        <p:spPr>
          <a:xfrm>
            <a:off x="548640" y="4114800"/>
            <a:ext cx="2514600" cy="1737360"/>
          </a:xfrm>
          <a:prstGeom prst="roundRect">
            <a:avLst>
              <a:gd name="adj" fmla="val 5263"/>
            </a:avLst>
          </a:prstGeom>
          <a:solidFill>
            <a:srgbClr val="24543A"/>
          </a:solidFill>
          <a:ln w="12700">
            <a:solidFill>
              <a:srgbClr val="C9A227"/>
            </a:solidFill>
            <a:prstDash val="solid"/>
          </a:ln>
        </p:spPr>
      </p:sp>
      <p:sp>
        <p:nvSpPr>
          <p:cNvPr id="7" name="Text 5"/>
          <p:cNvSpPr/>
          <p:nvPr/>
        </p:nvSpPr>
        <p:spPr>
          <a:xfrm>
            <a:off x="685800" y="4279392"/>
            <a:ext cx="2240280" cy="457200"/>
          </a:xfrm>
          <a:prstGeom prst="rect">
            <a:avLst/>
          </a:prstGeom>
          <a:noFill/>
          <a:ln/>
        </p:spPr>
        <p:txBody>
          <a:bodyPr wrap="square" rtlCol="0" anchor="ctr"/>
          <a:lstStyle/>
          <a:p>
            <a:pPr indent="0" marL="0">
              <a:buNone/>
            </a:pPr>
            <a:r>
              <a:rPr lang="en-US" sz="1700" b="1" dirty="0">
                <a:solidFill>
                  <a:srgbClr val="E4C55E"/>
                </a:solidFill>
                <a:latin typeface="Cambria" pitchFamily="34" charset="0"/>
                <a:ea typeface="Cambria" pitchFamily="34" charset="-122"/>
                <a:cs typeface="Cambria" pitchFamily="34" charset="-120"/>
              </a:rPr>
              <a:t>Ikhlas</a:t>
            </a:r>
            <a:endParaRPr lang="en-US" sz="1700" dirty="0"/>
          </a:p>
        </p:txBody>
      </p:sp>
      <p:sp>
        <p:nvSpPr>
          <p:cNvPr id="8" name="Text 6"/>
          <p:cNvSpPr/>
          <p:nvPr/>
        </p:nvSpPr>
        <p:spPr>
          <a:xfrm>
            <a:off x="685800" y="4754880"/>
            <a:ext cx="2240280" cy="914400"/>
          </a:xfrm>
          <a:prstGeom prst="rect">
            <a:avLst/>
          </a:prstGeom>
          <a:noFill/>
          <a:ln/>
        </p:spPr>
        <p:txBody>
          <a:bodyPr wrap="square" rtlCol="0" anchor="ctr"/>
          <a:lstStyle/>
          <a:p>
            <a:pPr indent="0" marL="0">
              <a:lnSpc>
                <a:spcPts val="1500"/>
              </a:lnSpc>
              <a:buNone/>
            </a:pPr>
            <a:r>
              <a:rPr lang="en-US" sz="1150" dirty="0">
                <a:solidFill>
                  <a:srgbClr val="CADCC8"/>
                </a:solidFill>
                <a:latin typeface="Calibri" pitchFamily="34" charset="0"/>
                <a:ea typeface="Calibri" pitchFamily="34" charset="-122"/>
                <a:cs typeface="Calibri" pitchFamily="34" charset="-120"/>
              </a:rPr>
              <a:t>Ketulusan niat</a:t>
            </a:r>
            <a:endParaRPr lang="en-US" sz="1150" dirty="0"/>
          </a:p>
        </p:txBody>
      </p:sp>
      <p:sp>
        <p:nvSpPr>
          <p:cNvPr id="9" name="Shape 7"/>
          <p:cNvSpPr/>
          <p:nvPr/>
        </p:nvSpPr>
        <p:spPr>
          <a:xfrm>
            <a:off x="3246120" y="4114800"/>
            <a:ext cx="2514600" cy="1737360"/>
          </a:xfrm>
          <a:prstGeom prst="roundRect">
            <a:avLst>
              <a:gd name="adj" fmla="val 5263"/>
            </a:avLst>
          </a:prstGeom>
          <a:solidFill>
            <a:srgbClr val="24543A"/>
          </a:solidFill>
          <a:ln w="12700">
            <a:solidFill>
              <a:srgbClr val="C9A227"/>
            </a:solidFill>
            <a:prstDash val="solid"/>
          </a:ln>
        </p:spPr>
      </p:sp>
      <p:sp>
        <p:nvSpPr>
          <p:cNvPr id="10" name="Text 8"/>
          <p:cNvSpPr/>
          <p:nvPr/>
        </p:nvSpPr>
        <p:spPr>
          <a:xfrm>
            <a:off x="3383280" y="4279392"/>
            <a:ext cx="2240280" cy="457200"/>
          </a:xfrm>
          <a:prstGeom prst="rect">
            <a:avLst/>
          </a:prstGeom>
          <a:noFill/>
          <a:ln/>
        </p:spPr>
        <p:txBody>
          <a:bodyPr wrap="square" rtlCol="0" anchor="ctr"/>
          <a:lstStyle/>
          <a:p>
            <a:pPr indent="0" marL="0">
              <a:buNone/>
            </a:pPr>
            <a:r>
              <a:rPr lang="en-US" sz="1700" b="1" dirty="0">
                <a:solidFill>
                  <a:srgbClr val="E4C55E"/>
                </a:solidFill>
                <a:latin typeface="Cambria" pitchFamily="34" charset="0"/>
                <a:ea typeface="Cambria" pitchFamily="34" charset="-122"/>
                <a:cs typeface="Cambria" pitchFamily="34" charset="-120"/>
              </a:rPr>
              <a:t>Sabar</a:t>
            </a:r>
            <a:endParaRPr lang="en-US" sz="1700" dirty="0"/>
          </a:p>
        </p:txBody>
      </p:sp>
      <p:sp>
        <p:nvSpPr>
          <p:cNvPr id="11" name="Text 9"/>
          <p:cNvSpPr/>
          <p:nvPr/>
        </p:nvSpPr>
        <p:spPr>
          <a:xfrm>
            <a:off x="3383280" y="4754880"/>
            <a:ext cx="2240280" cy="914400"/>
          </a:xfrm>
          <a:prstGeom prst="rect">
            <a:avLst/>
          </a:prstGeom>
          <a:noFill/>
          <a:ln/>
        </p:spPr>
        <p:txBody>
          <a:bodyPr wrap="square" rtlCol="0" anchor="ctr"/>
          <a:lstStyle/>
          <a:p>
            <a:pPr indent="0" marL="0">
              <a:lnSpc>
                <a:spcPts val="1500"/>
              </a:lnSpc>
              <a:buNone/>
            </a:pPr>
            <a:r>
              <a:rPr lang="en-US" sz="1150" dirty="0">
                <a:solidFill>
                  <a:srgbClr val="CADCC8"/>
                </a:solidFill>
                <a:latin typeface="Calibri" pitchFamily="34" charset="0"/>
                <a:ea typeface="Calibri" pitchFamily="34" charset="-122"/>
                <a:cs typeface="Calibri" pitchFamily="34" charset="-120"/>
              </a:rPr>
              <a:t>Ketabahan hati</a:t>
            </a:r>
            <a:endParaRPr lang="en-US" sz="1150" dirty="0"/>
          </a:p>
        </p:txBody>
      </p:sp>
      <p:sp>
        <p:nvSpPr>
          <p:cNvPr id="12" name="Shape 10"/>
          <p:cNvSpPr/>
          <p:nvPr/>
        </p:nvSpPr>
        <p:spPr>
          <a:xfrm>
            <a:off x="5943600" y="4114800"/>
            <a:ext cx="2514600" cy="1737360"/>
          </a:xfrm>
          <a:prstGeom prst="roundRect">
            <a:avLst>
              <a:gd name="adj" fmla="val 5263"/>
            </a:avLst>
          </a:prstGeom>
          <a:solidFill>
            <a:srgbClr val="24543A"/>
          </a:solidFill>
          <a:ln w="12700">
            <a:solidFill>
              <a:srgbClr val="C9A227"/>
            </a:solidFill>
            <a:prstDash val="solid"/>
          </a:ln>
        </p:spPr>
      </p:sp>
      <p:sp>
        <p:nvSpPr>
          <p:cNvPr id="13" name="Text 11"/>
          <p:cNvSpPr/>
          <p:nvPr/>
        </p:nvSpPr>
        <p:spPr>
          <a:xfrm>
            <a:off x="6080760" y="4279392"/>
            <a:ext cx="2240280" cy="457200"/>
          </a:xfrm>
          <a:prstGeom prst="rect">
            <a:avLst/>
          </a:prstGeom>
          <a:noFill/>
          <a:ln/>
        </p:spPr>
        <p:txBody>
          <a:bodyPr wrap="square" rtlCol="0" anchor="ctr"/>
          <a:lstStyle/>
          <a:p>
            <a:pPr indent="0" marL="0">
              <a:buNone/>
            </a:pPr>
            <a:r>
              <a:rPr lang="en-US" sz="1700" b="1" dirty="0">
                <a:solidFill>
                  <a:srgbClr val="E4C55E"/>
                </a:solidFill>
                <a:latin typeface="Cambria" pitchFamily="34" charset="0"/>
                <a:ea typeface="Cambria" pitchFamily="34" charset="-122"/>
                <a:cs typeface="Cambria" pitchFamily="34" charset="-120"/>
              </a:rPr>
              <a:t>Tawadhu'</a:t>
            </a:r>
            <a:endParaRPr lang="en-US" sz="1700" dirty="0"/>
          </a:p>
        </p:txBody>
      </p:sp>
      <p:sp>
        <p:nvSpPr>
          <p:cNvPr id="14" name="Text 12"/>
          <p:cNvSpPr/>
          <p:nvPr/>
        </p:nvSpPr>
        <p:spPr>
          <a:xfrm>
            <a:off x="6080760" y="4754880"/>
            <a:ext cx="2240280" cy="914400"/>
          </a:xfrm>
          <a:prstGeom prst="rect">
            <a:avLst/>
          </a:prstGeom>
          <a:noFill/>
          <a:ln/>
        </p:spPr>
        <p:txBody>
          <a:bodyPr wrap="square" rtlCol="0" anchor="ctr"/>
          <a:lstStyle/>
          <a:p>
            <a:pPr indent="0" marL="0">
              <a:lnSpc>
                <a:spcPts val="1500"/>
              </a:lnSpc>
              <a:buNone/>
            </a:pPr>
            <a:r>
              <a:rPr lang="en-US" sz="1150" dirty="0">
                <a:solidFill>
                  <a:srgbClr val="CADCC8"/>
                </a:solidFill>
                <a:latin typeface="Calibri" pitchFamily="34" charset="0"/>
                <a:ea typeface="Calibri" pitchFamily="34" charset="-122"/>
                <a:cs typeface="Calibri" pitchFamily="34" charset="-120"/>
              </a:rPr>
              <a:t>Rendah hati</a:t>
            </a:r>
            <a:endParaRPr lang="en-US" sz="1150" dirty="0"/>
          </a:p>
        </p:txBody>
      </p:sp>
      <p:sp>
        <p:nvSpPr>
          <p:cNvPr id="15" name="Shape 13"/>
          <p:cNvSpPr/>
          <p:nvPr/>
        </p:nvSpPr>
        <p:spPr>
          <a:xfrm>
            <a:off x="8641080" y="4114800"/>
            <a:ext cx="2514600" cy="1737360"/>
          </a:xfrm>
          <a:prstGeom prst="roundRect">
            <a:avLst>
              <a:gd name="adj" fmla="val 5263"/>
            </a:avLst>
          </a:prstGeom>
          <a:solidFill>
            <a:srgbClr val="24543A"/>
          </a:solidFill>
          <a:ln w="12700">
            <a:solidFill>
              <a:srgbClr val="C9A227"/>
            </a:solidFill>
            <a:prstDash val="solid"/>
          </a:ln>
        </p:spPr>
      </p:sp>
      <p:sp>
        <p:nvSpPr>
          <p:cNvPr id="16" name="Text 14"/>
          <p:cNvSpPr/>
          <p:nvPr/>
        </p:nvSpPr>
        <p:spPr>
          <a:xfrm>
            <a:off x="8778240" y="4279392"/>
            <a:ext cx="2240280" cy="457200"/>
          </a:xfrm>
          <a:prstGeom prst="rect">
            <a:avLst/>
          </a:prstGeom>
          <a:noFill/>
          <a:ln/>
        </p:spPr>
        <p:txBody>
          <a:bodyPr wrap="square" rtlCol="0" anchor="ctr"/>
          <a:lstStyle/>
          <a:p>
            <a:pPr indent="0" marL="0">
              <a:buNone/>
            </a:pPr>
            <a:r>
              <a:rPr lang="en-US" sz="1700" b="1" dirty="0">
                <a:solidFill>
                  <a:srgbClr val="E4C55E"/>
                </a:solidFill>
                <a:latin typeface="Cambria" pitchFamily="34" charset="0"/>
                <a:ea typeface="Cambria" pitchFamily="34" charset="-122"/>
                <a:cs typeface="Cambria" pitchFamily="34" charset="-120"/>
              </a:rPr>
              <a:t>Zuhud</a:t>
            </a:r>
            <a:endParaRPr lang="en-US" sz="1700" dirty="0"/>
          </a:p>
        </p:txBody>
      </p:sp>
      <p:sp>
        <p:nvSpPr>
          <p:cNvPr id="17" name="Text 15"/>
          <p:cNvSpPr/>
          <p:nvPr/>
        </p:nvSpPr>
        <p:spPr>
          <a:xfrm>
            <a:off x="8778240" y="4754880"/>
            <a:ext cx="2240280" cy="914400"/>
          </a:xfrm>
          <a:prstGeom prst="rect">
            <a:avLst/>
          </a:prstGeom>
          <a:noFill/>
          <a:ln/>
        </p:spPr>
        <p:txBody>
          <a:bodyPr wrap="square" rtlCol="0" anchor="ctr"/>
          <a:lstStyle/>
          <a:p>
            <a:pPr indent="0" marL="0">
              <a:lnSpc>
                <a:spcPts val="1500"/>
              </a:lnSpc>
              <a:buNone/>
            </a:pPr>
            <a:r>
              <a:rPr lang="en-US" sz="1150" dirty="0">
                <a:solidFill>
                  <a:srgbClr val="CADCC8"/>
                </a:solidFill>
                <a:latin typeface="Calibri" pitchFamily="34" charset="0"/>
                <a:ea typeface="Calibri" pitchFamily="34" charset="-122"/>
                <a:cs typeface="Calibri" pitchFamily="34" charset="-120"/>
              </a:rPr>
              <a:t>Menjauhi cinta dunia berlebih</a:t>
            </a:r>
            <a:endParaRPr lang="en-US" sz="1150" dirty="0"/>
          </a:p>
        </p:txBody>
      </p:sp>
      <p:sp>
        <p:nvSpPr>
          <p:cNvPr id="18" name="Text 16"/>
          <p:cNvSpPr/>
          <p:nvPr/>
        </p:nvSpPr>
        <p:spPr>
          <a:xfrm>
            <a:off x="11475720" y="6473952"/>
            <a:ext cx="548640" cy="274320"/>
          </a:xfrm>
          <a:prstGeom prst="rect">
            <a:avLst/>
          </a:prstGeom>
          <a:noFill/>
          <a:ln/>
        </p:spPr>
        <p:txBody>
          <a:bodyPr wrap="square" rtlCol="0" anchor="ctr"/>
          <a:lstStyle/>
          <a:p>
            <a:pPr algn="r" indent="0" marL="0">
              <a:buNone/>
            </a:pPr>
            <a:r>
              <a:rPr lang="en-US" sz="1000" dirty="0">
                <a:solidFill>
                  <a:srgbClr val="BFD8C8"/>
                </a:solidFill>
                <a:latin typeface="Calibri" pitchFamily="34" charset="0"/>
                <a:ea typeface="Calibri" pitchFamily="34" charset="-122"/>
                <a:cs typeface="Calibri" pitchFamily="34" charset="-120"/>
              </a:rPr>
              <a:t>06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5486400" cy="320040"/>
          </a:xfrm>
          <a:prstGeom prst="rect">
            <a:avLst/>
          </a:prstGeom>
          <a:noFill/>
          <a:ln/>
        </p:spPr>
        <p:txBody>
          <a:bodyPr wrap="square" rtlCol="0" anchor="ctr"/>
          <a:lstStyle/>
          <a:p>
            <a:pPr indent="0" marL="0">
              <a:buNone/>
            </a:pPr>
            <a:r>
              <a:rPr lang="en-US" sz="1200" b="1" spc="200" kern="0" dirty="0">
                <a:solidFill>
                  <a:srgbClr val="1B4332"/>
                </a:solidFill>
                <a:latin typeface="Calibri" pitchFamily="34" charset="0"/>
                <a:ea typeface="Calibri" pitchFamily="34" charset="-122"/>
                <a:cs typeface="Calibri" pitchFamily="34" charset="-120"/>
              </a:rPr>
              <a:t>BAB II  •  PEMBAHASAN B</a:t>
            </a:r>
            <a:endParaRPr lang="en-US" sz="1200" dirty="0"/>
          </a:p>
        </p:txBody>
      </p:sp>
      <p:sp>
        <p:nvSpPr>
          <p:cNvPr id="3" name="Text 1"/>
          <p:cNvSpPr/>
          <p:nvPr/>
        </p:nvSpPr>
        <p:spPr>
          <a:xfrm>
            <a:off x="548640" y="777240"/>
            <a:ext cx="9601200" cy="640080"/>
          </a:xfrm>
          <a:prstGeom prst="rect">
            <a:avLst/>
          </a:prstGeom>
          <a:noFill/>
          <a:ln/>
        </p:spPr>
        <p:txBody>
          <a:bodyPr wrap="square" rtlCol="0" anchor="ctr"/>
          <a:lstStyle/>
          <a:p>
            <a:pPr indent="0" marL="0">
              <a:buNone/>
            </a:pPr>
            <a:r>
              <a:rPr lang="en-US" sz="3000" b="1" dirty="0">
                <a:solidFill>
                  <a:srgbClr val="22301F"/>
                </a:solidFill>
                <a:latin typeface="Cambria" pitchFamily="34" charset="0"/>
                <a:ea typeface="Cambria" pitchFamily="34" charset="-122"/>
                <a:cs typeface="Cambria" pitchFamily="34" charset="-120"/>
              </a:rPr>
              <a:t>Tujuan Pendidikan Akhlak &amp; Tasawuf</a:t>
            </a:r>
            <a:endParaRPr lang="en-US" sz="3000" dirty="0"/>
          </a:p>
        </p:txBody>
      </p:sp>
      <p:sp>
        <p:nvSpPr>
          <p:cNvPr id="4" name="Shape 2"/>
          <p:cNvSpPr/>
          <p:nvPr/>
        </p:nvSpPr>
        <p:spPr>
          <a:xfrm>
            <a:off x="548640" y="1691640"/>
            <a:ext cx="5349240" cy="4206240"/>
          </a:xfrm>
          <a:prstGeom prst="roundRect">
            <a:avLst>
              <a:gd name="adj" fmla="val 2174"/>
            </a:avLst>
          </a:prstGeom>
          <a:solidFill>
            <a:srgbClr val="F2EFE4"/>
          </a:solidFill>
          <a:ln/>
        </p:spPr>
      </p:sp>
      <p:sp>
        <p:nvSpPr>
          <p:cNvPr id="5" name="Text 3"/>
          <p:cNvSpPr/>
          <p:nvPr/>
        </p:nvSpPr>
        <p:spPr>
          <a:xfrm>
            <a:off x="868680" y="1920240"/>
            <a:ext cx="4754880" cy="457200"/>
          </a:xfrm>
          <a:prstGeom prst="rect">
            <a:avLst/>
          </a:prstGeom>
          <a:noFill/>
          <a:ln/>
        </p:spPr>
        <p:txBody>
          <a:bodyPr wrap="square" rtlCol="0" anchor="ctr"/>
          <a:lstStyle/>
          <a:p>
            <a:pPr indent="0" marL="0">
              <a:buNone/>
            </a:pPr>
            <a:r>
              <a:rPr lang="en-US" sz="1900" b="1" dirty="0">
                <a:solidFill>
                  <a:srgbClr val="1B4332"/>
                </a:solidFill>
                <a:latin typeface="Cambria" pitchFamily="34" charset="0"/>
                <a:ea typeface="Cambria" pitchFamily="34" charset="-122"/>
                <a:cs typeface="Cambria" pitchFamily="34" charset="-120"/>
              </a:rPr>
              <a:t>Pendidikan Akhlak</a:t>
            </a:r>
            <a:endParaRPr lang="en-US" sz="1900" dirty="0"/>
          </a:p>
        </p:txBody>
      </p:sp>
      <p:sp>
        <p:nvSpPr>
          <p:cNvPr id="6" name="Text 4"/>
          <p:cNvSpPr/>
          <p:nvPr/>
        </p:nvSpPr>
        <p:spPr>
          <a:xfrm>
            <a:off x="868680" y="2468880"/>
            <a:ext cx="4754880" cy="3291840"/>
          </a:xfrm>
          <a:prstGeom prst="rect">
            <a:avLst/>
          </a:prstGeom>
          <a:noFill/>
          <a:ln/>
        </p:spPr>
        <p:txBody>
          <a:bodyPr wrap="square" rtlCol="0" anchor="t"/>
          <a:lstStyle/>
          <a:p>
            <a:pPr indent="0" marL="0">
              <a:lnSpc>
                <a:spcPts val="1800"/>
              </a:lnSpc>
              <a:buNone/>
            </a:pPr>
            <a:r>
              <a:rPr lang="en-US" sz="1300" b="1" dirty="0">
                <a:solidFill>
                  <a:srgbClr val="22301F"/>
                </a:solidFill>
                <a:latin typeface="Calibri" pitchFamily="34" charset="0"/>
                <a:ea typeface="Calibri" pitchFamily="34" charset="-122"/>
                <a:cs typeface="Calibri" pitchFamily="34" charset="-120"/>
              </a:rPr>
              <a:t>Al-Ghazali: </a:t>
            </a:r>
            <a:pPr indent="0" marL="0">
              <a:lnSpc>
                <a:spcPts val="1800"/>
              </a:lnSpc>
              <a:buNone/>
            </a:pPr>
            <a:r>
              <a:rPr lang="en-US" sz="1300" dirty="0">
                <a:solidFill>
                  <a:srgbClr val="22301F"/>
                </a:solidFill>
                <a:latin typeface="Calibri" pitchFamily="34" charset="0"/>
                <a:ea typeface="Calibri" pitchFamily="34" charset="-122"/>
                <a:cs typeface="Calibri" pitchFamily="34" charset="-120"/>
              </a:rPr>
              <a:t>kesempurnaan manusia dalam mendekatkan diri kepada Allah dan meraih kebahagiaan dunia-akhirat.
</a:t>
            </a:r>
            <a:pPr indent="0" marL="0">
              <a:lnSpc>
                <a:spcPts val="1800"/>
              </a:lnSpc>
              <a:buNone/>
            </a:pPr>
            <a:r>
              <a:rPr lang="en-US" sz="1300" b="1" dirty="0">
                <a:solidFill>
                  <a:srgbClr val="22301F"/>
                </a:solidFill>
                <a:latin typeface="Calibri" pitchFamily="34" charset="0"/>
                <a:ea typeface="Calibri" pitchFamily="34" charset="-122"/>
                <a:cs typeface="Calibri" pitchFamily="34" charset="-120"/>
              </a:rPr>
              <a:t>Ibnu Maskawaih: </a:t>
            </a:r>
            <a:pPr indent="0" marL="0">
              <a:lnSpc>
                <a:spcPts val="1800"/>
              </a:lnSpc>
              <a:buNone/>
            </a:pPr>
            <a:r>
              <a:rPr lang="en-US" sz="1300" dirty="0">
                <a:solidFill>
                  <a:srgbClr val="22301F"/>
                </a:solidFill>
                <a:latin typeface="Calibri" pitchFamily="34" charset="0"/>
                <a:ea typeface="Calibri" pitchFamily="34" charset="-122"/>
                <a:cs typeface="Calibri" pitchFamily="34" charset="-120"/>
              </a:rPr>
              <a:t>menjadi pribadi bernorma baik, berkarakter baik, serta berakhlakul karimah.
</a:t>
            </a:r>
            <a:pPr indent="0" marL="0">
              <a:lnSpc>
                <a:spcPts val="1800"/>
              </a:lnSpc>
              <a:buNone/>
            </a:pPr>
            <a:r>
              <a:rPr lang="en-US" sz="1300" dirty="0">
                <a:solidFill>
                  <a:srgbClr val="22301F"/>
                </a:solidFill>
                <a:latin typeface="Calibri" pitchFamily="34" charset="0"/>
                <a:ea typeface="Calibri" pitchFamily="34" charset="-122"/>
                <a:cs typeface="Calibri" pitchFamily="34" charset="-120"/>
              </a:rPr>
              <a:t>Menanamkan nilai moral menjadi kebiasaan, membentuk pribadi bertanggung jawab, jujur, dan berintegritas tinggi menuju kehidupan yang harmonis.</a:t>
            </a:r>
            <a:endParaRPr lang="en-US" sz="1300" dirty="0"/>
          </a:p>
        </p:txBody>
      </p:sp>
      <p:sp>
        <p:nvSpPr>
          <p:cNvPr id="7" name="Shape 5"/>
          <p:cNvSpPr/>
          <p:nvPr/>
        </p:nvSpPr>
        <p:spPr>
          <a:xfrm>
            <a:off x="6080760" y="1691640"/>
            <a:ext cx="5532120" cy="4206240"/>
          </a:xfrm>
          <a:prstGeom prst="roundRect">
            <a:avLst>
              <a:gd name="adj" fmla="val 2174"/>
            </a:avLst>
          </a:prstGeom>
          <a:solidFill>
            <a:srgbClr val="1B4332"/>
          </a:solidFill>
          <a:ln/>
        </p:spPr>
      </p:sp>
      <p:sp>
        <p:nvSpPr>
          <p:cNvPr id="8" name="Text 6"/>
          <p:cNvSpPr/>
          <p:nvPr/>
        </p:nvSpPr>
        <p:spPr>
          <a:xfrm>
            <a:off x="6400800" y="1920240"/>
            <a:ext cx="4754880" cy="457200"/>
          </a:xfrm>
          <a:prstGeom prst="rect">
            <a:avLst/>
          </a:prstGeom>
          <a:noFill/>
          <a:ln/>
        </p:spPr>
        <p:txBody>
          <a:bodyPr wrap="square" rtlCol="0" anchor="ctr"/>
          <a:lstStyle/>
          <a:p>
            <a:pPr indent="0" marL="0">
              <a:buNone/>
            </a:pPr>
            <a:r>
              <a:rPr lang="en-US" sz="1900" b="1" dirty="0">
                <a:solidFill>
                  <a:srgbClr val="E4C55E"/>
                </a:solidFill>
                <a:latin typeface="Cambria" pitchFamily="34" charset="0"/>
                <a:ea typeface="Cambria" pitchFamily="34" charset="-122"/>
                <a:cs typeface="Cambria" pitchFamily="34" charset="-120"/>
              </a:rPr>
              <a:t>Pendidikan Tasawuf</a:t>
            </a:r>
            <a:endParaRPr lang="en-US" sz="1900" dirty="0"/>
          </a:p>
        </p:txBody>
      </p:sp>
      <p:sp>
        <p:nvSpPr>
          <p:cNvPr id="9" name="Text 7"/>
          <p:cNvSpPr/>
          <p:nvPr/>
        </p:nvSpPr>
        <p:spPr>
          <a:xfrm>
            <a:off x="6400800" y="2468880"/>
            <a:ext cx="4892040" cy="3291840"/>
          </a:xfrm>
          <a:prstGeom prst="rect">
            <a:avLst/>
          </a:prstGeom>
          <a:noFill/>
          <a:ln/>
        </p:spPr>
        <p:txBody>
          <a:bodyPr wrap="square" rtlCol="0" anchor="t"/>
          <a:lstStyle/>
          <a:p>
            <a:pPr indent="0" marL="0">
              <a:lnSpc>
                <a:spcPts val="1800"/>
              </a:lnSpc>
              <a:buNone/>
            </a:pPr>
            <a:r>
              <a:rPr lang="en-US" sz="1300" b="1" dirty="0">
                <a:solidFill>
                  <a:srgbClr val="FFFFFF"/>
                </a:solidFill>
                <a:latin typeface="Calibri" pitchFamily="34" charset="0"/>
                <a:ea typeface="Calibri" pitchFamily="34" charset="-122"/>
                <a:cs typeface="Calibri" pitchFamily="34" charset="-120"/>
              </a:rPr>
              <a:t>Ma'rifatullah: </a:t>
            </a:r>
            <a:pPr indent="0" marL="0">
              <a:lnSpc>
                <a:spcPts val="1800"/>
              </a:lnSpc>
              <a:buNone/>
            </a:pPr>
            <a:r>
              <a:rPr lang="en-US" sz="1300" dirty="0">
                <a:solidFill>
                  <a:srgbClr val="E2ECE4"/>
                </a:solidFill>
                <a:latin typeface="Calibri" pitchFamily="34" charset="0"/>
                <a:ea typeface="Calibri" pitchFamily="34" charset="-122"/>
                <a:cs typeface="Calibri" pitchFamily="34" charset="-120"/>
              </a:rPr>
              <a:t>mendekatkan manusia kepada Allah melalui penyucian jiwa dan pengendalian nafsu.
</a:t>
            </a:r>
            <a:pPr indent="0" marL="0">
              <a:lnSpc>
                <a:spcPts val="1800"/>
              </a:lnSpc>
              <a:buNone/>
            </a:pPr>
            <a:r>
              <a:rPr lang="en-US" sz="1300" b="1" dirty="0">
                <a:solidFill>
                  <a:srgbClr val="FFFFFF"/>
                </a:solidFill>
                <a:latin typeface="Calibri" pitchFamily="34" charset="0"/>
                <a:ea typeface="Calibri" pitchFamily="34" charset="-122"/>
                <a:cs typeface="Calibri" pitchFamily="34" charset="-120"/>
              </a:rPr>
              <a:t>Kesempurnaan spiritual </a:t>
            </a:r>
            <a:pPr indent="0" marL="0">
              <a:lnSpc>
                <a:spcPts val="1800"/>
              </a:lnSpc>
              <a:buNone/>
            </a:pPr>
            <a:r>
              <a:rPr lang="en-US" sz="1300" dirty="0">
                <a:solidFill>
                  <a:srgbClr val="E2ECE4"/>
                </a:solidFill>
                <a:latin typeface="Calibri" pitchFamily="34" charset="0"/>
                <a:ea typeface="Calibri" pitchFamily="34" charset="-122"/>
                <a:cs typeface="Calibri" pitchFamily="34" charset="-120"/>
              </a:rPr>
              <a:t>dicapai dengan menanamkan keikhlasan, kesabaran, dan ketakwaan.
</a:t>
            </a:r>
            <a:pPr indent="0" marL="0">
              <a:lnSpc>
                <a:spcPts val="1800"/>
              </a:lnSpc>
              <a:buNone/>
            </a:pPr>
            <a:r>
              <a:rPr lang="en-US" sz="1300" dirty="0">
                <a:solidFill>
                  <a:srgbClr val="E2ECE4"/>
                </a:solidFill>
                <a:latin typeface="Calibri" pitchFamily="34" charset="0"/>
                <a:ea typeface="Calibri" pitchFamily="34" charset="-122"/>
                <a:cs typeface="Calibri" pitchFamily="34" charset="-120"/>
              </a:rPr>
              <a:t>Diimplementasikan melalui pembelajaran spiritual seperti sholat, membaca Al-Qur'an, dan puasa.</a:t>
            </a:r>
            <a:endParaRPr lang="en-US" sz="1300" dirty="0"/>
          </a:p>
        </p:txBody>
      </p:sp>
      <p:sp>
        <p:nvSpPr>
          <p:cNvPr id="10" name="Text 8"/>
          <p:cNvSpPr/>
          <p:nvPr/>
        </p:nvSpPr>
        <p:spPr>
          <a:xfrm>
            <a:off x="11475720" y="6473952"/>
            <a:ext cx="548640" cy="274320"/>
          </a:xfrm>
          <a:prstGeom prst="rect">
            <a:avLst/>
          </a:prstGeom>
          <a:noFill/>
          <a:ln/>
        </p:spPr>
        <p:txBody>
          <a:bodyPr wrap="square" rtlCol="0" anchor="ctr"/>
          <a:lstStyle/>
          <a:p>
            <a:pPr algn="r" indent="0" marL="0">
              <a:buNone/>
            </a:pPr>
            <a:r>
              <a:rPr lang="en-US" sz="1000" dirty="0">
                <a:solidFill>
                  <a:srgbClr val="5B5F56"/>
                </a:solidFill>
                <a:latin typeface="Calibri" pitchFamily="34" charset="0"/>
                <a:ea typeface="Calibri" pitchFamily="34" charset="-122"/>
                <a:cs typeface="Calibri" pitchFamily="34" charset="-120"/>
              </a:rPr>
              <a:t>07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5486400" cy="320040"/>
          </a:xfrm>
          <a:prstGeom prst="rect">
            <a:avLst/>
          </a:prstGeom>
          <a:noFill/>
          <a:ln/>
        </p:spPr>
        <p:txBody>
          <a:bodyPr wrap="square" rtlCol="0" anchor="ctr"/>
          <a:lstStyle/>
          <a:p>
            <a:pPr indent="0" marL="0">
              <a:buNone/>
            </a:pPr>
            <a:r>
              <a:rPr lang="en-US" sz="1200" b="1" spc="200" kern="0" dirty="0">
                <a:solidFill>
                  <a:srgbClr val="1B4332"/>
                </a:solidFill>
                <a:latin typeface="Calibri" pitchFamily="34" charset="0"/>
                <a:ea typeface="Calibri" pitchFamily="34" charset="-122"/>
                <a:cs typeface="Calibri" pitchFamily="34" charset="-120"/>
              </a:rPr>
              <a:t>BAB II  •  PEMBAHASAN C</a:t>
            </a:r>
            <a:endParaRPr lang="en-US" sz="1200" dirty="0"/>
          </a:p>
        </p:txBody>
      </p:sp>
      <p:sp>
        <p:nvSpPr>
          <p:cNvPr id="3" name="Text 1"/>
          <p:cNvSpPr/>
          <p:nvPr/>
        </p:nvSpPr>
        <p:spPr>
          <a:xfrm>
            <a:off x="548640" y="777240"/>
            <a:ext cx="9601200" cy="640080"/>
          </a:xfrm>
          <a:prstGeom prst="rect">
            <a:avLst/>
          </a:prstGeom>
          <a:noFill/>
          <a:ln/>
        </p:spPr>
        <p:txBody>
          <a:bodyPr wrap="square" rtlCol="0" anchor="ctr"/>
          <a:lstStyle/>
          <a:p>
            <a:pPr indent="0" marL="0">
              <a:buNone/>
            </a:pPr>
            <a:r>
              <a:rPr lang="en-US" sz="3000" b="1" dirty="0">
                <a:solidFill>
                  <a:srgbClr val="22301F"/>
                </a:solidFill>
                <a:latin typeface="Cambria" pitchFamily="34" charset="0"/>
                <a:ea typeface="Cambria" pitchFamily="34" charset="-122"/>
                <a:cs typeface="Cambria" pitchFamily="34" charset="-120"/>
              </a:rPr>
              <a:t>Lima Fungsi Pendidikan Akhlak</a:t>
            </a:r>
            <a:endParaRPr lang="en-US" sz="3000" dirty="0"/>
          </a:p>
        </p:txBody>
      </p:sp>
      <p:sp>
        <p:nvSpPr>
          <p:cNvPr id="4" name="Shape 2"/>
          <p:cNvSpPr/>
          <p:nvPr/>
        </p:nvSpPr>
        <p:spPr>
          <a:xfrm>
            <a:off x="548640" y="1783080"/>
            <a:ext cx="2084832" cy="4023360"/>
          </a:xfrm>
          <a:prstGeom prst="roundRect">
            <a:avLst>
              <a:gd name="adj" fmla="val 4386"/>
            </a:avLst>
          </a:prstGeom>
          <a:solidFill>
            <a:srgbClr val="F2EFE4"/>
          </a:solidFill>
          <a:ln w="12700">
            <a:solidFill>
              <a:srgbClr val="E4E0CF"/>
            </a:solidFill>
            <a:prstDash val="solid"/>
          </a:ln>
        </p:spPr>
      </p:sp>
      <p:sp>
        <p:nvSpPr>
          <p:cNvPr id="5" name="Shape 3"/>
          <p:cNvSpPr/>
          <p:nvPr/>
        </p:nvSpPr>
        <p:spPr>
          <a:xfrm>
            <a:off x="1271016" y="2103120"/>
            <a:ext cx="640080" cy="640080"/>
          </a:xfrm>
          <a:prstGeom prst="ellipse">
            <a:avLst/>
          </a:prstGeom>
          <a:solidFill>
            <a:srgbClr val="1B4332"/>
          </a:solidFill>
          <a:ln/>
        </p:spPr>
      </p:sp>
      <p:sp>
        <p:nvSpPr>
          <p:cNvPr id="6" name="Text 4"/>
          <p:cNvSpPr/>
          <p:nvPr/>
        </p:nvSpPr>
        <p:spPr>
          <a:xfrm>
            <a:off x="1271016" y="2103120"/>
            <a:ext cx="640080" cy="640080"/>
          </a:xfrm>
          <a:prstGeom prst="rect">
            <a:avLst/>
          </a:prstGeom>
          <a:noFill/>
          <a:ln/>
        </p:spPr>
        <p:txBody>
          <a:bodyPr wrap="square" rtlCol="0" anchor="ctr"/>
          <a:lstStyle/>
          <a:p>
            <a:pPr algn="ctr" indent="0" marL="0">
              <a:buNone/>
            </a:pPr>
            <a:r>
              <a:rPr lang="en-US" sz="2400" b="1" dirty="0">
                <a:solidFill>
                  <a:srgbClr val="FFFFFF"/>
                </a:solidFill>
                <a:latin typeface="Cambria" pitchFamily="34" charset="0"/>
                <a:ea typeface="Cambria" pitchFamily="34" charset="-122"/>
                <a:cs typeface="Cambria" pitchFamily="34" charset="-120"/>
              </a:rPr>
              <a:t>1</a:t>
            </a:r>
            <a:endParaRPr lang="en-US" sz="2400" dirty="0"/>
          </a:p>
        </p:txBody>
      </p:sp>
      <p:sp>
        <p:nvSpPr>
          <p:cNvPr id="7" name="Text 5"/>
          <p:cNvSpPr/>
          <p:nvPr/>
        </p:nvSpPr>
        <p:spPr>
          <a:xfrm>
            <a:off x="658368" y="2880360"/>
            <a:ext cx="1865376" cy="411480"/>
          </a:xfrm>
          <a:prstGeom prst="rect">
            <a:avLst/>
          </a:prstGeom>
          <a:noFill/>
          <a:ln/>
        </p:spPr>
        <p:txBody>
          <a:bodyPr wrap="square" rtlCol="0" anchor="ctr"/>
          <a:lstStyle/>
          <a:p>
            <a:pPr algn="ctr" indent="0" marL="0">
              <a:buNone/>
            </a:pPr>
            <a:r>
              <a:rPr lang="en-US" sz="1500" b="1" dirty="0">
                <a:solidFill>
                  <a:srgbClr val="22301F"/>
                </a:solidFill>
                <a:latin typeface="Cambria" pitchFamily="34" charset="0"/>
                <a:ea typeface="Cambria" pitchFamily="34" charset="-122"/>
                <a:cs typeface="Cambria" pitchFamily="34" charset="-120"/>
              </a:rPr>
              <a:t>Psikologis</a:t>
            </a:r>
            <a:endParaRPr lang="en-US" sz="1500" dirty="0"/>
          </a:p>
        </p:txBody>
      </p:sp>
      <p:sp>
        <p:nvSpPr>
          <p:cNvPr id="8" name="Text 6"/>
          <p:cNvSpPr/>
          <p:nvPr/>
        </p:nvSpPr>
        <p:spPr>
          <a:xfrm>
            <a:off x="713232" y="3337560"/>
            <a:ext cx="1755648" cy="2377440"/>
          </a:xfrm>
          <a:prstGeom prst="rect">
            <a:avLst/>
          </a:prstGeom>
          <a:noFill/>
          <a:ln/>
        </p:spPr>
        <p:txBody>
          <a:bodyPr wrap="square" rtlCol="0" anchor="t"/>
          <a:lstStyle/>
          <a:p>
            <a:pPr algn="ctr" indent="0" marL="0">
              <a:lnSpc>
                <a:spcPts val="1450"/>
              </a:lnSpc>
              <a:buNone/>
            </a:pPr>
            <a:r>
              <a:rPr lang="en-US" sz="1080" dirty="0">
                <a:solidFill>
                  <a:srgbClr val="22301F"/>
                </a:solidFill>
                <a:latin typeface="Calibri" pitchFamily="34" charset="0"/>
                <a:ea typeface="Calibri" pitchFamily="34" charset="-122"/>
                <a:cs typeface="Calibri" pitchFamily="34" charset="-120"/>
              </a:rPr>
              <a:t>Membawa manusia yang lemah secara fisik &amp; mental menjadi dewasa, mandiri, dan bertanggung jawab.</a:t>
            </a:r>
            <a:endParaRPr lang="en-US" sz="1080" dirty="0"/>
          </a:p>
        </p:txBody>
      </p:sp>
      <p:sp>
        <p:nvSpPr>
          <p:cNvPr id="9" name="Shape 7"/>
          <p:cNvSpPr/>
          <p:nvPr/>
        </p:nvSpPr>
        <p:spPr>
          <a:xfrm>
            <a:off x="2761488" y="1783080"/>
            <a:ext cx="2084832" cy="4023360"/>
          </a:xfrm>
          <a:prstGeom prst="roundRect">
            <a:avLst>
              <a:gd name="adj" fmla="val 4386"/>
            </a:avLst>
          </a:prstGeom>
          <a:solidFill>
            <a:srgbClr val="FFFFFF"/>
          </a:solidFill>
          <a:ln w="12700">
            <a:solidFill>
              <a:srgbClr val="E4E0CF"/>
            </a:solidFill>
            <a:prstDash val="solid"/>
          </a:ln>
        </p:spPr>
      </p:sp>
      <p:sp>
        <p:nvSpPr>
          <p:cNvPr id="10" name="Shape 8"/>
          <p:cNvSpPr/>
          <p:nvPr/>
        </p:nvSpPr>
        <p:spPr>
          <a:xfrm>
            <a:off x="3483864" y="2103120"/>
            <a:ext cx="640080" cy="640080"/>
          </a:xfrm>
          <a:prstGeom prst="ellipse">
            <a:avLst/>
          </a:prstGeom>
          <a:solidFill>
            <a:srgbClr val="2D6A4F"/>
          </a:solidFill>
          <a:ln/>
        </p:spPr>
      </p:sp>
      <p:sp>
        <p:nvSpPr>
          <p:cNvPr id="11" name="Text 9"/>
          <p:cNvSpPr/>
          <p:nvPr/>
        </p:nvSpPr>
        <p:spPr>
          <a:xfrm>
            <a:off x="3483864" y="2103120"/>
            <a:ext cx="640080" cy="640080"/>
          </a:xfrm>
          <a:prstGeom prst="rect">
            <a:avLst/>
          </a:prstGeom>
          <a:noFill/>
          <a:ln/>
        </p:spPr>
        <p:txBody>
          <a:bodyPr wrap="square" rtlCol="0" anchor="ctr"/>
          <a:lstStyle/>
          <a:p>
            <a:pPr algn="ctr" indent="0" marL="0">
              <a:buNone/>
            </a:pPr>
            <a:r>
              <a:rPr lang="en-US" sz="2400" b="1" dirty="0">
                <a:solidFill>
                  <a:srgbClr val="FFFFFF"/>
                </a:solidFill>
                <a:latin typeface="Cambria" pitchFamily="34" charset="0"/>
                <a:ea typeface="Cambria" pitchFamily="34" charset="-122"/>
                <a:cs typeface="Cambria" pitchFamily="34" charset="-120"/>
              </a:rPr>
              <a:t>2</a:t>
            </a:r>
            <a:endParaRPr lang="en-US" sz="2400" dirty="0"/>
          </a:p>
        </p:txBody>
      </p:sp>
      <p:sp>
        <p:nvSpPr>
          <p:cNvPr id="12" name="Text 10"/>
          <p:cNvSpPr/>
          <p:nvPr/>
        </p:nvSpPr>
        <p:spPr>
          <a:xfrm>
            <a:off x="2871216" y="2880360"/>
            <a:ext cx="1865376" cy="411480"/>
          </a:xfrm>
          <a:prstGeom prst="rect">
            <a:avLst/>
          </a:prstGeom>
          <a:noFill/>
          <a:ln/>
        </p:spPr>
        <p:txBody>
          <a:bodyPr wrap="square" rtlCol="0" anchor="ctr"/>
          <a:lstStyle/>
          <a:p>
            <a:pPr algn="ctr" indent="0" marL="0">
              <a:buNone/>
            </a:pPr>
            <a:r>
              <a:rPr lang="en-US" sz="1500" b="1" dirty="0">
                <a:solidFill>
                  <a:srgbClr val="22301F"/>
                </a:solidFill>
                <a:latin typeface="Cambria" pitchFamily="34" charset="0"/>
                <a:ea typeface="Cambria" pitchFamily="34" charset="-122"/>
                <a:cs typeface="Cambria" pitchFamily="34" charset="-120"/>
              </a:rPr>
              <a:t>Paedagogis</a:t>
            </a:r>
            <a:endParaRPr lang="en-US" sz="1500" dirty="0"/>
          </a:p>
        </p:txBody>
      </p:sp>
      <p:sp>
        <p:nvSpPr>
          <p:cNvPr id="13" name="Text 11"/>
          <p:cNvSpPr/>
          <p:nvPr/>
        </p:nvSpPr>
        <p:spPr>
          <a:xfrm>
            <a:off x="2926080" y="3337560"/>
            <a:ext cx="1755648" cy="2377440"/>
          </a:xfrm>
          <a:prstGeom prst="rect">
            <a:avLst/>
          </a:prstGeom>
          <a:noFill/>
          <a:ln/>
        </p:spPr>
        <p:txBody>
          <a:bodyPr wrap="square" rtlCol="0" anchor="t"/>
          <a:lstStyle/>
          <a:p>
            <a:pPr algn="ctr" indent="0" marL="0">
              <a:lnSpc>
                <a:spcPts val="1450"/>
              </a:lnSpc>
              <a:buNone/>
            </a:pPr>
            <a:r>
              <a:rPr lang="en-US" sz="1080" dirty="0">
                <a:solidFill>
                  <a:srgbClr val="22301F"/>
                </a:solidFill>
                <a:latin typeface="Calibri" pitchFamily="34" charset="0"/>
                <a:ea typeface="Calibri" pitchFamily="34" charset="-122"/>
                <a:cs typeface="Calibri" pitchFamily="34" charset="-120"/>
              </a:rPr>
              <a:t>Membangun dan mengembangkan potensi dasar seseorang agar tumbuh dengan akhlak mulia.</a:t>
            </a:r>
            <a:endParaRPr lang="en-US" sz="1080" dirty="0"/>
          </a:p>
        </p:txBody>
      </p:sp>
      <p:sp>
        <p:nvSpPr>
          <p:cNvPr id="14" name="Shape 12"/>
          <p:cNvSpPr/>
          <p:nvPr/>
        </p:nvSpPr>
        <p:spPr>
          <a:xfrm>
            <a:off x="4974336" y="1783080"/>
            <a:ext cx="2084832" cy="4023360"/>
          </a:xfrm>
          <a:prstGeom prst="roundRect">
            <a:avLst>
              <a:gd name="adj" fmla="val 4386"/>
            </a:avLst>
          </a:prstGeom>
          <a:solidFill>
            <a:srgbClr val="F2EFE4"/>
          </a:solidFill>
          <a:ln w="12700">
            <a:solidFill>
              <a:srgbClr val="E4E0CF"/>
            </a:solidFill>
            <a:prstDash val="solid"/>
          </a:ln>
        </p:spPr>
      </p:sp>
      <p:sp>
        <p:nvSpPr>
          <p:cNvPr id="15" name="Shape 13"/>
          <p:cNvSpPr/>
          <p:nvPr/>
        </p:nvSpPr>
        <p:spPr>
          <a:xfrm>
            <a:off x="5696712" y="2103120"/>
            <a:ext cx="640080" cy="640080"/>
          </a:xfrm>
          <a:prstGeom prst="ellipse">
            <a:avLst/>
          </a:prstGeom>
          <a:solidFill>
            <a:srgbClr val="C9A227"/>
          </a:solidFill>
          <a:ln/>
        </p:spPr>
      </p:sp>
      <p:sp>
        <p:nvSpPr>
          <p:cNvPr id="16" name="Text 14"/>
          <p:cNvSpPr/>
          <p:nvPr/>
        </p:nvSpPr>
        <p:spPr>
          <a:xfrm>
            <a:off x="5696712" y="2103120"/>
            <a:ext cx="640080" cy="640080"/>
          </a:xfrm>
          <a:prstGeom prst="rect">
            <a:avLst/>
          </a:prstGeom>
          <a:noFill/>
          <a:ln/>
        </p:spPr>
        <p:txBody>
          <a:bodyPr wrap="square" rtlCol="0" anchor="ctr"/>
          <a:lstStyle/>
          <a:p>
            <a:pPr algn="ctr" indent="0" marL="0">
              <a:buNone/>
            </a:pPr>
            <a:r>
              <a:rPr lang="en-US" sz="2400" b="1" dirty="0">
                <a:solidFill>
                  <a:srgbClr val="FFFFFF"/>
                </a:solidFill>
                <a:latin typeface="Cambria" pitchFamily="34" charset="0"/>
                <a:ea typeface="Cambria" pitchFamily="34" charset="-122"/>
                <a:cs typeface="Cambria" pitchFamily="34" charset="-120"/>
              </a:rPr>
              <a:t>3</a:t>
            </a:r>
            <a:endParaRPr lang="en-US" sz="2400" dirty="0"/>
          </a:p>
        </p:txBody>
      </p:sp>
      <p:sp>
        <p:nvSpPr>
          <p:cNvPr id="17" name="Text 15"/>
          <p:cNvSpPr/>
          <p:nvPr/>
        </p:nvSpPr>
        <p:spPr>
          <a:xfrm>
            <a:off x="5084064" y="2880360"/>
            <a:ext cx="1865376" cy="411480"/>
          </a:xfrm>
          <a:prstGeom prst="rect">
            <a:avLst/>
          </a:prstGeom>
          <a:noFill/>
          <a:ln/>
        </p:spPr>
        <p:txBody>
          <a:bodyPr wrap="square" rtlCol="0" anchor="ctr"/>
          <a:lstStyle/>
          <a:p>
            <a:pPr algn="ctr" indent="0" marL="0">
              <a:buNone/>
            </a:pPr>
            <a:r>
              <a:rPr lang="en-US" sz="1500" b="1" dirty="0">
                <a:solidFill>
                  <a:srgbClr val="22301F"/>
                </a:solidFill>
                <a:latin typeface="Cambria" pitchFamily="34" charset="0"/>
                <a:ea typeface="Cambria" pitchFamily="34" charset="-122"/>
                <a:cs typeface="Cambria" pitchFamily="34" charset="-120"/>
              </a:rPr>
              <a:t>Filosofis</a:t>
            </a:r>
            <a:endParaRPr lang="en-US" sz="1500" dirty="0"/>
          </a:p>
        </p:txBody>
      </p:sp>
      <p:sp>
        <p:nvSpPr>
          <p:cNvPr id="18" name="Text 16"/>
          <p:cNvSpPr/>
          <p:nvPr/>
        </p:nvSpPr>
        <p:spPr>
          <a:xfrm>
            <a:off x="5138928" y="3337560"/>
            <a:ext cx="1755648" cy="2377440"/>
          </a:xfrm>
          <a:prstGeom prst="rect">
            <a:avLst/>
          </a:prstGeom>
          <a:noFill/>
          <a:ln/>
        </p:spPr>
        <p:txBody>
          <a:bodyPr wrap="square" rtlCol="0" anchor="t"/>
          <a:lstStyle/>
          <a:p>
            <a:pPr algn="ctr" indent="0" marL="0">
              <a:lnSpc>
                <a:spcPts val="1450"/>
              </a:lnSpc>
              <a:buNone/>
            </a:pPr>
            <a:r>
              <a:rPr lang="en-US" sz="1080" dirty="0">
                <a:solidFill>
                  <a:srgbClr val="22301F"/>
                </a:solidFill>
                <a:latin typeface="Calibri" pitchFamily="34" charset="0"/>
                <a:ea typeface="Calibri" pitchFamily="34" charset="-122"/>
                <a:cs typeface="Calibri" pitchFamily="34" charset="-120"/>
              </a:rPr>
              <a:t>Membentuk manusia berhati baik, berpengetahuan luas, dan mampu berpikir mendalam.</a:t>
            </a:r>
            <a:endParaRPr lang="en-US" sz="1080" dirty="0"/>
          </a:p>
        </p:txBody>
      </p:sp>
      <p:sp>
        <p:nvSpPr>
          <p:cNvPr id="19" name="Shape 17"/>
          <p:cNvSpPr/>
          <p:nvPr/>
        </p:nvSpPr>
        <p:spPr>
          <a:xfrm>
            <a:off x="7187184" y="1783080"/>
            <a:ext cx="2084832" cy="4023360"/>
          </a:xfrm>
          <a:prstGeom prst="roundRect">
            <a:avLst>
              <a:gd name="adj" fmla="val 4386"/>
            </a:avLst>
          </a:prstGeom>
          <a:solidFill>
            <a:srgbClr val="FFFFFF"/>
          </a:solidFill>
          <a:ln w="12700">
            <a:solidFill>
              <a:srgbClr val="E4E0CF"/>
            </a:solidFill>
            <a:prstDash val="solid"/>
          </a:ln>
        </p:spPr>
      </p:sp>
      <p:sp>
        <p:nvSpPr>
          <p:cNvPr id="20" name="Shape 18"/>
          <p:cNvSpPr/>
          <p:nvPr/>
        </p:nvSpPr>
        <p:spPr>
          <a:xfrm>
            <a:off x="7909560" y="2103120"/>
            <a:ext cx="640080" cy="640080"/>
          </a:xfrm>
          <a:prstGeom prst="ellipse">
            <a:avLst/>
          </a:prstGeom>
          <a:solidFill>
            <a:srgbClr val="8A6D1B"/>
          </a:solidFill>
          <a:ln/>
        </p:spPr>
      </p:sp>
      <p:sp>
        <p:nvSpPr>
          <p:cNvPr id="21" name="Text 19"/>
          <p:cNvSpPr/>
          <p:nvPr/>
        </p:nvSpPr>
        <p:spPr>
          <a:xfrm>
            <a:off x="7909560" y="2103120"/>
            <a:ext cx="640080" cy="640080"/>
          </a:xfrm>
          <a:prstGeom prst="rect">
            <a:avLst/>
          </a:prstGeom>
          <a:noFill/>
          <a:ln/>
        </p:spPr>
        <p:txBody>
          <a:bodyPr wrap="square" rtlCol="0" anchor="ctr"/>
          <a:lstStyle/>
          <a:p>
            <a:pPr algn="ctr" indent="0" marL="0">
              <a:buNone/>
            </a:pPr>
            <a:r>
              <a:rPr lang="en-US" sz="2400" b="1" dirty="0">
                <a:solidFill>
                  <a:srgbClr val="FFFFFF"/>
                </a:solidFill>
                <a:latin typeface="Cambria" pitchFamily="34" charset="0"/>
                <a:ea typeface="Cambria" pitchFamily="34" charset="-122"/>
                <a:cs typeface="Cambria" pitchFamily="34" charset="-120"/>
              </a:rPr>
              <a:t>4</a:t>
            </a:r>
            <a:endParaRPr lang="en-US" sz="2400" dirty="0"/>
          </a:p>
        </p:txBody>
      </p:sp>
      <p:sp>
        <p:nvSpPr>
          <p:cNvPr id="22" name="Text 20"/>
          <p:cNvSpPr/>
          <p:nvPr/>
        </p:nvSpPr>
        <p:spPr>
          <a:xfrm>
            <a:off x="7296912" y="2880360"/>
            <a:ext cx="1865376" cy="411480"/>
          </a:xfrm>
          <a:prstGeom prst="rect">
            <a:avLst/>
          </a:prstGeom>
          <a:noFill/>
          <a:ln/>
        </p:spPr>
        <p:txBody>
          <a:bodyPr wrap="square" rtlCol="0" anchor="ctr"/>
          <a:lstStyle/>
          <a:p>
            <a:pPr algn="ctr" indent="0" marL="0">
              <a:buNone/>
            </a:pPr>
            <a:r>
              <a:rPr lang="en-US" sz="1500" b="1" dirty="0">
                <a:solidFill>
                  <a:srgbClr val="22301F"/>
                </a:solidFill>
                <a:latin typeface="Cambria" pitchFamily="34" charset="0"/>
                <a:ea typeface="Cambria" pitchFamily="34" charset="-122"/>
                <a:cs typeface="Cambria" pitchFamily="34" charset="-120"/>
              </a:rPr>
              <a:t>Sosiologis</a:t>
            </a:r>
            <a:endParaRPr lang="en-US" sz="1500" dirty="0"/>
          </a:p>
        </p:txBody>
      </p:sp>
      <p:sp>
        <p:nvSpPr>
          <p:cNvPr id="23" name="Text 21"/>
          <p:cNvSpPr/>
          <p:nvPr/>
        </p:nvSpPr>
        <p:spPr>
          <a:xfrm>
            <a:off x="7351776" y="3337560"/>
            <a:ext cx="1755648" cy="2377440"/>
          </a:xfrm>
          <a:prstGeom prst="rect">
            <a:avLst/>
          </a:prstGeom>
          <a:noFill/>
          <a:ln/>
        </p:spPr>
        <p:txBody>
          <a:bodyPr wrap="square" rtlCol="0" anchor="t"/>
          <a:lstStyle/>
          <a:p>
            <a:pPr algn="ctr" indent="0" marL="0">
              <a:lnSpc>
                <a:spcPts val="1450"/>
              </a:lnSpc>
              <a:buNone/>
            </a:pPr>
            <a:r>
              <a:rPr lang="en-US" sz="1080" dirty="0">
                <a:solidFill>
                  <a:srgbClr val="22301F"/>
                </a:solidFill>
                <a:latin typeface="Calibri" pitchFamily="34" charset="0"/>
                <a:ea typeface="Calibri" pitchFamily="34" charset="-122"/>
                <a:cs typeface="Calibri" pitchFamily="34" charset="-120"/>
              </a:rPr>
              <a:t>Mengembangkan naluri hidup bermasyarakat sehingga terjadi interaksi sosial yang positif.</a:t>
            </a:r>
            <a:endParaRPr lang="en-US" sz="1080" dirty="0"/>
          </a:p>
        </p:txBody>
      </p:sp>
      <p:sp>
        <p:nvSpPr>
          <p:cNvPr id="24" name="Shape 22"/>
          <p:cNvSpPr/>
          <p:nvPr/>
        </p:nvSpPr>
        <p:spPr>
          <a:xfrm>
            <a:off x="9400032" y="1783080"/>
            <a:ext cx="2084832" cy="4023360"/>
          </a:xfrm>
          <a:prstGeom prst="roundRect">
            <a:avLst>
              <a:gd name="adj" fmla="val 4386"/>
            </a:avLst>
          </a:prstGeom>
          <a:solidFill>
            <a:srgbClr val="F2EFE4"/>
          </a:solidFill>
          <a:ln w="12700">
            <a:solidFill>
              <a:srgbClr val="E4E0CF"/>
            </a:solidFill>
            <a:prstDash val="solid"/>
          </a:ln>
        </p:spPr>
      </p:sp>
      <p:sp>
        <p:nvSpPr>
          <p:cNvPr id="25" name="Shape 23"/>
          <p:cNvSpPr/>
          <p:nvPr/>
        </p:nvSpPr>
        <p:spPr>
          <a:xfrm>
            <a:off x="10122408" y="2103120"/>
            <a:ext cx="640080" cy="640080"/>
          </a:xfrm>
          <a:prstGeom prst="ellipse">
            <a:avLst/>
          </a:prstGeom>
          <a:solidFill>
            <a:srgbClr val="1B4332"/>
          </a:solidFill>
          <a:ln/>
        </p:spPr>
      </p:sp>
      <p:sp>
        <p:nvSpPr>
          <p:cNvPr id="26" name="Text 24"/>
          <p:cNvSpPr/>
          <p:nvPr/>
        </p:nvSpPr>
        <p:spPr>
          <a:xfrm>
            <a:off x="10122408" y="2103120"/>
            <a:ext cx="640080" cy="640080"/>
          </a:xfrm>
          <a:prstGeom prst="rect">
            <a:avLst/>
          </a:prstGeom>
          <a:noFill/>
          <a:ln/>
        </p:spPr>
        <p:txBody>
          <a:bodyPr wrap="square" rtlCol="0" anchor="ctr"/>
          <a:lstStyle/>
          <a:p>
            <a:pPr algn="ctr" indent="0" marL="0">
              <a:buNone/>
            </a:pPr>
            <a:r>
              <a:rPr lang="en-US" sz="2400" b="1" dirty="0">
                <a:solidFill>
                  <a:srgbClr val="FFFFFF"/>
                </a:solidFill>
                <a:latin typeface="Cambria" pitchFamily="34" charset="0"/>
                <a:ea typeface="Cambria" pitchFamily="34" charset="-122"/>
                <a:cs typeface="Cambria" pitchFamily="34" charset="-120"/>
              </a:rPr>
              <a:t>5</a:t>
            </a:r>
            <a:endParaRPr lang="en-US" sz="2400" dirty="0"/>
          </a:p>
        </p:txBody>
      </p:sp>
      <p:sp>
        <p:nvSpPr>
          <p:cNvPr id="27" name="Text 25"/>
          <p:cNvSpPr/>
          <p:nvPr/>
        </p:nvSpPr>
        <p:spPr>
          <a:xfrm>
            <a:off x="9509760" y="2880360"/>
            <a:ext cx="1865376" cy="411480"/>
          </a:xfrm>
          <a:prstGeom prst="rect">
            <a:avLst/>
          </a:prstGeom>
          <a:noFill/>
          <a:ln/>
        </p:spPr>
        <p:txBody>
          <a:bodyPr wrap="square" rtlCol="0" anchor="ctr"/>
          <a:lstStyle/>
          <a:p>
            <a:pPr algn="ctr" indent="0" marL="0">
              <a:buNone/>
            </a:pPr>
            <a:r>
              <a:rPr lang="en-US" sz="1500" b="1" dirty="0">
                <a:solidFill>
                  <a:srgbClr val="22301F"/>
                </a:solidFill>
                <a:latin typeface="Cambria" pitchFamily="34" charset="0"/>
                <a:ea typeface="Cambria" pitchFamily="34" charset="-122"/>
                <a:cs typeface="Cambria" pitchFamily="34" charset="-120"/>
              </a:rPr>
              <a:t>Agama</a:t>
            </a:r>
            <a:endParaRPr lang="en-US" sz="1500" dirty="0"/>
          </a:p>
        </p:txBody>
      </p:sp>
      <p:sp>
        <p:nvSpPr>
          <p:cNvPr id="28" name="Text 26"/>
          <p:cNvSpPr/>
          <p:nvPr/>
        </p:nvSpPr>
        <p:spPr>
          <a:xfrm>
            <a:off x="9564624" y="3337560"/>
            <a:ext cx="1755648" cy="2377440"/>
          </a:xfrm>
          <a:prstGeom prst="rect">
            <a:avLst/>
          </a:prstGeom>
          <a:noFill/>
          <a:ln/>
        </p:spPr>
        <p:txBody>
          <a:bodyPr wrap="square" rtlCol="0" anchor="t"/>
          <a:lstStyle/>
          <a:p>
            <a:pPr algn="ctr" indent="0" marL="0">
              <a:lnSpc>
                <a:spcPts val="1450"/>
              </a:lnSpc>
              <a:buNone/>
            </a:pPr>
            <a:r>
              <a:rPr lang="en-US" sz="1080" dirty="0">
                <a:solidFill>
                  <a:srgbClr val="22301F"/>
                </a:solidFill>
                <a:latin typeface="Calibri" pitchFamily="34" charset="0"/>
                <a:ea typeface="Calibri" pitchFamily="34" charset="-122"/>
                <a:cs typeface="Calibri" pitchFamily="34" charset="-120"/>
              </a:rPr>
              <a:t>Mengembangkan fitrah beragama manusia melalui pengajaran para nabi dan rasul.</a:t>
            </a:r>
            <a:endParaRPr lang="en-US" sz="1080" dirty="0"/>
          </a:p>
        </p:txBody>
      </p:sp>
      <p:sp>
        <p:nvSpPr>
          <p:cNvPr id="29" name="Text 27"/>
          <p:cNvSpPr/>
          <p:nvPr/>
        </p:nvSpPr>
        <p:spPr>
          <a:xfrm>
            <a:off x="11475720" y="6473952"/>
            <a:ext cx="548640" cy="274320"/>
          </a:xfrm>
          <a:prstGeom prst="rect">
            <a:avLst/>
          </a:prstGeom>
          <a:noFill/>
          <a:ln/>
        </p:spPr>
        <p:txBody>
          <a:bodyPr wrap="square" rtlCol="0" anchor="ctr"/>
          <a:lstStyle/>
          <a:p>
            <a:pPr algn="r" indent="0" marL="0">
              <a:buNone/>
            </a:pPr>
            <a:r>
              <a:rPr lang="en-US" sz="1000" dirty="0">
                <a:solidFill>
                  <a:srgbClr val="5B5F56"/>
                </a:solidFill>
                <a:latin typeface="Calibri" pitchFamily="34" charset="0"/>
                <a:ea typeface="Calibri" pitchFamily="34" charset="-122"/>
                <a:cs typeface="Calibri" pitchFamily="34" charset="-120"/>
              </a:rPr>
              <a:t>08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57200"/>
            <a:ext cx="5486400" cy="320040"/>
          </a:xfrm>
          <a:prstGeom prst="rect">
            <a:avLst/>
          </a:prstGeom>
          <a:noFill/>
          <a:ln/>
        </p:spPr>
        <p:txBody>
          <a:bodyPr wrap="square" rtlCol="0" anchor="ctr"/>
          <a:lstStyle/>
          <a:p>
            <a:pPr indent="0" marL="0">
              <a:buNone/>
            </a:pPr>
            <a:r>
              <a:rPr lang="en-US" sz="1200" b="1" spc="200" kern="0" dirty="0">
                <a:solidFill>
                  <a:srgbClr val="1B4332"/>
                </a:solidFill>
                <a:latin typeface="Calibri" pitchFamily="34" charset="0"/>
                <a:ea typeface="Calibri" pitchFamily="34" charset="-122"/>
                <a:cs typeface="Calibri" pitchFamily="34" charset="-120"/>
              </a:rPr>
              <a:t>BAB II  •  PEMBAHASAN C</a:t>
            </a:r>
            <a:endParaRPr lang="en-US" sz="1200" dirty="0"/>
          </a:p>
        </p:txBody>
      </p:sp>
      <p:sp>
        <p:nvSpPr>
          <p:cNvPr id="3" name="Text 1"/>
          <p:cNvSpPr/>
          <p:nvPr/>
        </p:nvSpPr>
        <p:spPr>
          <a:xfrm>
            <a:off x="548640" y="777240"/>
            <a:ext cx="10515600" cy="640080"/>
          </a:xfrm>
          <a:prstGeom prst="rect">
            <a:avLst/>
          </a:prstGeom>
          <a:noFill/>
          <a:ln/>
        </p:spPr>
        <p:txBody>
          <a:bodyPr wrap="square" rtlCol="0" anchor="ctr"/>
          <a:lstStyle/>
          <a:p>
            <a:pPr indent="0" marL="0">
              <a:buNone/>
            </a:pPr>
            <a:r>
              <a:rPr lang="en-US" sz="2800" b="1" dirty="0">
                <a:solidFill>
                  <a:srgbClr val="22301F"/>
                </a:solidFill>
                <a:latin typeface="Cambria" pitchFamily="34" charset="0"/>
                <a:ea typeface="Cambria" pitchFamily="34" charset="-122"/>
                <a:cs typeface="Cambria" pitchFamily="34" charset="-120"/>
              </a:rPr>
              <a:t>Ruang Lingkup &amp; Hubungan Akhlak–Tasawuf</a:t>
            </a:r>
            <a:endParaRPr lang="en-US" sz="2800" dirty="0"/>
          </a:p>
        </p:txBody>
      </p:sp>
      <p:sp>
        <p:nvSpPr>
          <p:cNvPr id="4" name="Shape 2"/>
          <p:cNvSpPr/>
          <p:nvPr/>
        </p:nvSpPr>
        <p:spPr>
          <a:xfrm>
            <a:off x="822960" y="1783080"/>
            <a:ext cx="1874520" cy="1874520"/>
          </a:xfrm>
          <a:prstGeom prst="ellipse">
            <a:avLst/>
          </a:prstGeom>
          <a:solidFill>
            <a:srgbClr val="1B4332"/>
          </a:solidFill>
          <a:ln/>
        </p:spPr>
      </p:sp>
      <p:sp>
        <p:nvSpPr>
          <p:cNvPr id="5" name="Text 3"/>
          <p:cNvSpPr/>
          <p:nvPr/>
        </p:nvSpPr>
        <p:spPr>
          <a:xfrm>
            <a:off x="822960" y="2377440"/>
            <a:ext cx="1874520" cy="82296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Hubungan</a:t>
            </a:r>
            <a:endParaRPr lang="en-US" sz="1200" dirty="0"/>
          </a:p>
          <a:p>
            <a:pPr algn="ctr" indent="0" marL="0">
              <a:buNone/>
            </a:pPr>
            <a:r>
              <a:rPr lang="en-US" sz="1200" b="1" dirty="0">
                <a:solidFill>
                  <a:srgbClr val="FFFFFF"/>
                </a:solidFill>
                <a:latin typeface="Calibri" pitchFamily="34" charset="0"/>
                <a:ea typeface="Calibri" pitchFamily="34" charset="-122"/>
                <a:cs typeface="Calibri" pitchFamily="34" charset="-120"/>
              </a:rPr>
              <a:t>dengan Allah</a:t>
            </a:r>
            <a:endParaRPr lang="en-US" sz="1200" dirty="0"/>
          </a:p>
        </p:txBody>
      </p:sp>
      <p:sp>
        <p:nvSpPr>
          <p:cNvPr id="6" name="Shape 4"/>
          <p:cNvSpPr/>
          <p:nvPr/>
        </p:nvSpPr>
        <p:spPr>
          <a:xfrm>
            <a:off x="2788920" y="1783080"/>
            <a:ext cx="1874520" cy="1874520"/>
          </a:xfrm>
          <a:prstGeom prst="ellipse">
            <a:avLst/>
          </a:prstGeom>
          <a:solidFill>
            <a:srgbClr val="C9A227"/>
          </a:solidFill>
          <a:ln/>
        </p:spPr>
      </p:sp>
      <p:sp>
        <p:nvSpPr>
          <p:cNvPr id="7" name="Text 5"/>
          <p:cNvSpPr/>
          <p:nvPr/>
        </p:nvSpPr>
        <p:spPr>
          <a:xfrm>
            <a:off x="2788920" y="2377440"/>
            <a:ext cx="1874520" cy="82296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Hubungan</a:t>
            </a:r>
            <a:endParaRPr lang="en-US" sz="1200" dirty="0"/>
          </a:p>
          <a:p>
            <a:pPr algn="ctr" indent="0" marL="0">
              <a:buNone/>
            </a:pPr>
            <a:r>
              <a:rPr lang="en-US" sz="1200" b="1" dirty="0">
                <a:solidFill>
                  <a:srgbClr val="FFFFFF"/>
                </a:solidFill>
                <a:latin typeface="Calibri" pitchFamily="34" charset="0"/>
                <a:ea typeface="Calibri" pitchFamily="34" charset="-122"/>
                <a:cs typeface="Calibri" pitchFamily="34" charset="-120"/>
              </a:rPr>
              <a:t>Sesama Manusia</a:t>
            </a:r>
            <a:endParaRPr lang="en-US" sz="1200" dirty="0"/>
          </a:p>
        </p:txBody>
      </p:sp>
      <p:sp>
        <p:nvSpPr>
          <p:cNvPr id="8" name="Shape 6"/>
          <p:cNvSpPr/>
          <p:nvPr/>
        </p:nvSpPr>
        <p:spPr>
          <a:xfrm>
            <a:off x="4754880" y="1783080"/>
            <a:ext cx="1874520" cy="1874520"/>
          </a:xfrm>
          <a:prstGeom prst="ellipse">
            <a:avLst/>
          </a:prstGeom>
          <a:solidFill>
            <a:srgbClr val="2D6A4F"/>
          </a:solidFill>
          <a:ln/>
        </p:spPr>
      </p:sp>
      <p:sp>
        <p:nvSpPr>
          <p:cNvPr id="9" name="Text 7"/>
          <p:cNvSpPr/>
          <p:nvPr/>
        </p:nvSpPr>
        <p:spPr>
          <a:xfrm>
            <a:off x="4754880" y="2377440"/>
            <a:ext cx="1874520" cy="82296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Hubungan dengan</a:t>
            </a:r>
            <a:endParaRPr lang="en-US" sz="1200" dirty="0"/>
          </a:p>
          <a:p>
            <a:pPr algn="ctr" indent="0" marL="0">
              <a:buNone/>
            </a:pPr>
            <a:r>
              <a:rPr lang="en-US" sz="1200" b="1" dirty="0">
                <a:solidFill>
                  <a:srgbClr val="FFFFFF"/>
                </a:solidFill>
                <a:latin typeface="Calibri" pitchFamily="34" charset="0"/>
                <a:ea typeface="Calibri" pitchFamily="34" charset="-122"/>
                <a:cs typeface="Calibri" pitchFamily="34" charset="-120"/>
              </a:rPr>
              <a:t>Lingkungan</a:t>
            </a:r>
            <a:endParaRPr lang="en-US" sz="1200" dirty="0"/>
          </a:p>
        </p:txBody>
      </p:sp>
      <p:sp>
        <p:nvSpPr>
          <p:cNvPr id="10" name="Text 8"/>
          <p:cNvSpPr/>
          <p:nvPr/>
        </p:nvSpPr>
        <p:spPr>
          <a:xfrm>
            <a:off x="548640" y="3794760"/>
            <a:ext cx="6035040" cy="822960"/>
          </a:xfrm>
          <a:prstGeom prst="rect">
            <a:avLst/>
          </a:prstGeom>
          <a:noFill/>
          <a:ln/>
        </p:spPr>
        <p:txBody>
          <a:bodyPr wrap="square" rtlCol="0" anchor="ctr"/>
          <a:lstStyle/>
          <a:p>
            <a:pPr indent="0" marL="0">
              <a:lnSpc>
                <a:spcPts val="1700"/>
              </a:lnSpc>
              <a:buNone/>
            </a:pPr>
            <a:r>
              <a:rPr lang="en-US" sz="1250" i="1" dirty="0">
                <a:solidFill>
                  <a:srgbClr val="5B5F56"/>
                </a:solidFill>
                <a:latin typeface="Calibri" pitchFamily="34" charset="0"/>
                <a:ea typeface="Calibri" pitchFamily="34" charset="-122"/>
                <a:cs typeface="Calibri" pitchFamily="34" charset="-120"/>
              </a:rPr>
              <a:t>Ruang lingkup akhlak &amp; tasawuf mencakup ketiga dimensi ini secara utuh — bersifat individual sekaligus sosial.</a:t>
            </a:r>
            <a:endParaRPr lang="en-US" sz="1250" dirty="0"/>
          </a:p>
        </p:txBody>
      </p:sp>
      <p:sp>
        <p:nvSpPr>
          <p:cNvPr id="11" name="Shape 9"/>
          <p:cNvSpPr/>
          <p:nvPr/>
        </p:nvSpPr>
        <p:spPr>
          <a:xfrm>
            <a:off x="6903720" y="1691640"/>
            <a:ext cx="4709160" cy="4160520"/>
          </a:xfrm>
          <a:prstGeom prst="roundRect">
            <a:avLst>
              <a:gd name="adj" fmla="val 2198"/>
            </a:avLst>
          </a:prstGeom>
          <a:solidFill>
            <a:srgbClr val="1B4332"/>
          </a:solidFill>
          <a:ln/>
        </p:spPr>
      </p:sp>
      <p:sp>
        <p:nvSpPr>
          <p:cNvPr id="12" name="Text 10"/>
          <p:cNvSpPr/>
          <p:nvPr/>
        </p:nvSpPr>
        <p:spPr>
          <a:xfrm>
            <a:off x="7223760" y="1920240"/>
            <a:ext cx="4114800" cy="457200"/>
          </a:xfrm>
          <a:prstGeom prst="rect">
            <a:avLst/>
          </a:prstGeom>
          <a:noFill/>
          <a:ln/>
        </p:spPr>
        <p:txBody>
          <a:bodyPr wrap="square" rtlCol="0" anchor="ctr"/>
          <a:lstStyle/>
          <a:p>
            <a:pPr indent="0" marL="0">
              <a:buNone/>
            </a:pPr>
            <a:r>
              <a:rPr lang="en-US" sz="1700" b="1" dirty="0">
                <a:solidFill>
                  <a:srgbClr val="E4C55E"/>
                </a:solidFill>
                <a:latin typeface="Cambria" pitchFamily="34" charset="0"/>
                <a:ea typeface="Cambria" pitchFamily="34" charset="-122"/>
                <a:cs typeface="Cambria" pitchFamily="34" charset="-120"/>
              </a:rPr>
              <a:t>Hubungan Akhlak &amp; Tasawuf</a:t>
            </a:r>
            <a:endParaRPr lang="en-US" sz="1700" dirty="0"/>
          </a:p>
        </p:txBody>
      </p:sp>
      <p:sp>
        <p:nvSpPr>
          <p:cNvPr id="13" name="Text 11"/>
          <p:cNvSpPr/>
          <p:nvPr/>
        </p:nvSpPr>
        <p:spPr>
          <a:xfrm>
            <a:off x="7223760" y="2606040"/>
            <a:ext cx="1920240" cy="365760"/>
          </a:xfrm>
          <a:prstGeom prst="rect">
            <a:avLst/>
          </a:prstGeom>
          <a:noFill/>
          <a:ln/>
        </p:spPr>
        <p:txBody>
          <a:bodyPr wrap="square"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Tasawuf</a:t>
            </a:r>
            <a:endParaRPr lang="en-US" sz="1300" dirty="0"/>
          </a:p>
        </p:txBody>
      </p:sp>
      <p:sp>
        <p:nvSpPr>
          <p:cNvPr id="14" name="Text 12"/>
          <p:cNvSpPr/>
          <p:nvPr/>
        </p:nvSpPr>
        <p:spPr>
          <a:xfrm>
            <a:off x="7223760" y="2971800"/>
            <a:ext cx="1920240" cy="640080"/>
          </a:xfrm>
          <a:prstGeom prst="rect">
            <a:avLst/>
          </a:prstGeom>
          <a:noFill/>
          <a:ln/>
        </p:spPr>
        <p:txBody>
          <a:bodyPr wrap="square" rtlCol="0" anchor="ctr"/>
          <a:lstStyle/>
          <a:p>
            <a:pPr indent="0" marL="0">
              <a:lnSpc>
                <a:spcPts val="1400"/>
              </a:lnSpc>
              <a:buNone/>
            </a:pPr>
            <a:r>
              <a:rPr lang="en-US" sz="1050" dirty="0">
                <a:solidFill>
                  <a:srgbClr val="CADCC8"/>
                </a:solidFill>
                <a:latin typeface="Calibri" pitchFamily="34" charset="0"/>
                <a:ea typeface="Calibri" pitchFamily="34" charset="-122"/>
                <a:cs typeface="Calibri" pitchFamily="34" charset="-120"/>
              </a:rPr>
              <a:t>landasan spiritual</a:t>
            </a:r>
            <a:endParaRPr lang="en-US" sz="1050" dirty="0"/>
          </a:p>
          <a:p>
            <a:pPr indent="0" marL="0">
              <a:lnSpc>
                <a:spcPts val="1400"/>
              </a:lnSpc>
              <a:buNone/>
            </a:pPr>
            <a:r>
              <a:rPr lang="en-US" sz="1050" dirty="0">
                <a:solidFill>
                  <a:srgbClr val="CADCC8"/>
                </a:solidFill>
                <a:latin typeface="Calibri" pitchFamily="34" charset="0"/>
                <a:ea typeface="Calibri" pitchFamily="34" charset="-122"/>
                <a:cs typeface="Calibri" pitchFamily="34" charset="-120"/>
              </a:rPr>
              <a:t>(proses batin)</a:t>
            </a:r>
            <a:endParaRPr lang="en-US" sz="1050" dirty="0"/>
          </a:p>
        </p:txBody>
      </p:sp>
      <p:sp>
        <p:nvSpPr>
          <p:cNvPr id="15" name="Text 13"/>
          <p:cNvSpPr/>
          <p:nvPr/>
        </p:nvSpPr>
        <p:spPr>
          <a:xfrm>
            <a:off x="9189720" y="2697480"/>
            <a:ext cx="457200" cy="457200"/>
          </a:xfrm>
          <a:prstGeom prst="rect">
            <a:avLst/>
          </a:prstGeom>
          <a:noFill/>
          <a:ln/>
        </p:spPr>
        <p:txBody>
          <a:bodyPr wrap="square" rtlCol="0" anchor="ctr"/>
          <a:lstStyle/>
          <a:p>
            <a:pPr indent="0" marL="0">
              <a:buNone/>
            </a:pPr>
            <a:r>
              <a:rPr lang="en-US" sz="2200" b="1" dirty="0">
                <a:solidFill>
                  <a:srgbClr val="C9A227"/>
                </a:solidFill>
                <a:latin typeface="Cambria" pitchFamily="34" charset="0"/>
                <a:ea typeface="Cambria" pitchFamily="34" charset="-122"/>
                <a:cs typeface="Cambria" pitchFamily="34" charset="-120"/>
              </a:rPr>
              <a:t>→</a:t>
            </a:r>
            <a:endParaRPr lang="en-US" sz="2200" dirty="0"/>
          </a:p>
        </p:txBody>
      </p:sp>
      <p:sp>
        <p:nvSpPr>
          <p:cNvPr id="16" name="Text 14"/>
          <p:cNvSpPr/>
          <p:nvPr/>
        </p:nvSpPr>
        <p:spPr>
          <a:xfrm>
            <a:off x="9646920" y="2606040"/>
            <a:ext cx="1920240" cy="365760"/>
          </a:xfrm>
          <a:prstGeom prst="rect">
            <a:avLst/>
          </a:prstGeom>
          <a:noFill/>
          <a:ln/>
        </p:spPr>
        <p:txBody>
          <a:bodyPr wrap="square"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Akhlak</a:t>
            </a:r>
            <a:endParaRPr lang="en-US" sz="1300" dirty="0"/>
          </a:p>
        </p:txBody>
      </p:sp>
      <p:sp>
        <p:nvSpPr>
          <p:cNvPr id="17" name="Text 15"/>
          <p:cNvSpPr/>
          <p:nvPr/>
        </p:nvSpPr>
        <p:spPr>
          <a:xfrm>
            <a:off x="9646920" y="2971800"/>
            <a:ext cx="1920240" cy="640080"/>
          </a:xfrm>
          <a:prstGeom prst="rect">
            <a:avLst/>
          </a:prstGeom>
          <a:noFill/>
          <a:ln/>
        </p:spPr>
        <p:txBody>
          <a:bodyPr wrap="square" rtlCol="0" anchor="ctr"/>
          <a:lstStyle/>
          <a:p>
            <a:pPr indent="0" marL="0">
              <a:lnSpc>
                <a:spcPts val="1400"/>
              </a:lnSpc>
              <a:buNone/>
            </a:pPr>
            <a:r>
              <a:rPr lang="en-US" sz="1050" dirty="0">
                <a:solidFill>
                  <a:srgbClr val="CADCC8"/>
                </a:solidFill>
                <a:latin typeface="Calibri" pitchFamily="34" charset="0"/>
                <a:ea typeface="Calibri" pitchFamily="34" charset="-122"/>
                <a:cs typeface="Calibri" pitchFamily="34" charset="-120"/>
              </a:rPr>
              <a:t>implementasi nyata</a:t>
            </a:r>
            <a:endParaRPr lang="en-US" sz="1050" dirty="0"/>
          </a:p>
          <a:p>
            <a:pPr indent="0" marL="0">
              <a:lnSpc>
                <a:spcPts val="1400"/>
              </a:lnSpc>
              <a:buNone/>
            </a:pPr>
            <a:r>
              <a:rPr lang="en-US" sz="1050" dirty="0">
                <a:solidFill>
                  <a:srgbClr val="CADCC8"/>
                </a:solidFill>
                <a:latin typeface="Calibri" pitchFamily="34" charset="0"/>
                <a:ea typeface="Calibri" pitchFamily="34" charset="-122"/>
                <a:cs typeface="Calibri" pitchFamily="34" charset="-120"/>
              </a:rPr>
              <a:t>(perilaku lahir)</a:t>
            </a:r>
            <a:endParaRPr lang="en-US" sz="1050" dirty="0"/>
          </a:p>
        </p:txBody>
      </p:sp>
      <p:sp>
        <p:nvSpPr>
          <p:cNvPr id="18" name="Shape 16"/>
          <p:cNvSpPr/>
          <p:nvPr/>
        </p:nvSpPr>
        <p:spPr>
          <a:xfrm>
            <a:off x="7223760" y="3794760"/>
            <a:ext cx="4023360" cy="0"/>
          </a:xfrm>
          <a:prstGeom prst="line">
            <a:avLst/>
          </a:prstGeom>
          <a:noFill/>
          <a:ln w="12700">
            <a:solidFill>
              <a:srgbClr val="C9A227"/>
            </a:solidFill>
            <a:prstDash val="dash"/>
          </a:ln>
        </p:spPr>
      </p:sp>
      <p:sp>
        <p:nvSpPr>
          <p:cNvPr id="19" name="Text 17"/>
          <p:cNvSpPr/>
          <p:nvPr/>
        </p:nvSpPr>
        <p:spPr>
          <a:xfrm>
            <a:off x="7223760" y="4023360"/>
            <a:ext cx="4114800" cy="1737360"/>
          </a:xfrm>
          <a:prstGeom prst="rect">
            <a:avLst/>
          </a:prstGeom>
          <a:noFill/>
          <a:ln/>
        </p:spPr>
        <p:txBody>
          <a:bodyPr wrap="square" rtlCol="0" anchor="t"/>
          <a:lstStyle/>
          <a:p>
            <a:pPr indent="0" marL="0">
              <a:lnSpc>
                <a:spcPts val="1800"/>
              </a:lnSpc>
              <a:buNone/>
            </a:pPr>
            <a:r>
              <a:rPr lang="en-US" sz="1250" dirty="0">
                <a:solidFill>
                  <a:srgbClr val="E2ECE4"/>
                </a:solidFill>
                <a:latin typeface="Calibri" pitchFamily="34" charset="0"/>
                <a:ea typeface="Calibri" pitchFamily="34" charset="-122"/>
                <a:cs typeface="Calibri" pitchFamily="34" charset="-120"/>
              </a:rPr>
              <a:t>Individu yang berakhlak tinggi umumnya memiliki kualitas spiritual yang baik pula (Nurul Aini, 2020). Keduanya tidak dapat dipisahkan dalam membentuk manusia yang utuh secara lahir dan batin.</a:t>
            </a:r>
            <a:endParaRPr lang="en-US" sz="1250" dirty="0"/>
          </a:p>
        </p:txBody>
      </p:sp>
      <p:sp>
        <p:nvSpPr>
          <p:cNvPr id="20" name="Text 18"/>
          <p:cNvSpPr/>
          <p:nvPr/>
        </p:nvSpPr>
        <p:spPr>
          <a:xfrm>
            <a:off x="11475720" y="6473952"/>
            <a:ext cx="548640" cy="274320"/>
          </a:xfrm>
          <a:prstGeom prst="rect">
            <a:avLst/>
          </a:prstGeom>
          <a:noFill/>
          <a:ln/>
        </p:spPr>
        <p:txBody>
          <a:bodyPr wrap="square" rtlCol="0" anchor="ctr"/>
          <a:lstStyle/>
          <a:p>
            <a:pPr algn="r" indent="0" marL="0">
              <a:buNone/>
            </a:pPr>
            <a:r>
              <a:rPr lang="en-US" sz="1000" dirty="0">
                <a:solidFill>
                  <a:srgbClr val="5B5F56"/>
                </a:solidFill>
                <a:latin typeface="Calibri" pitchFamily="34" charset="0"/>
                <a:ea typeface="Calibri" pitchFamily="34" charset="-122"/>
                <a:cs typeface="Calibri" pitchFamily="34" charset="-120"/>
              </a:rPr>
              <a:t>09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2026-08-24T15:19:38Z</dcterms:created>
  <dcterms:modified xsi:type="dcterms:W3CDTF">2026-08-24T15:19:38Z</dcterms:modified>
</cp:coreProperties>
</file>