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Arimo" charset="1" panose="020B0604020202020204"/>
      <p:regular r:id="rId19"/>
    </p:embeddedFont>
    <p:embeddedFont>
      <p:font typeface="Arimo Bold" charset="1" panose="020B0704020202020204"/>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notesMasters/notesMaster1.xml" Type="http://schemas.openxmlformats.org/officeDocument/2006/relationships/notesMaster"/><Relationship Id="rId17" Target="theme/theme2.xml" Type="http://schemas.openxmlformats.org/officeDocument/2006/relationships/theme"/><Relationship Id="rId18" Target="notesSlides/notesSlide1.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notesSlides/notesSlide2.xml" Type="http://schemas.openxmlformats.org/officeDocument/2006/relationships/notesSlide"/><Relationship Id="rId22" Target="notesSlides/notesSlide3.xml" Type="http://schemas.openxmlformats.org/officeDocument/2006/relationships/notesSlide"/><Relationship Id="rId23" Target="notesSlides/notesSlide4.xml" Type="http://schemas.openxmlformats.org/officeDocument/2006/relationships/notesSlide"/><Relationship Id="rId24" Target="notesSlides/notesSlide5.xml" Type="http://schemas.openxmlformats.org/officeDocument/2006/relationships/notesSlide"/><Relationship Id="rId25" Target="notesSlides/notesSlide6.xml" Type="http://schemas.openxmlformats.org/officeDocument/2006/relationships/notesSlide"/><Relationship Id="rId26" Target="notesSlides/notesSlide7.xml" Type="http://schemas.openxmlformats.org/officeDocument/2006/relationships/notesSlide"/><Relationship Id="rId27" Target="notesSlides/notesSlide8.xml" Type="http://schemas.openxmlformats.org/officeDocument/2006/relationships/notesSlide"/><Relationship Id="rId28" Target="notesSlides/notesSlide9.xml" Type="http://schemas.openxmlformats.org/officeDocument/2006/relationships/notesSlide"/><Relationship Id="rId29" Target="notesSlides/notesSlide10.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https://gamma.app/?utm_source=made-with-gamma" TargetMode="External" Type="http://schemas.openxmlformats.org/officeDocument/2006/relationships/hyperlink"/><Relationship Id="rId4" Target="../media/image3.png" Type="http://schemas.openxmlformats.org/officeDocument/2006/relationships/image"/><Relationship Id="rId5" Target="../media/image13.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https://gamma.app/?utm_source=made-with-gamma" TargetMode="External" Type="http://schemas.openxmlformats.org/officeDocument/2006/relationships/hyperlink"/><Relationship Id="rId4" Target="../media/image3.png" Type="http://schemas.openxmlformats.org/officeDocument/2006/relationships/image"/><Relationship Id="rId5"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https://gamma.app/?utm_source=made-with-gamma" TargetMode="External" Type="http://schemas.openxmlformats.org/officeDocument/2006/relationships/hyperlink"/><Relationship Id="rId4" Target="../media/image3.png" Type="http://schemas.openxmlformats.org/officeDocument/2006/relationships/image"/><Relationship Id="rId5"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7.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8.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https://gamma.app/?utm_source=made-with-gamma" TargetMode="External" Type="http://schemas.openxmlformats.org/officeDocument/2006/relationships/hyperlink"/><Relationship Id="rId4" Target="../media/image3.png" Type="http://schemas.openxmlformats.org/officeDocument/2006/relationships/image"/><Relationship Id="rId5" Target="../media/image9.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0.pn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0" y="0"/>
            <a:ext cx="7206348" cy="10295039"/>
            <a:chOff x="0" y="0"/>
            <a:chExt cx="9608464" cy="13726719"/>
          </a:xfrm>
        </p:grpSpPr>
        <p:sp>
          <p:nvSpPr>
            <p:cNvPr name="Freeform 7" id="7"/>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3"/>
              <a:stretch>
                <a:fillRect l="-1" t="0" r="-1" b="0"/>
              </a:stretch>
            </a:blipFill>
          </p:spPr>
        </p:sp>
      </p:grpSp>
      <p:sp>
        <p:nvSpPr>
          <p:cNvPr name="TextBox 8" id="8"/>
          <p:cNvSpPr txBox="true"/>
          <p:nvPr/>
        </p:nvSpPr>
        <p:spPr>
          <a:xfrm rot="0">
            <a:off x="7856182" y="2626966"/>
            <a:ext cx="9452677" cy="2365210"/>
          </a:xfrm>
          <a:prstGeom prst="rect">
            <a:avLst/>
          </a:prstGeom>
        </p:spPr>
        <p:txBody>
          <a:bodyPr anchor="t" rtlCol="false" tIns="0" lIns="0" bIns="0" rIns="0">
            <a:spAutoFit/>
          </a:bodyPr>
          <a:lstStyle/>
          <a:p>
            <a:pPr algn="l">
              <a:lnSpc>
                <a:spcPts val="6088"/>
              </a:lnSpc>
            </a:pPr>
            <a:r>
              <a:rPr lang="en-US" sz="4878">
                <a:solidFill>
                  <a:srgbClr val="403011"/>
                </a:solidFill>
                <a:latin typeface="Arimo"/>
                <a:ea typeface="Arimo"/>
                <a:cs typeface="Arimo"/>
                <a:sym typeface="Arimo"/>
              </a:rPr>
              <a:t>KRISIS SPIRITUAL, HEDONISME DAN SOLUSI TAKZIYAT AL-NAFS</a:t>
            </a:r>
          </a:p>
        </p:txBody>
      </p:sp>
      <p:sp>
        <p:nvSpPr>
          <p:cNvPr name="TextBox 9" id="9"/>
          <p:cNvSpPr txBox="true"/>
          <p:nvPr/>
        </p:nvSpPr>
        <p:spPr>
          <a:xfrm rot="0">
            <a:off x="7856182" y="5269287"/>
            <a:ext cx="9452677" cy="2360695"/>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Disusun untuk memenuhi tugas mata kuliah </a:t>
            </a:r>
            <a:r>
              <a:rPr lang="en-US" sz="1951" b="true">
                <a:solidFill>
                  <a:srgbClr val="403011"/>
                </a:solidFill>
                <a:latin typeface="Arimo Bold"/>
                <a:ea typeface="Arimo Bold"/>
                <a:cs typeface="Arimo Bold"/>
                <a:sym typeface="Arimo Bold"/>
              </a:rPr>
              <a:t>PENDIDIKAN AKHLAK DAN TASAWWUF</a:t>
            </a:r>
            <a:r>
              <a:rPr lang="en-US" sz="1951">
                <a:solidFill>
                  <a:srgbClr val="403011"/>
                </a:solidFill>
                <a:latin typeface="Arimo"/>
                <a:ea typeface="Arimo"/>
                <a:cs typeface="Arimo"/>
                <a:sym typeface="Arimo"/>
              </a:rPr>
              <a:t>. Disusun oleh Carissa Mahdania Doriansyah (06020125081), Program Studi Pendidikan Agama Islam — Fakultas Tarbiyah dan Keguruan, UIN Sunan Ampel Surabaya. Tahun 2026.</a:t>
            </a:r>
          </a:p>
          <a:p>
            <a:pPr algn="l">
              <a:lnSpc>
                <a:spcPts val="3114"/>
              </a:lnSpc>
            </a:pPr>
            <a:r>
              <a:rPr lang="en-US" sz="1951">
                <a:solidFill>
                  <a:srgbClr val="403011"/>
                </a:solidFill>
                <a:latin typeface="Arimo"/>
                <a:ea typeface="Arimo"/>
                <a:cs typeface="Arimo"/>
                <a:sym typeface="Arimo"/>
              </a:rPr>
              <a:t>Kuranglebih: judul, pengantar singkat, dan konteks akademik makalah ini.</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16628307" y="9846183"/>
            <a:ext cx="1609020" cy="384353"/>
            <a:chOff x="0" y="0"/>
            <a:chExt cx="2145360" cy="512470"/>
          </a:xfrm>
        </p:grpSpPr>
        <p:sp>
          <p:nvSpPr>
            <p:cNvPr name="Freeform 7" id="7" descr="preencoded.png">
              <a:hlinkClick r:id="rId3" tooltip="https://gamma.app/?utm_source=made-with-gamma"/>
            </p:cNvPr>
            <p:cNvSpPr/>
            <p:nvPr/>
          </p:nvSpPr>
          <p:spPr>
            <a:xfrm flipH="false" flipV="false" rot="0">
              <a:off x="0" y="0"/>
              <a:ext cx="2145411" cy="512445"/>
            </a:xfrm>
            <a:custGeom>
              <a:avLst/>
              <a:gdLst/>
              <a:ahLst/>
              <a:cxnLst/>
              <a:rect r="r" b="b" t="t" l="l"/>
              <a:pathLst>
                <a:path h="512445" w="2145411">
                  <a:moveTo>
                    <a:pt x="0" y="0"/>
                  </a:moveTo>
                  <a:lnTo>
                    <a:pt x="2145411" y="0"/>
                  </a:lnTo>
                  <a:lnTo>
                    <a:pt x="2145411" y="512445"/>
                  </a:lnTo>
                  <a:lnTo>
                    <a:pt x="0" y="512445"/>
                  </a:lnTo>
                  <a:lnTo>
                    <a:pt x="0" y="0"/>
                  </a:lnTo>
                  <a:close/>
                </a:path>
              </a:pathLst>
            </a:custGeom>
            <a:blipFill>
              <a:blip r:embed="rId4"/>
              <a:stretch>
                <a:fillRect l="0" t="0" r="2" b="-4"/>
              </a:stretch>
            </a:blipFill>
          </p:spPr>
        </p:sp>
      </p:grpSp>
      <p:grpSp>
        <p:nvGrpSpPr>
          <p:cNvPr name="Group 8" id="8"/>
          <p:cNvGrpSpPr/>
          <p:nvPr/>
        </p:nvGrpSpPr>
        <p:grpSpPr>
          <a:xfrm rot="0">
            <a:off x="11095492" y="0"/>
            <a:ext cx="7206348" cy="10295039"/>
            <a:chOff x="0" y="0"/>
            <a:chExt cx="9608464" cy="13726719"/>
          </a:xfrm>
        </p:grpSpPr>
        <p:sp>
          <p:nvSpPr>
            <p:cNvPr name="Freeform 9" id="9"/>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5"/>
              <a:stretch>
                <a:fillRect l="-1" t="0" r="-1" b="0"/>
              </a:stretch>
            </a:blipFill>
          </p:spPr>
        </p:sp>
      </p:grpSp>
      <p:sp>
        <p:nvSpPr>
          <p:cNvPr name="TextBox 10" id="10"/>
          <p:cNvSpPr txBox="true"/>
          <p:nvPr/>
        </p:nvSpPr>
        <p:spPr>
          <a:xfrm rot="0">
            <a:off x="992991" y="3023902"/>
            <a:ext cx="9452677"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Kesimpulan &amp; Implikasi</a:t>
            </a:r>
          </a:p>
        </p:txBody>
      </p:sp>
      <p:sp>
        <p:nvSpPr>
          <p:cNvPr name="TextBox 11" id="11"/>
          <p:cNvSpPr txBox="true"/>
          <p:nvPr/>
        </p:nvSpPr>
        <p:spPr>
          <a:xfrm rot="0">
            <a:off x="992991" y="3959762"/>
            <a:ext cx="9452677" cy="3273133"/>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Krisis spiritual menimbulkan kecemasan dan kehilangan arah, diperkuat oleh modernitas yang menempatkan materi dan kesenangan sebagai tolok ukur kebahagiaan. Hedonisme dan materialisme memengaruhi kepribadian dan perilaku konsumtif. Tazkiyat al-nafs—melalui takhalli dan tahalli, ibadah, muhasabah, dan tindakan etis—adalah pendekatan relevan untuk pembinaan spiritual mahasiswa. Dengan demikian, pendidikan harus menyeimbangkan aspek intelektual, moral, emosional, dan spiritual agar mahasiswa menjadi pribadi matang secara moral dan berguna bagi masyarakat.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0" y="0"/>
            <a:ext cx="7206348" cy="10295039"/>
            <a:chOff x="0" y="0"/>
            <a:chExt cx="9608464" cy="13726719"/>
          </a:xfrm>
        </p:grpSpPr>
        <p:sp>
          <p:nvSpPr>
            <p:cNvPr name="Freeform 7" id="7"/>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3"/>
              <a:stretch>
                <a:fillRect l="-1" t="0" r="-1" b="0"/>
              </a:stretch>
            </a:blipFill>
          </p:spPr>
        </p:sp>
      </p:grpSp>
      <p:sp>
        <p:nvSpPr>
          <p:cNvPr name="TextBox 8" id="8"/>
          <p:cNvSpPr txBox="true"/>
          <p:nvPr/>
        </p:nvSpPr>
        <p:spPr>
          <a:xfrm rot="0">
            <a:off x="7856182" y="3619824"/>
            <a:ext cx="9452677"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Pengantar &amp; Kata Pengantar</a:t>
            </a:r>
          </a:p>
        </p:txBody>
      </p:sp>
      <p:sp>
        <p:nvSpPr>
          <p:cNvPr name="TextBox 9" id="9"/>
          <p:cNvSpPr txBox="true"/>
          <p:nvPr/>
        </p:nvSpPr>
        <p:spPr>
          <a:xfrm rot="0">
            <a:off x="7856182" y="4555693"/>
            <a:ext cx="9452677" cy="2081422"/>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Segala puji bagi Allah SWT. Sholawat dan salam semoga tercurah kepada Nabi Muhammad SAW. Berkat rahmat dan kekuatan-Nya penulis menyelesaikan makalah tentang “Krisis spiritual, hedonisme dan solusi takziyat al-nafs”. Penulis menyadari adanya kelemahan dalam makalah ini dan mengharapkan kritik serta saran yang membangun. Surabaya, 24 Agustus 2026.</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16628307" y="9846183"/>
            <a:ext cx="1609020" cy="384353"/>
            <a:chOff x="0" y="0"/>
            <a:chExt cx="2145360" cy="512470"/>
          </a:xfrm>
        </p:grpSpPr>
        <p:sp>
          <p:nvSpPr>
            <p:cNvPr name="Freeform 7" id="7" descr="preencoded.png">
              <a:hlinkClick r:id="rId3" tooltip="https://gamma.app/?utm_source=made-with-gamma"/>
            </p:cNvPr>
            <p:cNvSpPr/>
            <p:nvPr/>
          </p:nvSpPr>
          <p:spPr>
            <a:xfrm flipH="false" flipV="false" rot="0">
              <a:off x="0" y="0"/>
              <a:ext cx="2145411" cy="512445"/>
            </a:xfrm>
            <a:custGeom>
              <a:avLst/>
              <a:gdLst/>
              <a:ahLst/>
              <a:cxnLst/>
              <a:rect r="r" b="b" t="t" l="l"/>
              <a:pathLst>
                <a:path h="512445" w="2145411">
                  <a:moveTo>
                    <a:pt x="0" y="0"/>
                  </a:moveTo>
                  <a:lnTo>
                    <a:pt x="2145411" y="0"/>
                  </a:lnTo>
                  <a:lnTo>
                    <a:pt x="2145411" y="512445"/>
                  </a:lnTo>
                  <a:lnTo>
                    <a:pt x="0" y="512445"/>
                  </a:lnTo>
                  <a:lnTo>
                    <a:pt x="0" y="0"/>
                  </a:lnTo>
                  <a:close/>
                </a:path>
              </a:pathLst>
            </a:custGeom>
            <a:blipFill>
              <a:blip r:embed="rId4"/>
              <a:stretch>
                <a:fillRect l="0" t="0" r="2" b="-4"/>
              </a:stretch>
            </a:blipFill>
          </p:spPr>
        </p:sp>
      </p:grpSp>
      <p:grpSp>
        <p:nvGrpSpPr>
          <p:cNvPr name="Group 8" id="8"/>
          <p:cNvGrpSpPr/>
          <p:nvPr/>
        </p:nvGrpSpPr>
        <p:grpSpPr>
          <a:xfrm rot="0">
            <a:off x="11095492" y="0"/>
            <a:ext cx="7206348" cy="10295039"/>
            <a:chOff x="0" y="0"/>
            <a:chExt cx="9608464" cy="13726719"/>
          </a:xfrm>
        </p:grpSpPr>
        <p:sp>
          <p:nvSpPr>
            <p:cNvPr name="Freeform 9" id="9"/>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5"/>
              <a:stretch>
                <a:fillRect l="-1" t="0" r="-1" b="0"/>
              </a:stretch>
            </a:blipFill>
          </p:spPr>
        </p:sp>
      </p:grpSp>
      <p:sp>
        <p:nvSpPr>
          <p:cNvPr name="TextBox 10" id="10"/>
          <p:cNvSpPr txBox="true"/>
          <p:nvPr/>
        </p:nvSpPr>
        <p:spPr>
          <a:xfrm rot="0">
            <a:off x="992991" y="3421132"/>
            <a:ext cx="9452677"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Latar Belakang</a:t>
            </a:r>
          </a:p>
        </p:txBody>
      </p:sp>
      <p:sp>
        <p:nvSpPr>
          <p:cNvPr name="TextBox 11" id="11"/>
          <p:cNvSpPr txBox="true"/>
          <p:nvPr/>
        </p:nvSpPr>
        <p:spPr>
          <a:xfrm rot="0">
            <a:off x="992991" y="4357002"/>
            <a:ext cx="9452677" cy="2478662"/>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Memasuki paruh modernitas, terjadi gejolak sosial-kultural berupa krisis moral: konsumerisme, hedonisme, dan reduksi nilai etis menjadi preferensi subjektif. Akselerasi teknologi dan media digital memperparah pola relasi yang instan, dangkal, dan pragmatis. Masalah ini bukan hanya akibat disrupsi sosial, melainkan berakar pada pemahaman modern yang memisahkan moralitas dari sumber transenden dan metafisika.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16628307" y="9846183"/>
            <a:ext cx="1609020" cy="384353"/>
            <a:chOff x="0" y="0"/>
            <a:chExt cx="2145360" cy="512470"/>
          </a:xfrm>
        </p:grpSpPr>
        <p:sp>
          <p:nvSpPr>
            <p:cNvPr name="Freeform 7" id="7" descr="preencoded.png">
              <a:hlinkClick r:id="rId3" tooltip="https://gamma.app/?utm_source=made-with-gamma"/>
            </p:cNvPr>
            <p:cNvSpPr/>
            <p:nvPr/>
          </p:nvSpPr>
          <p:spPr>
            <a:xfrm flipH="false" flipV="false" rot="0">
              <a:off x="0" y="0"/>
              <a:ext cx="2145411" cy="512445"/>
            </a:xfrm>
            <a:custGeom>
              <a:avLst/>
              <a:gdLst/>
              <a:ahLst/>
              <a:cxnLst/>
              <a:rect r="r" b="b" t="t" l="l"/>
              <a:pathLst>
                <a:path h="512445" w="2145411">
                  <a:moveTo>
                    <a:pt x="0" y="0"/>
                  </a:moveTo>
                  <a:lnTo>
                    <a:pt x="2145411" y="0"/>
                  </a:lnTo>
                  <a:lnTo>
                    <a:pt x="2145411" y="512445"/>
                  </a:lnTo>
                  <a:lnTo>
                    <a:pt x="0" y="512445"/>
                  </a:lnTo>
                  <a:lnTo>
                    <a:pt x="0" y="0"/>
                  </a:lnTo>
                  <a:close/>
                </a:path>
              </a:pathLst>
            </a:custGeom>
            <a:blipFill>
              <a:blip r:embed="rId4"/>
              <a:stretch>
                <a:fillRect l="0" t="0" r="2" b="-4"/>
              </a:stretch>
            </a:blipFill>
          </p:spPr>
        </p:sp>
      </p:grpSp>
      <p:grpSp>
        <p:nvGrpSpPr>
          <p:cNvPr name="Group 8" id="8"/>
          <p:cNvGrpSpPr/>
          <p:nvPr/>
        </p:nvGrpSpPr>
        <p:grpSpPr>
          <a:xfrm rot="0">
            <a:off x="11095492" y="0"/>
            <a:ext cx="7206348" cy="10295039"/>
            <a:chOff x="0" y="0"/>
            <a:chExt cx="9608464" cy="13726719"/>
          </a:xfrm>
        </p:grpSpPr>
        <p:sp>
          <p:nvSpPr>
            <p:cNvPr name="Freeform 9" id="9"/>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5"/>
              <a:stretch>
                <a:fillRect l="-1" t="0" r="-1" b="0"/>
              </a:stretch>
            </a:blipFill>
          </p:spPr>
        </p:sp>
      </p:grpSp>
      <p:sp>
        <p:nvSpPr>
          <p:cNvPr name="TextBox 10" id="10"/>
          <p:cNvSpPr txBox="true"/>
          <p:nvPr/>
        </p:nvSpPr>
        <p:spPr>
          <a:xfrm rot="0">
            <a:off x="992991" y="1587036"/>
            <a:ext cx="9452677"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Rumusan Masalah &amp; Tujuan</a:t>
            </a:r>
          </a:p>
        </p:txBody>
      </p:sp>
      <p:grpSp>
        <p:nvGrpSpPr>
          <p:cNvPr name="Group 11" id="11"/>
          <p:cNvGrpSpPr/>
          <p:nvPr/>
        </p:nvGrpSpPr>
        <p:grpSpPr>
          <a:xfrm rot="0">
            <a:off x="988219" y="2613384"/>
            <a:ext cx="9462211" cy="2911269"/>
            <a:chOff x="0" y="0"/>
            <a:chExt cx="12616282" cy="3881692"/>
          </a:xfrm>
        </p:grpSpPr>
        <p:sp>
          <p:nvSpPr>
            <p:cNvPr name="Freeform 12" id="12"/>
            <p:cNvSpPr/>
            <p:nvPr/>
          </p:nvSpPr>
          <p:spPr>
            <a:xfrm flipH="false" flipV="false" rot="0">
              <a:off x="0" y="0"/>
              <a:ext cx="12616307" cy="3881755"/>
            </a:xfrm>
            <a:custGeom>
              <a:avLst/>
              <a:gdLst/>
              <a:ahLst/>
              <a:cxnLst/>
              <a:rect r="r" b="b" t="t" l="l"/>
              <a:pathLst>
                <a:path h="3881755" w="12616307">
                  <a:moveTo>
                    <a:pt x="0" y="498221"/>
                  </a:moveTo>
                  <a:cubicBezTo>
                    <a:pt x="0" y="223012"/>
                    <a:pt x="223012" y="0"/>
                    <a:pt x="498221" y="0"/>
                  </a:cubicBezTo>
                  <a:lnTo>
                    <a:pt x="12118086" y="0"/>
                  </a:lnTo>
                  <a:cubicBezTo>
                    <a:pt x="12393168" y="0"/>
                    <a:pt x="12616307" y="223012"/>
                    <a:pt x="12616307" y="498221"/>
                  </a:cubicBezTo>
                  <a:lnTo>
                    <a:pt x="12616307" y="3383534"/>
                  </a:lnTo>
                  <a:cubicBezTo>
                    <a:pt x="12616307" y="3658616"/>
                    <a:pt x="12393295" y="3881755"/>
                    <a:pt x="12118086" y="3881755"/>
                  </a:cubicBezTo>
                  <a:lnTo>
                    <a:pt x="498221" y="3881755"/>
                  </a:lnTo>
                  <a:cubicBezTo>
                    <a:pt x="223012" y="3881755"/>
                    <a:pt x="0" y="3658616"/>
                    <a:pt x="0" y="3383534"/>
                  </a:cubicBezTo>
                  <a:close/>
                </a:path>
              </a:pathLst>
            </a:custGeom>
            <a:solidFill>
              <a:srgbClr val="626C3B"/>
            </a:solidFill>
            <a:ln w="9532" cap="sq">
              <a:solidFill>
                <a:srgbClr val="7B8554"/>
              </a:solidFill>
              <a:prstDash val="solid"/>
              <a:miter/>
            </a:ln>
          </p:spPr>
        </p:sp>
      </p:grpSp>
      <p:sp>
        <p:nvSpPr>
          <p:cNvPr name="TextBox 13" id="13"/>
          <p:cNvSpPr txBox="true"/>
          <p:nvPr/>
        </p:nvSpPr>
        <p:spPr>
          <a:xfrm rot="0">
            <a:off x="1250652" y="2856767"/>
            <a:ext cx="8937336" cy="407051"/>
          </a:xfrm>
          <a:prstGeom prst="rect">
            <a:avLst/>
          </a:prstGeom>
        </p:spPr>
        <p:txBody>
          <a:bodyPr anchor="t" rtlCol="false" tIns="0" lIns="0" bIns="0" rIns="0">
            <a:spAutoFit/>
          </a:bodyPr>
          <a:lstStyle/>
          <a:p>
            <a:pPr algn="l">
              <a:lnSpc>
                <a:spcPts val="2997"/>
              </a:lnSpc>
            </a:pPr>
            <a:r>
              <a:rPr lang="en-US" sz="2401">
                <a:solidFill>
                  <a:srgbClr val="FFFFFF"/>
                </a:solidFill>
                <a:latin typeface="Arimo"/>
                <a:ea typeface="Arimo"/>
                <a:cs typeface="Arimo"/>
                <a:sym typeface="Arimo"/>
              </a:rPr>
              <a:t>Rumusan Masalah</a:t>
            </a:r>
          </a:p>
        </p:txBody>
      </p:sp>
      <p:sp>
        <p:nvSpPr>
          <p:cNvPr name="TextBox 14" id="14"/>
          <p:cNvSpPr txBox="true"/>
          <p:nvPr/>
        </p:nvSpPr>
        <p:spPr>
          <a:xfrm rot="0">
            <a:off x="1250652" y="3383671"/>
            <a:ext cx="8937336" cy="1878540"/>
          </a:xfrm>
          <a:prstGeom prst="rect">
            <a:avLst/>
          </a:prstGeom>
        </p:spPr>
        <p:txBody>
          <a:bodyPr anchor="t" rtlCol="false" tIns="0" lIns="0" bIns="0" rIns="0">
            <a:spAutoFit/>
          </a:bodyPr>
          <a:lstStyle/>
          <a:p>
            <a:pPr algn="l" marL="353452" indent="-176726" lvl="1">
              <a:lnSpc>
                <a:spcPts val="3114"/>
              </a:lnSpc>
              <a:buFont typeface="Arial"/>
              <a:buChar char="•"/>
            </a:pPr>
            <a:r>
              <a:rPr lang="en-US" sz="1951">
                <a:solidFill>
                  <a:srgbClr val="FFFFFF"/>
                </a:solidFill>
                <a:latin typeface="Arimo"/>
                <a:ea typeface="Arimo"/>
                <a:cs typeface="Arimo"/>
                <a:sym typeface="Arimo"/>
              </a:rPr>
              <a:t>Apa pengertian krisis spiritual?</a:t>
            </a:r>
          </a:p>
          <a:p>
            <a:pPr algn="l" marL="353452" indent="-176726" lvl="1">
              <a:lnSpc>
                <a:spcPts val="3114"/>
              </a:lnSpc>
              <a:buFont typeface="Arial"/>
              <a:buChar char="•"/>
            </a:pPr>
            <a:r>
              <a:rPr lang="en-US" sz="1951">
                <a:solidFill>
                  <a:srgbClr val="FFFFFF"/>
                </a:solidFill>
                <a:latin typeface="Arimo"/>
                <a:ea typeface="Arimo"/>
                <a:cs typeface="Arimo"/>
                <a:sym typeface="Arimo"/>
              </a:rPr>
              <a:t>Apa pengertian hedonisme dan materialisme?</a:t>
            </a:r>
          </a:p>
          <a:p>
            <a:pPr algn="l" marL="353452" indent="-176726" lvl="1">
              <a:lnSpc>
                <a:spcPts val="3114"/>
              </a:lnSpc>
              <a:buFont typeface="Arial"/>
              <a:buChar char="•"/>
            </a:pPr>
            <a:r>
              <a:rPr lang="en-US" sz="1951">
                <a:solidFill>
                  <a:srgbClr val="FFFFFF"/>
                </a:solidFill>
                <a:latin typeface="Arimo"/>
                <a:ea typeface="Arimo"/>
                <a:cs typeface="Arimo"/>
                <a:sym typeface="Arimo"/>
              </a:rPr>
              <a:t>Apa dampak hedonisme dan materialisme terhadap kepribadian?</a:t>
            </a:r>
          </a:p>
          <a:p>
            <a:pPr algn="l" marL="353452" indent="-176726" lvl="1">
              <a:lnSpc>
                <a:spcPts val="3114"/>
              </a:lnSpc>
              <a:buFont typeface="Arial"/>
              <a:buChar char="•"/>
            </a:pPr>
            <a:r>
              <a:rPr lang="en-US" sz="1951">
                <a:solidFill>
                  <a:srgbClr val="FFFFFF"/>
                </a:solidFill>
                <a:latin typeface="Arimo"/>
                <a:ea typeface="Arimo"/>
                <a:cs typeface="Arimo"/>
                <a:sym typeface="Arimo"/>
              </a:rPr>
              <a:t>Bagaimana peran takziyat al-nafs sebagai pendekatan spiritual?</a:t>
            </a:r>
          </a:p>
        </p:txBody>
      </p:sp>
      <p:grpSp>
        <p:nvGrpSpPr>
          <p:cNvPr name="Group 15" id="15"/>
          <p:cNvGrpSpPr/>
          <p:nvPr/>
        </p:nvGrpSpPr>
        <p:grpSpPr>
          <a:xfrm rot="0">
            <a:off x="988219" y="5763254"/>
            <a:ext cx="9462211" cy="2911269"/>
            <a:chOff x="0" y="0"/>
            <a:chExt cx="12616282" cy="3881692"/>
          </a:xfrm>
        </p:grpSpPr>
        <p:sp>
          <p:nvSpPr>
            <p:cNvPr name="Freeform 16" id="16"/>
            <p:cNvSpPr/>
            <p:nvPr/>
          </p:nvSpPr>
          <p:spPr>
            <a:xfrm flipH="false" flipV="false" rot="0">
              <a:off x="0" y="0"/>
              <a:ext cx="12616307" cy="3881755"/>
            </a:xfrm>
            <a:custGeom>
              <a:avLst/>
              <a:gdLst/>
              <a:ahLst/>
              <a:cxnLst/>
              <a:rect r="r" b="b" t="t" l="l"/>
              <a:pathLst>
                <a:path h="3881755" w="12616307">
                  <a:moveTo>
                    <a:pt x="0" y="498221"/>
                  </a:moveTo>
                  <a:cubicBezTo>
                    <a:pt x="0" y="223012"/>
                    <a:pt x="223012" y="0"/>
                    <a:pt x="498221" y="0"/>
                  </a:cubicBezTo>
                  <a:lnTo>
                    <a:pt x="12118086" y="0"/>
                  </a:lnTo>
                  <a:cubicBezTo>
                    <a:pt x="12393168" y="0"/>
                    <a:pt x="12616307" y="223012"/>
                    <a:pt x="12616307" y="498221"/>
                  </a:cubicBezTo>
                  <a:lnTo>
                    <a:pt x="12616307" y="3383534"/>
                  </a:lnTo>
                  <a:cubicBezTo>
                    <a:pt x="12616307" y="3658616"/>
                    <a:pt x="12393295" y="3881755"/>
                    <a:pt x="12118086" y="3881755"/>
                  </a:cubicBezTo>
                  <a:lnTo>
                    <a:pt x="498221" y="3881755"/>
                  </a:lnTo>
                  <a:cubicBezTo>
                    <a:pt x="223012" y="3881755"/>
                    <a:pt x="0" y="3658616"/>
                    <a:pt x="0" y="3383534"/>
                  </a:cubicBezTo>
                  <a:close/>
                </a:path>
              </a:pathLst>
            </a:custGeom>
            <a:solidFill>
              <a:srgbClr val="83792E"/>
            </a:solidFill>
            <a:ln w="9532" cap="sq">
              <a:solidFill>
                <a:srgbClr val="9C9247"/>
              </a:solidFill>
              <a:prstDash val="solid"/>
              <a:miter/>
            </a:ln>
          </p:spPr>
        </p:sp>
      </p:grpSp>
      <p:sp>
        <p:nvSpPr>
          <p:cNvPr name="TextBox 17" id="17"/>
          <p:cNvSpPr txBox="true"/>
          <p:nvPr/>
        </p:nvSpPr>
        <p:spPr>
          <a:xfrm rot="0">
            <a:off x="1250652" y="6006646"/>
            <a:ext cx="8937336" cy="407051"/>
          </a:xfrm>
          <a:prstGeom prst="rect">
            <a:avLst/>
          </a:prstGeom>
        </p:spPr>
        <p:txBody>
          <a:bodyPr anchor="t" rtlCol="false" tIns="0" lIns="0" bIns="0" rIns="0">
            <a:spAutoFit/>
          </a:bodyPr>
          <a:lstStyle/>
          <a:p>
            <a:pPr algn="l">
              <a:lnSpc>
                <a:spcPts val="2997"/>
              </a:lnSpc>
            </a:pPr>
            <a:r>
              <a:rPr lang="en-US" sz="2401">
                <a:solidFill>
                  <a:srgbClr val="FFFFFF"/>
                </a:solidFill>
                <a:latin typeface="Arimo"/>
                <a:ea typeface="Arimo"/>
                <a:cs typeface="Arimo"/>
                <a:sym typeface="Arimo"/>
              </a:rPr>
              <a:t>Tujuan</a:t>
            </a:r>
          </a:p>
        </p:txBody>
      </p:sp>
      <p:sp>
        <p:nvSpPr>
          <p:cNvPr name="TextBox 18" id="18"/>
          <p:cNvSpPr txBox="true"/>
          <p:nvPr/>
        </p:nvSpPr>
        <p:spPr>
          <a:xfrm rot="0">
            <a:off x="1250652" y="6533550"/>
            <a:ext cx="8937336" cy="1878540"/>
          </a:xfrm>
          <a:prstGeom prst="rect">
            <a:avLst/>
          </a:prstGeom>
        </p:spPr>
        <p:txBody>
          <a:bodyPr anchor="t" rtlCol="false" tIns="0" lIns="0" bIns="0" rIns="0">
            <a:spAutoFit/>
          </a:bodyPr>
          <a:lstStyle/>
          <a:p>
            <a:pPr algn="l" marL="353452" indent="-176726" lvl="1">
              <a:lnSpc>
                <a:spcPts val="3114"/>
              </a:lnSpc>
              <a:buFont typeface="Arial"/>
              <a:buChar char="•"/>
            </a:pPr>
            <a:r>
              <a:rPr lang="en-US" sz="1951">
                <a:solidFill>
                  <a:srgbClr val="FFFFFF"/>
                </a:solidFill>
                <a:latin typeface="Arimo"/>
                <a:ea typeface="Arimo"/>
                <a:cs typeface="Arimo"/>
                <a:sym typeface="Arimo"/>
              </a:rPr>
              <a:t>Memahami krisis spiritual</a:t>
            </a:r>
          </a:p>
          <a:p>
            <a:pPr algn="l" marL="353452" indent="-176726" lvl="1">
              <a:lnSpc>
                <a:spcPts val="3114"/>
              </a:lnSpc>
              <a:buFont typeface="Arial"/>
              <a:buChar char="•"/>
            </a:pPr>
            <a:r>
              <a:rPr lang="en-US" sz="1951">
                <a:solidFill>
                  <a:srgbClr val="FFFFFF"/>
                </a:solidFill>
                <a:latin typeface="Arimo"/>
                <a:ea typeface="Arimo"/>
                <a:cs typeface="Arimo"/>
                <a:sym typeface="Arimo"/>
              </a:rPr>
              <a:t>Memahami hedonisme dan materialisme</a:t>
            </a:r>
          </a:p>
          <a:p>
            <a:pPr algn="l" marL="353452" indent="-176726" lvl="1">
              <a:lnSpc>
                <a:spcPts val="3114"/>
              </a:lnSpc>
              <a:buFont typeface="Arial"/>
              <a:buChar char="•"/>
            </a:pPr>
            <a:r>
              <a:rPr lang="en-US" sz="1951">
                <a:solidFill>
                  <a:srgbClr val="FFFFFF"/>
                </a:solidFill>
                <a:latin typeface="Arimo"/>
                <a:ea typeface="Arimo"/>
                <a:cs typeface="Arimo"/>
                <a:sym typeface="Arimo"/>
              </a:rPr>
              <a:t>Mengetahui dampak terhadap kepribadian</a:t>
            </a:r>
          </a:p>
          <a:p>
            <a:pPr algn="l" marL="353452" indent="-176726" lvl="1">
              <a:lnSpc>
                <a:spcPts val="3114"/>
              </a:lnSpc>
              <a:buFont typeface="Arial"/>
              <a:buChar char="•"/>
            </a:pPr>
            <a:r>
              <a:rPr lang="en-US" sz="1951">
                <a:solidFill>
                  <a:srgbClr val="FFFFFF"/>
                </a:solidFill>
                <a:latin typeface="Arimo"/>
                <a:ea typeface="Arimo"/>
                <a:cs typeface="Arimo"/>
                <a:sym typeface="Arimo"/>
              </a:rPr>
              <a:t>Mengetahui peran takziyat al-nafs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0" y="0"/>
            <a:ext cx="7206348" cy="10295039"/>
            <a:chOff x="0" y="0"/>
            <a:chExt cx="9608464" cy="13726719"/>
          </a:xfrm>
        </p:grpSpPr>
        <p:sp>
          <p:nvSpPr>
            <p:cNvPr name="Freeform 7" id="7"/>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3"/>
              <a:stretch>
                <a:fillRect l="-1" t="0" r="-1" b="0"/>
              </a:stretch>
            </a:blipFill>
          </p:spPr>
        </p:sp>
      </p:grpSp>
      <p:sp>
        <p:nvSpPr>
          <p:cNvPr name="TextBox 8" id="8"/>
          <p:cNvSpPr txBox="true"/>
          <p:nvPr/>
        </p:nvSpPr>
        <p:spPr>
          <a:xfrm rot="0">
            <a:off x="7856182" y="3421132"/>
            <a:ext cx="9452677"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Apa itu Krisis Spiritual?</a:t>
            </a:r>
          </a:p>
        </p:txBody>
      </p:sp>
      <p:sp>
        <p:nvSpPr>
          <p:cNvPr name="TextBox 9" id="9"/>
          <p:cNvSpPr txBox="true"/>
          <p:nvPr/>
        </p:nvSpPr>
        <p:spPr>
          <a:xfrm rot="0">
            <a:off x="7856182" y="4357002"/>
            <a:ext cx="9452677" cy="2478662"/>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Krisis spiritual: keadaan hati/rohani yang mengarah pada kecemasan, kegelisahan, kehampaan eksistensial—seringkali dampak modernitas. Menurut Seyyed Hossein Nasr, sains modern dan sikap manusia modern menyumbang pada lupa akan kemanusiaan: “Modern man has simply forgotten who he is.” Tanda-tandanya termasuk stres, frustrasi, dan penurunan martabat yang mengancam eksistensi.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0" y="0"/>
            <a:ext cx="7206348" cy="10295039"/>
            <a:chOff x="0" y="0"/>
            <a:chExt cx="9608464" cy="13726719"/>
          </a:xfrm>
        </p:grpSpPr>
        <p:sp>
          <p:nvSpPr>
            <p:cNvPr name="Freeform 7" id="7"/>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3"/>
              <a:stretch>
                <a:fillRect l="-1" t="0" r="-1" b="0"/>
              </a:stretch>
            </a:blipFill>
          </p:spPr>
        </p:sp>
      </p:grpSp>
      <p:sp>
        <p:nvSpPr>
          <p:cNvPr name="TextBox 8" id="8"/>
          <p:cNvSpPr txBox="true"/>
          <p:nvPr/>
        </p:nvSpPr>
        <p:spPr>
          <a:xfrm rot="0">
            <a:off x="7856182" y="2072888"/>
            <a:ext cx="9452677"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Hedonisme dan Materialisme — Definisi</a:t>
            </a:r>
          </a:p>
        </p:txBody>
      </p:sp>
      <p:sp>
        <p:nvSpPr>
          <p:cNvPr name="TextBox 9" id="9"/>
          <p:cNvSpPr txBox="true"/>
          <p:nvPr/>
        </p:nvSpPr>
        <p:spPr>
          <a:xfrm rot="0">
            <a:off x="7856182" y="3333093"/>
            <a:ext cx="4423543" cy="407051"/>
          </a:xfrm>
          <a:prstGeom prst="rect">
            <a:avLst/>
          </a:prstGeom>
        </p:spPr>
        <p:txBody>
          <a:bodyPr anchor="t" rtlCol="false" tIns="0" lIns="0" bIns="0" rIns="0">
            <a:spAutoFit/>
          </a:bodyPr>
          <a:lstStyle/>
          <a:p>
            <a:pPr algn="l">
              <a:lnSpc>
                <a:spcPts val="2997"/>
              </a:lnSpc>
            </a:pPr>
            <a:r>
              <a:rPr lang="en-US" sz="2401">
                <a:solidFill>
                  <a:srgbClr val="403011"/>
                </a:solidFill>
                <a:latin typeface="Arimo"/>
                <a:ea typeface="Arimo"/>
                <a:cs typeface="Arimo"/>
                <a:sym typeface="Arimo"/>
              </a:rPr>
              <a:t>Hedonisme</a:t>
            </a:r>
          </a:p>
        </p:txBody>
      </p:sp>
      <p:sp>
        <p:nvSpPr>
          <p:cNvPr name="TextBox 10" id="10"/>
          <p:cNvSpPr txBox="true"/>
          <p:nvPr/>
        </p:nvSpPr>
        <p:spPr>
          <a:xfrm rot="0">
            <a:off x="7856182" y="3893039"/>
            <a:ext cx="4423543" cy="4067604"/>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Pandangan hidup yang menempatkan kesenangan atau kenikmatan sebagai tujuan utama. Dalam praktik, muncul sebagai konsumsi berlebihan, pembelian barang mewah tanpa kebutuhan, dan pencarian pengakuan sosial. Pada Muslim, hedonisme terlihat ketika orientasi hidup berpusat pada kenikmatan duniawi, mengabaikan konsekuensi akhirat.</a:t>
            </a:r>
          </a:p>
        </p:txBody>
      </p:sp>
      <p:sp>
        <p:nvSpPr>
          <p:cNvPr name="TextBox 11" id="11"/>
          <p:cNvSpPr txBox="true"/>
          <p:nvPr/>
        </p:nvSpPr>
        <p:spPr>
          <a:xfrm rot="0">
            <a:off x="12894840" y="3333093"/>
            <a:ext cx="4423543" cy="407051"/>
          </a:xfrm>
          <a:prstGeom prst="rect">
            <a:avLst/>
          </a:prstGeom>
        </p:spPr>
        <p:txBody>
          <a:bodyPr anchor="t" rtlCol="false" tIns="0" lIns="0" bIns="0" rIns="0">
            <a:spAutoFit/>
          </a:bodyPr>
          <a:lstStyle/>
          <a:p>
            <a:pPr algn="l">
              <a:lnSpc>
                <a:spcPts val="2997"/>
              </a:lnSpc>
            </a:pPr>
            <a:r>
              <a:rPr lang="en-US" sz="2401">
                <a:solidFill>
                  <a:srgbClr val="403011"/>
                </a:solidFill>
                <a:latin typeface="Arimo"/>
                <a:ea typeface="Arimo"/>
                <a:cs typeface="Arimo"/>
                <a:sym typeface="Arimo"/>
              </a:rPr>
              <a:t>Materialisme</a:t>
            </a:r>
          </a:p>
        </p:txBody>
      </p:sp>
      <p:sp>
        <p:nvSpPr>
          <p:cNvPr name="TextBox 12" id="12"/>
          <p:cNvSpPr txBox="true"/>
          <p:nvPr/>
        </p:nvSpPr>
        <p:spPr>
          <a:xfrm rot="0">
            <a:off x="12894840" y="3893039"/>
            <a:ext cx="4423543" cy="3273133"/>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Aliran filsafat yang menegaskan bahwa segala sesuatu berasal dari materi. Bertransformasi menjadi kritik kondisi sosial-ekonomi (Marxisme) dan kerangka analisis terhadap ketidakadilan, eksploitasi, dan dampak lingkungan akibat konsumsi industri modern.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0" y="0"/>
            <a:ext cx="7206348" cy="10295039"/>
            <a:chOff x="0" y="0"/>
            <a:chExt cx="9608464" cy="13726719"/>
          </a:xfrm>
        </p:grpSpPr>
        <p:sp>
          <p:nvSpPr>
            <p:cNvPr name="Freeform 7" id="7"/>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3"/>
              <a:stretch>
                <a:fillRect l="-1" t="0" r="-1" b="0"/>
              </a:stretch>
            </a:blipFill>
          </p:spPr>
        </p:sp>
      </p:grpSp>
      <p:sp>
        <p:nvSpPr>
          <p:cNvPr name="TextBox 8" id="8"/>
          <p:cNvSpPr txBox="true"/>
          <p:nvPr/>
        </p:nvSpPr>
        <p:spPr>
          <a:xfrm rot="0">
            <a:off x="7856182" y="3222593"/>
            <a:ext cx="9452677"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Dampak pada Kepribadian</a:t>
            </a:r>
          </a:p>
        </p:txBody>
      </p:sp>
      <p:sp>
        <p:nvSpPr>
          <p:cNvPr name="TextBox 9" id="9"/>
          <p:cNvSpPr txBox="true"/>
          <p:nvPr/>
        </p:nvSpPr>
        <p:spPr>
          <a:xfrm rot="0">
            <a:off x="7856182" y="4158453"/>
            <a:ext cx="9452677" cy="2875893"/>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Hedonisme dan materialisme memengaruhi identitas, pengambilan keputusan, dan nilai—menjadikan kepuasan segera serta kepemilikan materi sebagai tolok ukur kebahagiaan. Dampak nyata: orientasi pada kepuasan instan, keputusan konsumtif yang mengabaikan jangka panjang, penurunan perhatian pada tanggung jawab moral, dan peningkatan kebutuhan akan pengakuan sosial. Studi terhadap Generasi Z di Surabaya (470 responden) menemukan kaitan materialisme dengan nilai belanja hedonis dan trait narsistik.</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grpSp>
        <p:nvGrpSpPr>
          <p:cNvPr name="Group 6" id="6"/>
          <p:cNvGrpSpPr/>
          <p:nvPr/>
        </p:nvGrpSpPr>
        <p:grpSpPr>
          <a:xfrm rot="0">
            <a:off x="16628307" y="9846183"/>
            <a:ext cx="1609020" cy="384353"/>
            <a:chOff x="0" y="0"/>
            <a:chExt cx="2145360" cy="512470"/>
          </a:xfrm>
        </p:grpSpPr>
        <p:sp>
          <p:nvSpPr>
            <p:cNvPr name="Freeform 7" id="7" descr="preencoded.png">
              <a:hlinkClick r:id="rId3" tooltip="https://gamma.app/?utm_source=made-with-gamma"/>
            </p:cNvPr>
            <p:cNvSpPr/>
            <p:nvPr/>
          </p:nvSpPr>
          <p:spPr>
            <a:xfrm flipH="false" flipV="false" rot="0">
              <a:off x="0" y="0"/>
              <a:ext cx="2145411" cy="512445"/>
            </a:xfrm>
            <a:custGeom>
              <a:avLst/>
              <a:gdLst/>
              <a:ahLst/>
              <a:cxnLst/>
              <a:rect r="r" b="b" t="t" l="l"/>
              <a:pathLst>
                <a:path h="512445" w="2145411">
                  <a:moveTo>
                    <a:pt x="0" y="0"/>
                  </a:moveTo>
                  <a:lnTo>
                    <a:pt x="2145411" y="0"/>
                  </a:lnTo>
                  <a:lnTo>
                    <a:pt x="2145411" y="512445"/>
                  </a:lnTo>
                  <a:lnTo>
                    <a:pt x="0" y="512445"/>
                  </a:lnTo>
                  <a:lnTo>
                    <a:pt x="0" y="0"/>
                  </a:lnTo>
                  <a:close/>
                </a:path>
              </a:pathLst>
            </a:custGeom>
            <a:blipFill>
              <a:blip r:embed="rId4"/>
              <a:stretch>
                <a:fillRect l="0" t="0" r="2" b="-4"/>
              </a:stretch>
            </a:blipFill>
          </p:spPr>
        </p:sp>
      </p:grpSp>
      <p:grpSp>
        <p:nvGrpSpPr>
          <p:cNvPr name="Group 8" id="8"/>
          <p:cNvGrpSpPr/>
          <p:nvPr/>
        </p:nvGrpSpPr>
        <p:grpSpPr>
          <a:xfrm rot="0">
            <a:off x="11095492" y="0"/>
            <a:ext cx="7206348" cy="10295039"/>
            <a:chOff x="0" y="0"/>
            <a:chExt cx="9608464" cy="13726719"/>
          </a:xfrm>
        </p:grpSpPr>
        <p:sp>
          <p:nvSpPr>
            <p:cNvPr name="Freeform 9" id="9"/>
            <p:cNvSpPr/>
            <p:nvPr/>
          </p:nvSpPr>
          <p:spPr>
            <a:xfrm flipH="false" flipV="false" rot="0">
              <a:off x="0" y="0"/>
              <a:ext cx="9608439" cy="13726668"/>
            </a:xfrm>
            <a:custGeom>
              <a:avLst/>
              <a:gdLst/>
              <a:ahLst/>
              <a:cxnLst/>
              <a:rect r="r" b="b" t="t" l="l"/>
              <a:pathLst>
                <a:path h="13726668" w="9608439">
                  <a:moveTo>
                    <a:pt x="0" y="0"/>
                  </a:moveTo>
                  <a:lnTo>
                    <a:pt x="9608439" y="0"/>
                  </a:lnTo>
                  <a:lnTo>
                    <a:pt x="9608439" y="13726668"/>
                  </a:lnTo>
                  <a:lnTo>
                    <a:pt x="0" y="13726668"/>
                  </a:lnTo>
                  <a:lnTo>
                    <a:pt x="0" y="0"/>
                  </a:lnTo>
                  <a:close/>
                </a:path>
              </a:pathLst>
            </a:custGeom>
            <a:blipFill>
              <a:blip r:embed="rId5"/>
              <a:stretch>
                <a:fillRect l="-1" t="0" r="-1" b="0"/>
              </a:stretch>
            </a:blipFill>
          </p:spPr>
        </p:sp>
      </p:grpSp>
      <p:sp>
        <p:nvSpPr>
          <p:cNvPr name="TextBox 10" id="10"/>
          <p:cNvSpPr txBox="true"/>
          <p:nvPr/>
        </p:nvSpPr>
        <p:spPr>
          <a:xfrm rot="0">
            <a:off x="992991" y="3110884"/>
            <a:ext cx="9452677" cy="1279408"/>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Tazkiyat al-Nafs: Konsep &amp; Dasar Qur'ani</a:t>
            </a:r>
          </a:p>
        </p:txBody>
      </p:sp>
      <p:sp>
        <p:nvSpPr>
          <p:cNvPr name="TextBox 11" id="11"/>
          <p:cNvSpPr txBox="true"/>
          <p:nvPr/>
        </p:nvSpPr>
        <p:spPr>
          <a:xfrm rot="0">
            <a:off x="992991" y="4667402"/>
            <a:ext cx="9452677" cy="2478662"/>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Tazkiyat al-nafs adalah proses penyucian dan pembinaan jiwa: membersihkan sifat tercela (takhalli) dan menghiasi diri dengan sifat terpuji (tahalli). Al-Qur'an (Asy-Syams: 9–10) menegaskan bahwa yang menyucikan jiwa beruntung. Pendidikan spiritual tidak hanya ritual; ia meliputi pengendalian emosi, kejujuran, disiplin, dan akhlak sehari-hari sebagai bagian dari pembentukan karakter.</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1C064"/>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6EBD4"/>
            </a:solidFill>
          </p:spPr>
        </p:sp>
      </p:grpSp>
      <p:sp>
        <p:nvSpPr>
          <p:cNvPr name="TextBox 6" id="6"/>
          <p:cNvSpPr txBox="true"/>
          <p:nvPr/>
        </p:nvSpPr>
        <p:spPr>
          <a:xfrm rot="0">
            <a:off x="992991" y="3149613"/>
            <a:ext cx="16315868" cy="658749"/>
          </a:xfrm>
          <a:prstGeom prst="rect">
            <a:avLst/>
          </a:prstGeom>
        </p:spPr>
        <p:txBody>
          <a:bodyPr anchor="t" rtlCol="false" tIns="0" lIns="0" bIns="0" rIns="0">
            <a:spAutoFit/>
          </a:bodyPr>
          <a:lstStyle/>
          <a:p>
            <a:pPr algn="l">
              <a:lnSpc>
                <a:spcPts val="4871"/>
              </a:lnSpc>
            </a:pPr>
            <a:r>
              <a:rPr lang="en-US" sz="3903">
                <a:solidFill>
                  <a:srgbClr val="403011"/>
                </a:solidFill>
                <a:latin typeface="Arimo"/>
                <a:ea typeface="Arimo"/>
                <a:cs typeface="Arimo"/>
                <a:sym typeface="Arimo"/>
              </a:rPr>
              <a:t>Praktik Pembinaan Spiritual untuk Mahasiswa</a:t>
            </a:r>
          </a:p>
        </p:txBody>
      </p:sp>
      <p:grpSp>
        <p:nvGrpSpPr>
          <p:cNvPr name="Group 7" id="7"/>
          <p:cNvGrpSpPr/>
          <p:nvPr/>
        </p:nvGrpSpPr>
        <p:grpSpPr>
          <a:xfrm rot="0">
            <a:off x="992991" y="4304795"/>
            <a:ext cx="1517113" cy="1896361"/>
            <a:chOff x="0" y="0"/>
            <a:chExt cx="2022818" cy="2528481"/>
          </a:xfrm>
        </p:grpSpPr>
        <p:sp>
          <p:nvSpPr>
            <p:cNvPr name="Freeform 8" id="8" descr="preencoded.png"/>
            <p:cNvSpPr/>
            <p:nvPr/>
          </p:nvSpPr>
          <p:spPr>
            <a:xfrm flipH="false" flipV="false" rot="0">
              <a:off x="0" y="0"/>
              <a:ext cx="2022856" cy="2528443"/>
            </a:xfrm>
            <a:custGeom>
              <a:avLst/>
              <a:gdLst/>
              <a:ahLst/>
              <a:cxnLst/>
              <a:rect r="r" b="b" t="t" l="l"/>
              <a:pathLst>
                <a:path h="2528443" w="2022856">
                  <a:moveTo>
                    <a:pt x="0" y="0"/>
                  </a:moveTo>
                  <a:lnTo>
                    <a:pt x="2022856" y="0"/>
                  </a:lnTo>
                  <a:lnTo>
                    <a:pt x="2022856" y="2528443"/>
                  </a:lnTo>
                  <a:lnTo>
                    <a:pt x="0" y="2528443"/>
                  </a:lnTo>
                  <a:lnTo>
                    <a:pt x="0" y="0"/>
                  </a:lnTo>
                  <a:close/>
                </a:path>
              </a:pathLst>
            </a:custGeom>
            <a:blipFill>
              <a:blip r:embed="rId3"/>
              <a:stretch>
                <a:fillRect l="-250" t="0" r="-248" b="-1"/>
              </a:stretch>
            </a:blipFill>
          </p:spPr>
        </p:sp>
      </p:grpSp>
      <p:sp>
        <p:nvSpPr>
          <p:cNvPr name="TextBox 9" id="9"/>
          <p:cNvSpPr txBox="true"/>
          <p:nvPr/>
        </p:nvSpPr>
        <p:spPr>
          <a:xfrm rot="0">
            <a:off x="2820343" y="4285745"/>
            <a:ext cx="3404340" cy="407051"/>
          </a:xfrm>
          <a:prstGeom prst="rect">
            <a:avLst/>
          </a:prstGeom>
        </p:spPr>
        <p:txBody>
          <a:bodyPr anchor="t" rtlCol="false" tIns="0" lIns="0" bIns="0" rIns="0">
            <a:spAutoFit/>
          </a:bodyPr>
          <a:lstStyle/>
          <a:p>
            <a:pPr algn="l">
              <a:lnSpc>
                <a:spcPts val="2997"/>
              </a:lnSpc>
            </a:pPr>
            <a:r>
              <a:rPr lang="en-US" sz="2401">
                <a:solidFill>
                  <a:srgbClr val="403011"/>
                </a:solidFill>
                <a:latin typeface="Arimo"/>
                <a:ea typeface="Arimo"/>
                <a:cs typeface="Arimo"/>
                <a:sym typeface="Arimo"/>
              </a:rPr>
              <a:t>Ibadah &amp; Dzikir</a:t>
            </a:r>
          </a:p>
        </p:txBody>
      </p:sp>
      <p:sp>
        <p:nvSpPr>
          <p:cNvPr name="TextBox 10" id="10"/>
          <p:cNvSpPr txBox="true"/>
          <p:nvPr/>
        </p:nvSpPr>
        <p:spPr>
          <a:xfrm rot="0">
            <a:off x="2820343" y="4746488"/>
            <a:ext cx="3404340" cy="1684191"/>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Memperkuat hubungan dengan Allah, menahan godaan hedonistik melalui rutinitas spiritual.</a:t>
            </a:r>
          </a:p>
        </p:txBody>
      </p:sp>
      <p:grpSp>
        <p:nvGrpSpPr>
          <p:cNvPr name="Group 11" id="11"/>
          <p:cNvGrpSpPr/>
          <p:nvPr/>
        </p:nvGrpSpPr>
        <p:grpSpPr>
          <a:xfrm rot="0">
            <a:off x="6534922" y="4304795"/>
            <a:ext cx="1517113" cy="1896361"/>
            <a:chOff x="0" y="0"/>
            <a:chExt cx="2022818" cy="2528481"/>
          </a:xfrm>
        </p:grpSpPr>
        <p:sp>
          <p:nvSpPr>
            <p:cNvPr name="Freeform 12" id="12" descr="preencoded.png"/>
            <p:cNvSpPr/>
            <p:nvPr/>
          </p:nvSpPr>
          <p:spPr>
            <a:xfrm flipH="false" flipV="false" rot="0">
              <a:off x="0" y="0"/>
              <a:ext cx="2022856" cy="2528443"/>
            </a:xfrm>
            <a:custGeom>
              <a:avLst/>
              <a:gdLst/>
              <a:ahLst/>
              <a:cxnLst/>
              <a:rect r="r" b="b" t="t" l="l"/>
              <a:pathLst>
                <a:path h="2528443" w="2022856">
                  <a:moveTo>
                    <a:pt x="0" y="0"/>
                  </a:moveTo>
                  <a:lnTo>
                    <a:pt x="2022856" y="0"/>
                  </a:lnTo>
                  <a:lnTo>
                    <a:pt x="2022856" y="2528443"/>
                  </a:lnTo>
                  <a:lnTo>
                    <a:pt x="0" y="2528443"/>
                  </a:lnTo>
                  <a:lnTo>
                    <a:pt x="0" y="0"/>
                  </a:lnTo>
                  <a:close/>
                </a:path>
              </a:pathLst>
            </a:custGeom>
            <a:blipFill>
              <a:blip r:embed="rId4"/>
              <a:stretch>
                <a:fillRect l="-250" t="0" r="-248" b="-1"/>
              </a:stretch>
            </a:blipFill>
          </p:spPr>
        </p:sp>
      </p:grpSp>
      <p:sp>
        <p:nvSpPr>
          <p:cNvPr name="TextBox 13" id="13"/>
          <p:cNvSpPr txBox="true"/>
          <p:nvPr/>
        </p:nvSpPr>
        <p:spPr>
          <a:xfrm rot="0">
            <a:off x="8362283" y="4285745"/>
            <a:ext cx="3404483" cy="407051"/>
          </a:xfrm>
          <a:prstGeom prst="rect">
            <a:avLst/>
          </a:prstGeom>
        </p:spPr>
        <p:txBody>
          <a:bodyPr anchor="t" rtlCol="false" tIns="0" lIns="0" bIns="0" rIns="0">
            <a:spAutoFit/>
          </a:bodyPr>
          <a:lstStyle/>
          <a:p>
            <a:pPr algn="l">
              <a:lnSpc>
                <a:spcPts val="2997"/>
              </a:lnSpc>
            </a:pPr>
            <a:r>
              <a:rPr lang="en-US" sz="2401">
                <a:solidFill>
                  <a:srgbClr val="403011"/>
                </a:solidFill>
                <a:latin typeface="Arimo"/>
                <a:ea typeface="Arimo"/>
                <a:cs typeface="Arimo"/>
                <a:sym typeface="Arimo"/>
              </a:rPr>
              <a:t>Muhasabah</a:t>
            </a:r>
          </a:p>
        </p:txBody>
      </p:sp>
      <p:sp>
        <p:nvSpPr>
          <p:cNvPr name="TextBox 14" id="14"/>
          <p:cNvSpPr txBox="true"/>
          <p:nvPr/>
        </p:nvSpPr>
        <p:spPr>
          <a:xfrm rot="0">
            <a:off x="8362283" y="4746488"/>
            <a:ext cx="3404483" cy="1286951"/>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Refleksi pribadi untuk identifikasi kelemahan dan perbaikan berkelanjutan.</a:t>
            </a:r>
          </a:p>
        </p:txBody>
      </p:sp>
      <p:grpSp>
        <p:nvGrpSpPr>
          <p:cNvPr name="Group 15" id="15"/>
          <p:cNvGrpSpPr/>
          <p:nvPr/>
        </p:nvGrpSpPr>
        <p:grpSpPr>
          <a:xfrm rot="0">
            <a:off x="12077014" y="4304795"/>
            <a:ext cx="1517113" cy="1896361"/>
            <a:chOff x="0" y="0"/>
            <a:chExt cx="2022818" cy="2528481"/>
          </a:xfrm>
        </p:grpSpPr>
        <p:sp>
          <p:nvSpPr>
            <p:cNvPr name="Freeform 16" id="16" descr="preencoded.png"/>
            <p:cNvSpPr/>
            <p:nvPr/>
          </p:nvSpPr>
          <p:spPr>
            <a:xfrm flipH="false" flipV="false" rot="0">
              <a:off x="0" y="0"/>
              <a:ext cx="2022856" cy="2528443"/>
            </a:xfrm>
            <a:custGeom>
              <a:avLst/>
              <a:gdLst/>
              <a:ahLst/>
              <a:cxnLst/>
              <a:rect r="r" b="b" t="t" l="l"/>
              <a:pathLst>
                <a:path h="2528443" w="2022856">
                  <a:moveTo>
                    <a:pt x="0" y="0"/>
                  </a:moveTo>
                  <a:lnTo>
                    <a:pt x="2022856" y="0"/>
                  </a:lnTo>
                  <a:lnTo>
                    <a:pt x="2022856" y="2528443"/>
                  </a:lnTo>
                  <a:lnTo>
                    <a:pt x="0" y="2528443"/>
                  </a:lnTo>
                  <a:lnTo>
                    <a:pt x="0" y="0"/>
                  </a:lnTo>
                  <a:close/>
                </a:path>
              </a:pathLst>
            </a:custGeom>
            <a:blipFill>
              <a:blip r:embed="rId5"/>
              <a:stretch>
                <a:fillRect l="-250" t="0" r="-248" b="-1"/>
              </a:stretch>
            </a:blipFill>
          </p:spPr>
        </p:sp>
      </p:grpSp>
      <p:sp>
        <p:nvSpPr>
          <p:cNvPr name="TextBox 17" id="17"/>
          <p:cNvSpPr txBox="true"/>
          <p:nvPr/>
        </p:nvSpPr>
        <p:spPr>
          <a:xfrm rot="0">
            <a:off x="13904366" y="4285745"/>
            <a:ext cx="3404483" cy="407051"/>
          </a:xfrm>
          <a:prstGeom prst="rect">
            <a:avLst/>
          </a:prstGeom>
        </p:spPr>
        <p:txBody>
          <a:bodyPr anchor="t" rtlCol="false" tIns="0" lIns="0" bIns="0" rIns="0">
            <a:spAutoFit/>
          </a:bodyPr>
          <a:lstStyle/>
          <a:p>
            <a:pPr algn="l">
              <a:lnSpc>
                <a:spcPts val="2997"/>
              </a:lnSpc>
            </a:pPr>
            <a:r>
              <a:rPr lang="en-US" sz="2401">
                <a:solidFill>
                  <a:srgbClr val="403011"/>
                </a:solidFill>
                <a:latin typeface="Arimo"/>
                <a:ea typeface="Arimo"/>
                <a:cs typeface="Arimo"/>
                <a:sym typeface="Arimo"/>
              </a:rPr>
              <a:t>Pembiasaan Etis</a:t>
            </a:r>
          </a:p>
        </p:txBody>
      </p:sp>
      <p:sp>
        <p:nvSpPr>
          <p:cNvPr name="TextBox 18" id="18"/>
          <p:cNvSpPr txBox="true"/>
          <p:nvPr/>
        </p:nvSpPr>
        <p:spPr>
          <a:xfrm rot="0">
            <a:off x="13904366" y="4746488"/>
            <a:ext cx="3404483" cy="1684191"/>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Tindakan sehari-hari: jujur, tidak plagiarisme, menghargai dosen dan teman.</a:t>
            </a:r>
          </a:p>
        </p:txBody>
      </p:sp>
      <p:sp>
        <p:nvSpPr>
          <p:cNvPr name="TextBox 19" id="19"/>
          <p:cNvSpPr txBox="true"/>
          <p:nvPr/>
        </p:nvSpPr>
        <p:spPr>
          <a:xfrm rot="0">
            <a:off x="992991" y="6614703"/>
            <a:ext cx="17230954" cy="492481"/>
          </a:xfrm>
          <a:prstGeom prst="rect">
            <a:avLst/>
          </a:prstGeom>
        </p:spPr>
        <p:txBody>
          <a:bodyPr anchor="t" rtlCol="false" tIns="0" lIns="0" bIns="0" rIns="0">
            <a:spAutoFit/>
          </a:bodyPr>
          <a:lstStyle/>
          <a:p>
            <a:pPr algn="l">
              <a:lnSpc>
                <a:spcPts val="3114"/>
              </a:lnSpc>
            </a:pPr>
            <a:r>
              <a:rPr lang="en-US" sz="1951">
                <a:solidFill>
                  <a:srgbClr val="403011"/>
                </a:solidFill>
                <a:latin typeface="Arimo"/>
                <a:ea typeface="Arimo"/>
                <a:cs typeface="Arimo"/>
                <a:sym typeface="Arimo"/>
              </a:rPr>
              <a:t>Praktik-praktik ini merepresentasikan tahalli setelah tahkalli: dari menyingkirkan sifat buruk menuju pengembangan kebiasaan terpuji.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DAHTNx96bgM</dc:identifier>
  <dcterms:modified xsi:type="dcterms:W3CDTF">2011-08-01T06:04:30Z</dcterms:modified>
  <cp:revision>1</cp:revision>
  <dc:title>KRISIS-SPIRITUAL-HEDONISME-DAN-SOLUSI-TAKZIYAT-AL-NAFS.pptx</dc:title>
</cp:coreProperties>
</file>