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embedTrueTypeFonts="1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y="6858000" cx="12191695"/>
  <p:notesSz cx="6858000" cy="12191695"/>
  <p:embeddedFontLst>
    <p:embeddedFont>
      <p:font typeface="IBM Plex Sans"/>
      <p:regular r:id="rId12"/>
    </p:embeddedFont>
    <p:embeddedFont>
      <p:font typeface="IBM Plex Sans Bold"/>
      <p:regular r:id="rId13"/>
    </p:embeddedFont>
    <p:embeddedFont>
      <p:font typeface="IBM Plex Sans Medium"/>
      <p:regular r:id="rId14"/>
    </p:embeddedFont>
    <p:embeddedFont>
      <p:font typeface="Roboto"/>
      <p:regular r:id="rId15"/>
    </p:embeddedFont>
    <p:embeddedFont>
      <p:font typeface="Roboto Medium"/>
      <p:regular r:id="rId16"/>
    </p:embeddedFont>
    <p:embeddedFont>
      <p:font typeface="Roboto Bold"/>
      <p:regular r:id="rId17"/>
    </p:embeddedFont>
  </p:embeddedFontLst>
  <p:defaultTextStyle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font" Target="fonts/font1.fntdata"/><Relationship Id="rId13" Type="http://schemas.openxmlformats.org/officeDocument/2006/relationships/font" Target="fonts/font2.fntdata"/><Relationship Id="rId14" Type="http://schemas.openxmlformats.org/officeDocument/2006/relationships/font" Target="fonts/font3.fntdata"/><Relationship Id="rId15" Type="http://schemas.openxmlformats.org/officeDocument/2006/relationships/font" Target="fonts/font4.fntdata"/><Relationship Id="rId16" Type="http://schemas.openxmlformats.org/officeDocument/2006/relationships/font" Target="fonts/font5.fntdata"/><Relationship Id="rId17" Type="http://schemas.openxmlformats.org/officeDocument/2006/relationships/font" Target="fonts/font6.fntdata"/><Relationship Id="rId18" Type="http://schemas.openxmlformats.org/officeDocument/2006/relationships/tableStyles" Target="tableStyles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2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21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1048722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23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24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25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58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58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59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1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1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2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2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5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5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7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67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0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70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71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dirty="0" lang="en-US"/>
              <a:t/>
            </a:r>
            <a:endParaRPr dirty="0" lang="en-US"/>
          </a:p>
        </p:txBody>
      </p:sp>
      <p:sp>
        <p:nvSpPr>
          <p:cNvPr id="104871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Shape 0"/>
          <p:cNvSpPr/>
          <p:nvPr/>
        </p:nvSpPr>
        <p:spPr>
          <a:xfrm>
            <a:off x="0" y="0"/>
            <a:ext cx="12191695" cy="6858000"/>
          </a:xfrm>
          <a:prstGeom prst="rect"/>
          <a:solidFill>
            <a:srgbClr val="22242A"/>
          </a:solidFill>
        </p:spPr>
      </p:sp>
      <p:sp>
        <p:nvSpPr>
          <p:cNvPr id="1048577" name="Shape 1"/>
          <p:cNvSpPr/>
          <p:nvPr/>
        </p:nvSpPr>
        <p:spPr>
          <a:xfrm>
            <a:off x="0" y="0"/>
            <a:ext cx="12191695" cy="6858000"/>
          </a:xfrm>
          <a:prstGeom prst="rect"/>
          <a:solidFill>
            <a:srgbClr val="292C32"/>
          </a:solidFill>
        </p:spPr>
      </p:sp>
      <p:pic>
        <p:nvPicPr>
          <p:cNvPr id="2097152" name="Image 0" descr="preencoded.png">
            <a:hlinkClick r:id="rId1" tooltip=""/>
          </p:cNvPr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/>
        </p:spPr>
      </p:pic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</p:sldLayoutIdLst>
  <p:hf dt="0" ftr="0" hdr="0" sldNum="0"/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/>
        </p:spPr>
      </p:pic>
      <p:sp>
        <p:nvSpPr>
          <p:cNvPr id="1048578" name="Text 0"/>
          <p:cNvSpPr/>
          <p:nvPr/>
        </p:nvSpPr>
        <p:spPr>
          <a:xfrm>
            <a:off x="661475" y="2242939"/>
            <a:ext cx="6296860" cy="118129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04000"/>
              </a:lnSpc>
              <a:buNone/>
            </a:pPr>
            <a:r>
              <a:rPr dirty="0" sz="37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Faktor Psikologis yang Memengaruhi Proses Belajar</a:t>
            </a:r>
            <a:endParaRPr dirty="0" sz="3700" lang="en-US"/>
          </a:p>
        </p:txBody>
      </p:sp>
      <p:sp>
        <p:nvSpPr>
          <p:cNvPr id="1048579" name="Text 1"/>
          <p:cNvSpPr/>
          <p:nvPr/>
        </p:nvSpPr>
        <p:spPr>
          <a:xfrm>
            <a:off x="661475" y="3707705"/>
            <a:ext cx="6296860" cy="90725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Makalah Psikologi Pendidikan Islam — Muh Sirojuddin Al Fanani (06020125138)</a:t>
            </a:r>
            <a:endParaRPr dirty="0" sz="1450" lang="en-US"/>
          </a:p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Prodi Pendidikan Agama Islam, FTIK UIN Sunan Ampel Surabaya, 2026</a:t>
            </a:r>
            <a:endParaRPr dirty="0" sz="1450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/>
        </p:spPr>
      </p:pic>
      <p:sp>
        <p:nvSpPr>
          <p:cNvPr id="1048583" name="Text 0"/>
          <p:cNvSpPr/>
          <p:nvPr/>
        </p:nvSpPr>
        <p:spPr>
          <a:xfrm>
            <a:off x="661475" y="1201837"/>
            <a:ext cx="6296860" cy="53161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33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Latar Belakang</a:t>
            </a:r>
            <a:endParaRPr dirty="0" sz="3300" lang="en-US"/>
          </a:p>
        </p:txBody>
      </p:sp>
      <p:pic>
        <p:nvPicPr>
          <p:cNvPr id="2097155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61475" y="1963043"/>
            <a:ext cx="6296860" cy="1769963"/>
          </a:xfrm>
          <a:prstGeom prst="rect"/>
        </p:spPr>
      </p:pic>
      <p:sp>
        <p:nvSpPr>
          <p:cNvPr id="1048584" name="Text 1"/>
          <p:cNvSpPr/>
          <p:nvPr/>
        </p:nvSpPr>
        <p:spPr>
          <a:xfrm>
            <a:off x="926779" y="2152154"/>
            <a:ext cx="5842449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Belajar Lebih dari Sekadar Transfer Pengetahuan</a:t>
            </a:r>
            <a:endParaRPr dirty="0" sz="1650" lang="en-US"/>
          </a:p>
        </p:txBody>
      </p:sp>
      <p:sp>
        <p:nvSpPr>
          <p:cNvPr id="1048585" name="Text 2"/>
          <p:cNvSpPr/>
          <p:nvPr/>
        </p:nvSpPr>
        <p:spPr>
          <a:xfrm>
            <a:off x="926779" y="2509639"/>
            <a:ext cx="5842449" cy="103425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Proses belajar melibatkan dinamika internal yang kompleks — bukan sekadar mekanisme linier. Keberhasilan belajar kerap diasosiasikan dengan faktor eksternal (kurikulum, fasilitas), padahal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faktor psikologis internal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memegang peranan krusial sebagai fondasi penyerapan informasi.</a:t>
            </a:r>
            <a:endParaRPr dirty="0" sz="1300" lang="en-US"/>
          </a:p>
        </p:txBody>
      </p:sp>
      <p:pic>
        <p:nvPicPr>
          <p:cNvPr id="2097156" name="Image 2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61475" y="3886101"/>
            <a:ext cx="6296860" cy="1769963"/>
          </a:xfrm>
          <a:prstGeom prst="rect"/>
        </p:spPr>
      </p:pic>
      <p:sp>
        <p:nvSpPr>
          <p:cNvPr id="1048586" name="Text 3"/>
          <p:cNvSpPr/>
          <p:nvPr/>
        </p:nvSpPr>
        <p:spPr>
          <a:xfrm>
            <a:off x="926779" y="4075212"/>
            <a:ext cx="5842449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Hambatan Psikologis Nyata</a:t>
            </a:r>
            <a:endParaRPr dirty="0" sz="1650" lang="en-US"/>
          </a:p>
        </p:txBody>
      </p:sp>
      <p:sp>
        <p:nvSpPr>
          <p:cNvPr id="1048587" name="Text 4"/>
          <p:cNvSpPr/>
          <p:nvPr/>
        </p:nvSpPr>
        <p:spPr>
          <a:xfrm>
            <a:off x="926779" y="4432697"/>
            <a:ext cx="5842449" cy="103425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Banyak peserta didik mengalami hambatan bukan karena keterbatasan IQ, melainkan karena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minimnya motivasi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rasa takut gagal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atau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kejenuhan mental (burnout)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Tanpa pemahaman komprehensif, strategi pembelajaran berisiko kurang efektif dan kurang inklusif.</a:t>
            </a:r>
            <a:endParaRPr dirty="0" sz="130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Text 0"/>
          <p:cNvSpPr/>
          <p:nvPr/>
        </p:nvSpPr>
        <p:spPr>
          <a:xfrm>
            <a:off x="661475" y="1159768"/>
            <a:ext cx="10868745" cy="590649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37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Rumusan Masalah &amp; Tujuan</a:t>
            </a:r>
            <a:endParaRPr dirty="0" sz="3700" lang="en-US"/>
          </a:p>
        </p:txBody>
      </p:sp>
      <p:sp>
        <p:nvSpPr>
          <p:cNvPr id="1048592" name="Text 1"/>
          <p:cNvSpPr/>
          <p:nvPr/>
        </p:nvSpPr>
        <p:spPr>
          <a:xfrm>
            <a:off x="661475" y="2222897"/>
            <a:ext cx="5203794" cy="29527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85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Rumusan Masalah</a:t>
            </a:r>
            <a:endParaRPr dirty="0" sz="1850" lang="en-US"/>
          </a:p>
        </p:txBody>
      </p:sp>
      <p:sp>
        <p:nvSpPr>
          <p:cNvPr id="1048593" name="Shape 2"/>
          <p:cNvSpPr/>
          <p:nvPr/>
        </p:nvSpPr>
        <p:spPr>
          <a:xfrm>
            <a:off x="661475" y="2730798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84B51"/>
          </a:solidFill>
        </p:spPr>
      </p:sp>
      <p:sp>
        <p:nvSpPr>
          <p:cNvPr id="1048594" name="Text 3"/>
          <p:cNvSpPr/>
          <p:nvPr/>
        </p:nvSpPr>
        <p:spPr>
          <a:xfrm>
            <a:off x="732365" y="2766219"/>
            <a:ext cx="283461" cy="354409"/>
          </a:xfrm>
          <a:prstGeom prst="rect"/>
          <a:noFill/>
        </p:spPr>
        <p:txBody>
          <a:bodyPr anchor="ctr" bIns="0" lIns="0" rIns="0" rtlCol="0" tIns="0" wrap="none"/>
          <a:p>
            <a:pPr algn="ctr" indent="0" marL="0">
              <a:lnSpc>
                <a:spcPct val="100000"/>
              </a:lnSpc>
              <a:buNone/>
            </a:pPr>
            <a:r>
              <a:rPr dirty="0" sz="22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1</a:t>
            </a:r>
            <a:endParaRPr dirty="0" sz="2200" lang="en-US"/>
          </a:p>
        </p:txBody>
      </p:sp>
      <p:sp>
        <p:nvSpPr>
          <p:cNvPr id="1048595" name="Text 4"/>
          <p:cNvSpPr/>
          <p:nvPr/>
        </p:nvSpPr>
        <p:spPr>
          <a:xfrm>
            <a:off x="1275723" y="2792214"/>
            <a:ext cx="4589546" cy="60483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Faktor psikologis apa saja yang memengaruhi proses belajar peserta didik?</a:t>
            </a:r>
            <a:endParaRPr dirty="0" sz="1450" lang="en-US"/>
          </a:p>
        </p:txBody>
      </p:sp>
      <p:sp>
        <p:nvSpPr>
          <p:cNvPr id="1048596" name="Shape 5"/>
          <p:cNvSpPr/>
          <p:nvPr/>
        </p:nvSpPr>
        <p:spPr>
          <a:xfrm>
            <a:off x="661475" y="3775075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84B51"/>
          </a:solidFill>
        </p:spPr>
      </p:sp>
      <p:sp>
        <p:nvSpPr>
          <p:cNvPr id="1048597" name="Text 6"/>
          <p:cNvSpPr/>
          <p:nvPr/>
        </p:nvSpPr>
        <p:spPr>
          <a:xfrm>
            <a:off x="732365" y="3810496"/>
            <a:ext cx="283461" cy="354409"/>
          </a:xfrm>
          <a:prstGeom prst="rect"/>
          <a:noFill/>
        </p:spPr>
        <p:txBody>
          <a:bodyPr anchor="ctr" bIns="0" lIns="0" rIns="0" rtlCol="0" tIns="0" wrap="none"/>
          <a:p>
            <a:pPr algn="ctr" indent="0" marL="0">
              <a:lnSpc>
                <a:spcPct val="100000"/>
              </a:lnSpc>
              <a:buNone/>
            </a:pPr>
            <a:r>
              <a:rPr dirty="0" sz="22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2</a:t>
            </a:r>
            <a:endParaRPr dirty="0" sz="2200" lang="en-US"/>
          </a:p>
        </p:txBody>
      </p:sp>
      <p:sp>
        <p:nvSpPr>
          <p:cNvPr id="1048598" name="Text 7"/>
          <p:cNvSpPr/>
          <p:nvPr/>
        </p:nvSpPr>
        <p:spPr>
          <a:xfrm>
            <a:off x="1275723" y="3836491"/>
            <a:ext cx="4589546" cy="60483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Bagaimana peranan motivasi, efikasi diri, dan kecemasan terhadap efektivitas belajar?</a:t>
            </a:r>
            <a:endParaRPr dirty="0" sz="1450" lang="en-US"/>
          </a:p>
        </p:txBody>
      </p:sp>
      <p:sp>
        <p:nvSpPr>
          <p:cNvPr id="1048599" name="Shape 8"/>
          <p:cNvSpPr/>
          <p:nvPr/>
        </p:nvSpPr>
        <p:spPr>
          <a:xfrm>
            <a:off x="661475" y="4819352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84B51"/>
          </a:solidFill>
        </p:spPr>
      </p:sp>
      <p:sp>
        <p:nvSpPr>
          <p:cNvPr id="1048600" name="Text 9"/>
          <p:cNvSpPr/>
          <p:nvPr/>
        </p:nvSpPr>
        <p:spPr>
          <a:xfrm>
            <a:off x="732365" y="4854773"/>
            <a:ext cx="283461" cy="354409"/>
          </a:xfrm>
          <a:prstGeom prst="rect"/>
          <a:noFill/>
        </p:spPr>
        <p:txBody>
          <a:bodyPr anchor="ctr" bIns="0" lIns="0" rIns="0" rtlCol="0" tIns="0" wrap="none"/>
          <a:p>
            <a:pPr algn="ctr" indent="0" marL="0">
              <a:lnSpc>
                <a:spcPct val="100000"/>
              </a:lnSpc>
              <a:buNone/>
            </a:pPr>
            <a:r>
              <a:rPr dirty="0" sz="22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3</a:t>
            </a:r>
            <a:endParaRPr dirty="0" sz="2200" lang="en-US"/>
          </a:p>
        </p:txBody>
      </p:sp>
      <p:sp>
        <p:nvSpPr>
          <p:cNvPr id="1048601" name="Text 10"/>
          <p:cNvSpPr/>
          <p:nvPr/>
        </p:nvSpPr>
        <p:spPr>
          <a:xfrm>
            <a:off x="1275723" y="4880769"/>
            <a:ext cx="4589546" cy="60483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Bagaimana strategi pendidik untuk mengoptimalkan kondisi psikologis siswa?</a:t>
            </a:r>
            <a:endParaRPr dirty="0" sz="1450" lang="en-US"/>
          </a:p>
        </p:txBody>
      </p:sp>
      <p:sp>
        <p:nvSpPr>
          <p:cNvPr id="1048602" name="Text 11"/>
          <p:cNvSpPr/>
          <p:nvPr/>
        </p:nvSpPr>
        <p:spPr>
          <a:xfrm>
            <a:off x="6332776" y="2222897"/>
            <a:ext cx="5203794" cy="29527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85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Tujuan</a:t>
            </a:r>
            <a:endParaRPr dirty="0" sz="1850" lang="en-US"/>
          </a:p>
        </p:txBody>
      </p:sp>
      <p:sp>
        <p:nvSpPr>
          <p:cNvPr id="1048603" name="Shape 12"/>
          <p:cNvSpPr/>
          <p:nvPr/>
        </p:nvSpPr>
        <p:spPr>
          <a:xfrm>
            <a:off x="6332776" y="2730798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84B51"/>
          </a:solidFill>
        </p:spPr>
      </p:sp>
      <p:sp>
        <p:nvSpPr>
          <p:cNvPr id="1048604" name="Text 13"/>
          <p:cNvSpPr/>
          <p:nvPr/>
        </p:nvSpPr>
        <p:spPr>
          <a:xfrm>
            <a:off x="6403666" y="2766219"/>
            <a:ext cx="283461" cy="354409"/>
          </a:xfrm>
          <a:prstGeom prst="rect"/>
          <a:noFill/>
        </p:spPr>
        <p:txBody>
          <a:bodyPr anchor="ctr" bIns="0" lIns="0" rIns="0" rtlCol="0" tIns="0" wrap="none"/>
          <a:p>
            <a:pPr algn="ctr" indent="0" marL="0">
              <a:lnSpc>
                <a:spcPct val="100000"/>
              </a:lnSpc>
              <a:buNone/>
            </a:pPr>
            <a:r>
              <a:rPr dirty="0" sz="22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1</a:t>
            </a:r>
            <a:endParaRPr dirty="0" sz="2200" lang="en-US"/>
          </a:p>
        </p:txBody>
      </p:sp>
      <p:sp>
        <p:nvSpPr>
          <p:cNvPr id="1048605" name="Text 14"/>
          <p:cNvSpPr/>
          <p:nvPr/>
        </p:nvSpPr>
        <p:spPr>
          <a:xfrm>
            <a:off x="6947024" y="2792214"/>
            <a:ext cx="4589546" cy="60483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Mengidentifikasi faktor psikologis yang memengaruhi proses belajar.</a:t>
            </a:r>
            <a:endParaRPr dirty="0" sz="1450" lang="en-US"/>
          </a:p>
        </p:txBody>
      </p:sp>
      <p:sp>
        <p:nvSpPr>
          <p:cNvPr id="1048606" name="Shape 15"/>
          <p:cNvSpPr/>
          <p:nvPr/>
        </p:nvSpPr>
        <p:spPr>
          <a:xfrm>
            <a:off x="6332776" y="3775075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84B51"/>
          </a:solidFill>
        </p:spPr>
      </p:sp>
      <p:sp>
        <p:nvSpPr>
          <p:cNvPr id="1048607" name="Text 16"/>
          <p:cNvSpPr/>
          <p:nvPr/>
        </p:nvSpPr>
        <p:spPr>
          <a:xfrm>
            <a:off x="6403666" y="3810496"/>
            <a:ext cx="283461" cy="354409"/>
          </a:xfrm>
          <a:prstGeom prst="rect"/>
          <a:noFill/>
        </p:spPr>
        <p:txBody>
          <a:bodyPr anchor="ctr" bIns="0" lIns="0" rIns="0" rtlCol="0" tIns="0" wrap="none"/>
          <a:p>
            <a:pPr algn="ctr" indent="0" marL="0">
              <a:lnSpc>
                <a:spcPct val="100000"/>
              </a:lnSpc>
              <a:buNone/>
            </a:pPr>
            <a:r>
              <a:rPr dirty="0" sz="22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2</a:t>
            </a:r>
            <a:endParaRPr dirty="0" sz="2200" lang="en-US"/>
          </a:p>
        </p:txBody>
      </p:sp>
      <p:sp>
        <p:nvSpPr>
          <p:cNvPr id="1048608" name="Text 17"/>
          <p:cNvSpPr/>
          <p:nvPr/>
        </p:nvSpPr>
        <p:spPr>
          <a:xfrm>
            <a:off x="6947024" y="3836491"/>
            <a:ext cx="4589546" cy="60483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Menganalisis peranan dan dampak masing-masing faktor terhadap efektivitas pembelajaran.</a:t>
            </a:r>
            <a:endParaRPr dirty="0" sz="1450" lang="en-US"/>
          </a:p>
        </p:txBody>
      </p:sp>
      <p:sp>
        <p:nvSpPr>
          <p:cNvPr id="1048609" name="Shape 18"/>
          <p:cNvSpPr/>
          <p:nvPr/>
        </p:nvSpPr>
        <p:spPr>
          <a:xfrm>
            <a:off x="6332776" y="4819352"/>
            <a:ext cx="425241" cy="425252"/>
          </a:xfrm>
          <a:prstGeom prst="roundRect">
            <a:avLst>
              <a:gd name="adj" fmla="val 6667"/>
            </a:avLst>
          </a:prstGeom>
          <a:solidFill>
            <a:srgbClr val="484B51"/>
          </a:solidFill>
        </p:spPr>
      </p:sp>
      <p:sp>
        <p:nvSpPr>
          <p:cNvPr id="1048610" name="Text 19"/>
          <p:cNvSpPr/>
          <p:nvPr/>
        </p:nvSpPr>
        <p:spPr>
          <a:xfrm>
            <a:off x="6403666" y="4854773"/>
            <a:ext cx="283461" cy="354409"/>
          </a:xfrm>
          <a:prstGeom prst="rect"/>
          <a:noFill/>
        </p:spPr>
        <p:txBody>
          <a:bodyPr anchor="ctr" bIns="0" lIns="0" rIns="0" rtlCol="0" tIns="0" wrap="none"/>
          <a:p>
            <a:pPr algn="ctr" indent="0" marL="0">
              <a:lnSpc>
                <a:spcPct val="100000"/>
              </a:lnSpc>
              <a:buNone/>
            </a:pPr>
            <a:r>
              <a:rPr dirty="0" sz="22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3</a:t>
            </a:r>
            <a:endParaRPr dirty="0" sz="2200" lang="en-US"/>
          </a:p>
        </p:txBody>
      </p:sp>
      <p:sp>
        <p:nvSpPr>
          <p:cNvPr id="1048611" name="Text 20"/>
          <p:cNvSpPr/>
          <p:nvPr/>
        </p:nvSpPr>
        <p:spPr>
          <a:xfrm>
            <a:off x="6947024" y="4880769"/>
            <a:ext cx="4589546" cy="60483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Mendeskripsikan strategi praktis bagi pendidik mengelola kondisi psikologis siswa.</a:t>
            </a:r>
            <a:endParaRPr dirty="0" sz="1450"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ext 0"/>
          <p:cNvSpPr/>
          <p:nvPr/>
        </p:nvSpPr>
        <p:spPr>
          <a:xfrm>
            <a:off x="661475" y="1383010"/>
            <a:ext cx="10868745" cy="472480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295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Kerangka Teoretis: John W. Santrock</a:t>
            </a:r>
            <a:endParaRPr dirty="0" sz="2950" lang="en-US"/>
          </a:p>
        </p:txBody>
      </p:sp>
      <p:pic>
        <p:nvPicPr>
          <p:cNvPr id="2097157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354997" y="2183805"/>
            <a:ext cx="5548372" cy="3144143"/>
          </a:xfrm>
          <a:prstGeom prst="rect"/>
        </p:spPr>
      </p:pic>
      <p:sp>
        <p:nvSpPr>
          <p:cNvPr id="1048616" name="Text 1"/>
          <p:cNvSpPr/>
          <p:nvPr/>
        </p:nvSpPr>
        <p:spPr>
          <a:xfrm>
            <a:off x="7972226" y="2157809"/>
            <a:ext cx="3564245" cy="236240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45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Belajar sebagai Proses Adaptif</a:t>
            </a:r>
            <a:endParaRPr dirty="0" sz="1450" lang="en-US"/>
          </a:p>
        </p:txBody>
      </p:sp>
      <p:sp>
        <p:nvSpPr>
          <p:cNvPr id="1048617" name="Text 2"/>
          <p:cNvSpPr/>
          <p:nvPr/>
        </p:nvSpPr>
        <p:spPr>
          <a:xfrm>
            <a:off x="7972226" y="2514997"/>
            <a:ext cx="3564245" cy="870744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0000"/>
              </a:lnSpc>
              <a:buNone/>
            </a:pPr>
            <a:r>
              <a:rPr dirty="0" sz="11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Santrock (2018) menegaskan bahwa belajar bukan sekadar penumpukan fakta, melainkan </a:t>
            </a:r>
            <a:r>
              <a:rPr b="1" dirty="0" sz="115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restrukturisasi kognitif, regulasi emosional, dan dinamika sosioemosional</a:t>
            </a:r>
            <a:r>
              <a:rPr dirty="0" sz="11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yang berkelanjutan.</a:t>
            </a:r>
            <a:endParaRPr dirty="0" sz="1150" lang="en-US"/>
          </a:p>
        </p:txBody>
      </p:sp>
      <p:sp>
        <p:nvSpPr>
          <p:cNvPr id="1048618" name="Shape 3"/>
          <p:cNvSpPr/>
          <p:nvPr/>
        </p:nvSpPr>
        <p:spPr>
          <a:xfrm>
            <a:off x="7972226" y="3521770"/>
            <a:ext cx="3564245" cy="1817092"/>
          </a:xfrm>
          <a:prstGeom prst="roundRect">
            <a:avLst>
              <a:gd name="adj" fmla="val 1248"/>
            </a:avLst>
          </a:prstGeom>
          <a:solidFill>
            <a:srgbClr val="803300"/>
          </a:solidFill>
        </p:spPr>
      </p:sp>
      <p:pic>
        <p:nvPicPr>
          <p:cNvPr id="2097158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123431" y="3706912"/>
            <a:ext cx="189007" cy="151209"/>
          </a:xfrm>
          <a:prstGeom prst="rect"/>
        </p:spPr>
      </p:pic>
      <p:sp>
        <p:nvSpPr>
          <p:cNvPr id="1048619" name="Text 4"/>
          <p:cNvSpPr/>
          <p:nvPr/>
        </p:nvSpPr>
        <p:spPr>
          <a:xfrm>
            <a:off x="8463644" y="3668415"/>
            <a:ext cx="2921621" cy="1523802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0000"/>
              </a:lnSpc>
              <a:buNone/>
            </a:pPr>
            <a:r>
              <a:rPr b="1" dirty="0" sz="1150" lang="en-US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Faktor psikologis bertindak sebagai sistem kendali eksekutif.</a:t>
            </a:r>
            <a:r>
              <a:rPr dirty="0" sz="1150" lang="en-US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Kondisi psikologis positif mengalokasikan kapasitas memori kerja menuju </a:t>
            </a:r>
            <a:r>
              <a:rPr dirty="0" sz="1150" i="1" lang="en-US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deep processing</a:t>
            </a:r>
            <a:r>
              <a:rPr dirty="0" sz="1150" lang="en-US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Sebaliknya, kecemasan dan defisit motivasi memicu </a:t>
            </a:r>
            <a:r>
              <a:rPr dirty="0" sz="1150" i="1" lang="en-US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extraneous cognitive load</a:t>
            </a:r>
            <a:r>
              <a:rPr dirty="0" sz="1150" lang="en-US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yang menghambat pembelajaran.</a:t>
            </a:r>
            <a:endParaRPr dirty="0" sz="1150"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/>
        </p:spPr>
      </p:pic>
      <p:sp>
        <p:nvSpPr>
          <p:cNvPr id="1048623" name="Text 0"/>
          <p:cNvSpPr/>
          <p:nvPr/>
        </p:nvSpPr>
        <p:spPr>
          <a:xfrm>
            <a:off x="661475" y="1297980"/>
            <a:ext cx="6296860" cy="590649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37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Motivasi Belajar</a:t>
            </a:r>
            <a:endParaRPr dirty="0" sz="3700" lang="en-US"/>
          </a:p>
        </p:txBody>
      </p:sp>
      <p:sp>
        <p:nvSpPr>
          <p:cNvPr id="1048624" name="Shape 1"/>
          <p:cNvSpPr/>
          <p:nvPr/>
        </p:nvSpPr>
        <p:spPr>
          <a:xfrm>
            <a:off x="661475" y="2172097"/>
            <a:ext cx="6296860" cy="3387923"/>
          </a:xfrm>
          <a:prstGeom prst="roundRect">
            <a:avLst>
              <a:gd name="adj" fmla="val 837"/>
            </a:avLst>
          </a:prstGeom>
          <a:solidFill>
            <a:srgbClr val="484B51"/>
          </a:solidFill>
        </p:spPr>
      </p:sp>
      <p:sp>
        <p:nvSpPr>
          <p:cNvPr id="1048625" name="Shape 2"/>
          <p:cNvSpPr/>
          <p:nvPr/>
        </p:nvSpPr>
        <p:spPr>
          <a:xfrm>
            <a:off x="661475" y="2172097"/>
            <a:ext cx="6296860" cy="1996380"/>
          </a:xfrm>
          <a:custGeom>
            <a:avLst/>
            <a:ahLst/>
            <a:rect l="l" t="t" r="r" b="b"/>
            <a:pathLst>
              <a:path w="6296860" h="1996380">
                <a:moveTo>
                  <a:pt x="23627" y="0"/>
                </a:moveTo>
                <a:lnTo>
                  <a:pt x="6273232" y="0"/>
                </a:lnTo>
                <a:arcTo wR="23627" hR="23628" stAng="16200000" swAng="5400000"/>
                <a:lnTo>
                  <a:pt x="6296860" y="1996380"/>
                </a:lnTo>
                <a:lnTo>
                  <a:pt x="0" y="1996380"/>
                </a:lnTo>
                <a:lnTo>
                  <a:pt x="0" y="23628"/>
                </a:lnTo>
                <a:arcTo wR="23627" hR="23628" stAng="10800000" swAng="5400000"/>
                <a:close/>
              </a:path>
            </a:pathLst>
          </a:custGeom>
          <a:solidFill>
            <a:srgbClr val="484B51"/>
          </a:solidFill>
        </p:spPr>
      </p:sp>
      <p:sp>
        <p:nvSpPr>
          <p:cNvPr id="1048626" name="Text 3"/>
          <p:cNvSpPr/>
          <p:nvPr/>
        </p:nvSpPr>
        <p:spPr>
          <a:xfrm>
            <a:off x="850482" y="2361109"/>
            <a:ext cx="5918846" cy="29527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8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Motivasi Intrinsik</a:t>
            </a:r>
            <a:endParaRPr dirty="0" sz="1850" lang="en-US"/>
          </a:p>
        </p:txBody>
      </p:sp>
      <p:sp>
        <p:nvSpPr>
          <p:cNvPr id="1048627" name="Text 4"/>
          <p:cNvSpPr/>
          <p:nvPr/>
        </p:nvSpPr>
        <p:spPr>
          <a:xfrm>
            <a:off x="850482" y="2769791"/>
            <a:ext cx="5918846" cy="1209675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Dorongan belajar demi </a:t>
            </a:r>
            <a:r>
              <a:rPr b="1" dirty="0" sz="145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kepuasan internal</a:t>
            </a: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rasa ingin tahu (</a:t>
            </a:r>
            <a:r>
              <a:rPr dirty="0" sz="1450" i="1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curiosity</a:t>
            </a: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), dan penguasaan materi (</a:t>
            </a:r>
            <a:r>
              <a:rPr dirty="0" sz="1450" i="1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mastery</a:t>
            </a: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). Santrock menggarisbawahi motivasi sebagai energi penggerak yang mengarahkan, memperkuat, dan mempertahankan perilaku belajar.</a:t>
            </a:r>
            <a:endParaRPr dirty="0" sz="1450" lang="en-US"/>
          </a:p>
        </p:txBody>
      </p:sp>
      <p:sp>
        <p:nvSpPr>
          <p:cNvPr id="1048628" name="Shape 5"/>
          <p:cNvSpPr/>
          <p:nvPr/>
        </p:nvSpPr>
        <p:spPr>
          <a:xfrm>
            <a:off x="661475" y="4168477"/>
            <a:ext cx="6296860" cy="1391543"/>
          </a:xfrm>
          <a:custGeom>
            <a:avLst/>
            <a:ahLst/>
            <a:rect l="l" t="t" r="r" b="b"/>
            <a:pathLst>
              <a:path w="6296860" h="1391543">
                <a:moveTo>
                  <a:pt x="0" y="0"/>
                </a:moveTo>
                <a:lnTo>
                  <a:pt x="6296860" y="0"/>
                </a:lnTo>
                <a:lnTo>
                  <a:pt x="6296860" y="1367915"/>
                </a:lnTo>
                <a:arcTo wR="23627" hR="23628" stAng="0" swAng="5400000"/>
                <a:lnTo>
                  <a:pt x="23627" y="1391543"/>
                </a:lnTo>
                <a:arcTo wR="23627" hR="23628" stAng="5400000" swAng="5400000"/>
                <a:lnTo>
                  <a:pt x="0" y="0"/>
                </a:lnTo>
                <a:close/>
              </a:path>
            </a:pathLst>
          </a:custGeom>
          <a:solidFill>
            <a:srgbClr val="484B51"/>
          </a:solidFill>
        </p:spPr>
      </p:sp>
      <p:sp>
        <p:nvSpPr>
          <p:cNvPr id="1048629" name="Shape 6"/>
          <p:cNvSpPr/>
          <p:nvPr/>
        </p:nvSpPr>
        <p:spPr>
          <a:xfrm>
            <a:off x="661475" y="4168477"/>
            <a:ext cx="6296860" cy="25400"/>
          </a:xfrm>
          <a:prstGeom prst="roundRect">
            <a:avLst>
              <a:gd name="adj" fmla="val 49999"/>
            </a:avLst>
          </a:prstGeom>
          <a:solidFill>
            <a:srgbClr val="61646A"/>
          </a:solidFill>
        </p:spPr>
      </p:sp>
      <p:sp>
        <p:nvSpPr>
          <p:cNvPr id="1048630" name="Text 7"/>
          <p:cNvSpPr/>
          <p:nvPr/>
        </p:nvSpPr>
        <p:spPr>
          <a:xfrm>
            <a:off x="850482" y="4357489"/>
            <a:ext cx="5918846" cy="29527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8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Motivasi Ekstrinsik</a:t>
            </a:r>
            <a:endParaRPr dirty="0" sz="1850" lang="en-US"/>
          </a:p>
        </p:txBody>
      </p:sp>
      <p:sp>
        <p:nvSpPr>
          <p:cNvPr id="1048631" name="Text 8"/>
          <p:cNvSpPr/>
          <p:nvPr/>
        </p:nvSpPr>
        <p:spPr>
          <a:xfrm>
            <a:off x="850482" y="4766171"/>
            <a:ext cx="5918846" cy="60483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3000"/>
              </a:lnSpc>
              <a:buNone/>
            </a:pP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Dorongan belajar yang dipicu oleh </a:t>
            </a:r>
            <a:r>
              <a:rPr b="1" dirty="0" sz="145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insentif eksternal</a:t>
            </a:r>
            <a:r>
              <a:rPr dirty="0" sz="145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seperti nilai, pujian, persetujuan sosial, atau jaminan menghindari hukuman.</a:t>
            </a:r>
            <a:endParaRPr dirty="0" sz="1450"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ext 0"/>
          <p:cNvSpPr/>
          <p:nvPr/>
        </p:nvSpPr>
        <p:spPr>
          <a:xfrm>
            <a:off x="661475" y="887512"/>
            <a:ext cx="10868745" cy="41344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26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Efikasi Diri &amp; Locus of Control</a:t>
            </a:r>
            <a:endParaRPr dirty="0" sz="2600" lang="en-US"/>
          </a:p>
        </p:txBody>
      </p:sp>
      <p:sp>
        <p:nvSpPr>
          <p:cNvPr id="1048636" name="Text 1"/>
          <p:cNvSpPr/>
          <p:nvPr/>
        </p:nvSpPr>
        <p:spPr>
          <a:xfrm>
            <a:off x="661475" y="1532434"/>
            <a:ext cx="5273047" cy="206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3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Sumber Efikasi Diri (Bandura, 1997)</a:t>
            </a:r>
            <a:endParaRPr dirty="0" sz="1300" lang="en-US"/>
          </a:p>
        </p:txBody>
      </p:sp>
      <p:sp>
        <p:nvSpPr>
          <p:cNvPr id="1048637" name="Text 2"/>
          <p:cNvSpPr/>
          <p:nvPr/>
        </p:nvSpPr>
        <p:spPr>
          <a:xfrm>
            <a:off x="661475" y="1843286"/>
            <a:ext cx="264610" cy="165298"/>
          </a:xfrm>
          <a:prstGeom prst="rect"/>
          <a:noFill/>
        </p:spPr>
        <p:txBody>
          <a:bodyPr anchor="ctr" bIns="0" lIns="0" rIns="0" rtlCol="0" tIns="0" wrap="none"/>
          <a:p>
            <a:pPr algn="l" indent="0" marL="0">
              <a:lnSpc>
                <a:spcPct val="100000"/>
              </a:lnSpc>
              <a:buNone/>
            </a:pPr>
            <a:r>
              <a:rPr dirty="0" sz="1000" lang="en-US">
                <a:solidFill>
                  <a:srgbClr val="D4D4D1"/>
                </a:solidFill>
                <a:latin typeface="IBM Plex Sans Light" pitchFamily="34" charset="0"/>
                <a:ea typeface="IBM Plex Sans Light" pitchFamily="34" charset="-122"/>
                <a:cs typeface="IBM Plex Sans Light" pitchFamily="34" charset="-120"/>
              </a:rPr>
              <a:t>01</a:t>
            </a:r>
            <a:endParaRPr dirty="0" sz="1000" lang="en-US"/>
          </a:p>
        </p:txBody>
      </p:sp>
      <p:sp>
        <p:nvSpPr>
          <p:cNvPr id="1048638" name="Shape 3"/>
          <p:cNvSpPr/>
          <p:nvPr/>
        </p:nvSpPr>
        <p:spPr>
          <a:xfrm>
            <a:off x="661475" y="2048966"/>
            <a:ext cx="5273047" cy="19050"/>
          </a:xfrm>
          <a:prstGeom prst="rect"/>
          <a:solidFill>
            <a:srgbClr val="FFBC8F"/>
          </a:solidFill>
        </p:spPr>
      </p:sp>
      <p:sp>
        <p:nvSpPr>
          <p:cNvPr id="1048639" name="Text 4"/>
          <p:cNvSpPr/>
          <p:nvPr/>
        </p:nvSpPr>
        <p:spPr>
          <a:xfrm>
            <a:off x="661475" y="2153146"/>
            <a:ext cx="5273047" cy="35996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3000"/>
              </a:lnSpc>
              <a:buNone/>
            </a:pPr>
            <a:r>
              <a:rPr b="1" dirty="0" sz="10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Enactive Master Experiences</a:t>
            </a:r>
            <a:r>
              <a:rPr dirty="0" sz="10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Pengalaman berhasil pada tugas terdahulu (sumber paling dominan).</a:t>
            </a:r>
            <a:endParaRPr dirty="0" sz="1000" lang="en-US"/>
          </a:p>
        </p:txBody>
      </p:sp>
      <p:sp>
        <p:nvSpPr>
          <p:cNvPr id="1048640" name="Text 5"/>
          <p:cNvSpPr/>
          <p:nvPr/>
        </p:nvSpPr>
        <p:spPr>
          <a:xfrm>
            <a:off x="661475" y="2704902"/>
            <a:ext cx="264610" cy="165298"/>
          </a:xfrm>
          <a:prstGeom prst="rect"/>
          <a:noFill/>
        </p:spPr>
        <p:txBody>
          <a:bodyPr anchor="ctr" bIns="0" lIns="0" rIns="0" rtlCol="0" tIns="0" wrap="none"/>
          <a:p>
            <a:pPr algn="l" indent="0" marL="0">
              <a:lnSpc>
                <a:spcPct val="100000"/>
              </a:lnSpc>
              <a:buNone/>
            </a:pPr>
            <a:r>
              <a:rPr dirty="0" sz="1000" lang="en-US">
                <a:solidFill>
                  <a:srgbClr val="D4D4D1"/>
                </a:solidFill>
                <a:latin typeface="IBM Plex Sans Light" pitchFamily="34" charset="0"/>
                <a:ea typeface="IBM Plex Sans Light" pitchFamily="34" charset="-122"/>
                <a:cs typeface="IBM Plex Sans Light" pitchFamily="34" charset="-120"/>
              </a:rPr>
              <a:t>02</a:t>
            </a:r>
            <a:endParaRPr dirty="0" sz="1000" lang="en-US"/>
          </a:p>
        </p:txBody>
      </p:sp>
      <p:sp>
        <p:nvSpPr>
          <p:cNvPr id="1048641" name="Shape 6"/>
          <p:cNvSpPr/>
          <p:nvPr/>
        </p:nvSpPr>
        <p:spPr>
          <a:xfrm>
            <a:off x="661475" y="2910582"/>
            <a:ext cx="5273047" cy="19050"/>
          </a:xfrm>
          <a:prstGeom prst="rect"/>
          <a:solidFill>
            <a:srgbClr val="FFBC8F"/>
          </a:solidFill>
        </p:spPr>
      </p:sp>
      <p:sp>
        <p:nvSpPr>
          <p:cNvPr id="1048642" name="Text 7"/>
          <p:cNvSpPr/>
          <p:nvPr/>
        </p:nvSpPr>
        <p:spPr>
          <a:xfrm>
            <a:off x="661475" y="3014762"/>
            <a:ext cx="5273047" cy="17998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3000"/>
              </a:lnSpc>
              <a:buNone/>
            </a:pPr>
            <a:r>
              <a:rPr b="1" dirty="0" sz="10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Vicarious Experiences</a:t>
            </a:r>
            <a:r>
              <a:rPr dirty="0" sz="10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Mengamati keberhasilan kawan sebaya yang setara.</a:t>
            </a:r>
            <a:endParaRPr dirty="0" sz="1000" lang="en-US"/>
          </a:p>
        </p:txBody>
      </p:sp>
      <p:sp>
        <p:nvSpPr>
          <p:cNvPr id="1048643" name="Text 8"/>
          <p:cNvSpPr/>
          <p:nvPr/>
        </p:nvSpPr>
        <p:spPr>
          <a:xfrm>
            <a:off x="661475" y="3386534"/>
            <a:ext cx="264610" cy="165298"/>
          </a:xfrm>
          <a:prstGeom prst="rect"/>
          <a:noFill/>
        </p:spPr>
        <p:txBody>
          <a:bodyPr anchor="ctr" bIns="0" lIns="0" rIns="0" rtlCol="0" tIns="0" wrap="none"/>
          <a:p>
            <a:pPr algn="l" indent="0" marL="0">
              <a:lnSpc>
                <a:spcPct val="100000"/>
              </a:lnSpc>
              <a:buNone/>
            </a:pPr>
            <a:r>
              <a:rPr dirty="0" sz="1000" lang="en-US">
                <a:solidFill>
                  <a:srgbClr val="D4D4D1"/>
                </a:solidFill>
                <a:latin typeface="IBM Plex Sans Light" pitchFamily="34" charset="0"/>
                <a:ea typeface="IBM Plex Sans Light" pitchFamily="34" charset="-122"/>
                <a:cs typeface="IBM Plex Sans Light" pitchFamily="34" charset="-120"/>
              </a:rPr>
              <a:t>03</a:t>
            </a:r>
            <a:endParaRPr dirty="0" sz="1000" lang="en-US"/>
          </a:p>
        </p:txBody>
      </p:sp>
      <p:sp>
        <p:nvSpPr>
          <p:cNvPr id="1048644" name="Shape 9"/>
          <p:cNvSpPr/>
          <p:nvPr/>
        </p:nvSpPr>
        <p:spPr>
          <a:xfrm>
            <a:off x="661475" y="3592215"/>
            <a:ext cx="5273047" cy="19050"/>
          </a:xfrm>
          <a:prstGeom prst="rect"/>
          <a:solidFill>
            <a:srgbClr val="FFBC8F"/>
          </a:solidFill>
        </p:spPr>
      </p:sp>
      <p:sp>
        <p:nvSpPr>
          <p:cNvPr id="1048645" name="Text 10"/>
          <p:cNvSpPr/>
          <p:nvPr/>
        </p:nvSpPr>
        <p:spPr>
          <a:xfrm>
            <a:off x="661475" y="3696395"/>
            <a:ext cx="5273047" cy="17998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3000"/>
              </a:lnSpc>
              <a:buNone/>
            </a:pPr>
            <a:r>
              <a:rPr b="1" dirty="0" sz="10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Verbal Persuasion</a:t>
            </a:r>
            <a:r>
              <a:rPr dirty="0" sz="10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Dorongan dan umpan balik konstruktif dari pendidik.</a:t>
            </a:r>
            <a:endParaRPr dirty="0" sz="1000" lang="en-US"/>
          </a:p>
        </p:txBody>
      </p:sp>
      <p:sp>
        <p:nvSpPr>
          <p:cNvPr id="1048646" name="Text 11"/>
          <p:cNvSpPr/>
          <p:nvPr/>
        </p:nvSpPr>
        <p:spPr>
          <a:xfrm>
            <a:off x="661475" y="4068167"/>
            <a:ext cx="264610" cy="165298"/>
          </a:xfrm>
          <a:prstGeom prst="rect"/>
          <a:noFill/>
        </p:spPr>
        <p:txBody>
          <a:bodyPr anchor="ctr" bIns="0" lIns="0" rIns="0" rtlCol="0" tIns="0" wrap="none"/>
          <a:p>
            <a:pPr algn="l" indent="0" marL="0">
              <a:lnSpc>
                <a:spcPct val="100000"/>
              </a:lnSpc>
              <a:buNone/>
            </a:pPr>
            <a:r>
              <a:rPr dirty="0" sz="1000" lang="en-US">
                <a:solidFill>
                  <a:srgbClr val="D4D4D1"/>
                </a:solidFill>
                <a:latin typeface="IBM Plex Sans Light" pitchFamily="34" charset="0"/>
                <a:ea typeface="IBM Plex Sans Light" pitchFamily="34" charset="-122"/>
                <a:cs typeface="IBM Plex Sans Light" pitchFamily="34" charset="-120"/>
              </a:rPr>
              <a:t>04</a:t>
            </a:r>
            <a:endParaRPr dirty="0" sz="1000" lang="en-US"/>
          </a:p>
        </p:txBody>
      </p:sp>
      <p:sp>
        <p:nvSpPr>
          <p:cNvPr id="1048647" name="Shape 12"/>
          <p:cNvSpPr/>
          <p:nvPr/>
        </p:nvSpPr>
        <p:spPr>
          <a:xfrm>
            <a:off x="661475" y="4273848"/>
            <a:ext cx="5273047" cy="19050"/>
          </a:xfrm>
          <a:prstGeom prst="rect"/>
          <a:solidFill>
            <a:srgbClr val="FFBC8F"/>
          </a:solidFill>
        </p:spPr>
      </p:sp>
      <p:sp>
        <p:nvSpPr>
          <p:cNvPr id="1048648" name="Text 13"/>
          <p:cNvSpPr/>
          <p:nvPr/>
        </p:nvSpPr>
        <p:spPr>
          <a:xfrm>
            <a:off x="661475" y="4378027"/>
            <a:ext cx="5273047" cy="35996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3000"/>
              </a:lnSpc>
              <a:buNone/>
            </a:pPr>
            <a:r>
              <a:rPr b="1" dirty="0" sz="10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Physiological &amp; Emotional States</a:t>
            </a:r>
            <a:r>
              <a:rPr dirty="0" sz="10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Penafsiran kondisi tubuh (misalnya, detak jantung cepat sebagai antusiasme, bukan ketakutan).</a:t>
            </a:r>
            <a:endParaRPr dirty="0" sz="1000" lang="en-US"/>
          </a:p>
        </p:txBody>
      </p:sp>
      <p:sp>
        <p:nvSpPr>
          <p:cNvPr id="1048649" name="Text 14"/>
          <p:cNvSpPr/>
          <p:nvPr/>
        </p:nvSpPr>
        <p:spPr>
          <a:xfrm>
            <a:off x="6263523" y="1532434"/>
            <a:ext cx="5273047" cy="206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3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Teori Atribusi (Weiner, 2010)</a:t>
            </a:r>
            <a:endParaRPr dirty="0" sz="1300" lang="en-US"/>
          </a:p>
        </p:txBody>
      </p:sp>
      <p:sp>
        <p:nvSpPr>
          <p:cNvPr id="1048650" name="Text 15"/>
          <p:cNvSpPr/>
          <p:nvPr/>
        </p:nvSpPr>
        <p:spPr>
          <a:xfrm>
            <a:off x="6263523" y="1831677"/>
            <a:ext cx="5273047" cy="35996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3000"/>
              </a:lnSpc>
              <a:buNone/>
            </a:pPr>
            <a:r>
              <a:rPr dirty="0" sz="10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Bagaimana siswa menjelaskan kegagalan sangat menentukan perilaku belajar masa depan.</a:t>
            </a:r>
            <a:endParaRPr dirty="0" sz="1000" lang="en-US"/>
          </a:p>
        </p:txBody>
      </p:sp>
      <p:sp>
        <p:nvSpPr>
          <p:cNvPr id="1048651" name="Shape 16"/>
          <p:cNvSpPr/>
          <p:nvPr/>
        </p:nvSpPr>
        <p:spPr>
          <a:xfrm>
            <a:off x="661475" y="5045571"/>
            <a:ext cx="5388039" cy="924818"/>
          </a:xfrm>
          <a:prstGeom prst="roundRect">
            <a:avLst>
              <a:gd name="adj" fmla="val 2146"/>
            </a:avLst>
          </a:prstGeom>
          <a:solidFill>
            <a:srgbClr val="292C32"/>
          </a:solidFill>
          <a:ln w="19050">
            <a:solidFill>
              <a:srgbClr val="61646A"/>
            </a:solidFill>
            <a:prstDash val="solid"/>
          </a:ln>
        </p:spPr>
      </p:sp>
      <p:sp>
        <p:nvSpPr>
          <p:cNvPr id="1048652" name="Text 17"/>
          <p:cNvSpPr/>
          <p:nvPr/>
        </p:nvSpPr>
        <p:spPr>
          <a:xfrm>
            <a:off x="812780" y="5196880"/>
            <a:ext cx="5085429" cy="206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Atribusi Adaptif</a:t>
            </a:r>
            <a:endParaRPr dirty="0" sz="1300" lang="en-US"/>
          </a:p>
        </p:txBody>
      </p:sp>
      <p:sp>
        <p:nvSpPr>
          <p:cNvPr id="1048653" name="Text 18"/>
          <p:cNvSpPr/>
          <p:nvPr/>
        </p:nvSpPr>
        <p:spPr>
          <a:xfrm>
            <a:off x="812780" y="5459115"/>
            <a:ext cx="5085429" cy="359966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13000"/>
              </a:lnSpc>
              <a:buNone/>
            </a:pPr>
            <a:r>
              <a:rPr dirty="0" sz="10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"Saya gagal karena kurang tepat memilih strategi belajar" → mempertahankan harapan.</a:t>
            </a:r>
            <a:endParaRPr dirty="0" sz="1000" lang="en-US"/>
          </a:p>
        </p:txBody>
      </p:sp>
      <p:sp>
        <p:nvSpPr>
          <p:cNvPr id="1048654" name="Shape 19"/>
          <p:cNvSpPr/>
          <p:nvPr/>
        </p:nvSpPr>
        <p:spPr>
          <a:xfrm>
            <a:off x="6142082" y="5045571"/>
            <a:ext cx="5388138" cy="924818"/>
          </a:xfrm>
          <a:prstGeom prst="roundRect">
            <a:avLst>
              <a:gd name="adj" fmla="val 2146"/>
            </a:avLst>
          </a:prstGeom>
          <a:solidFill>
            <a:srgbClr val="292C32"/>
          </a:solidFill>
          <a:ln w="19050">
            <a:solidFill>
              <a:srgbClr val="61646A"/>
            </a:solidFill>
            <a:prstDash val="solid"/>
          </a:ln>
        </p:spPr>
      </p:sp>
      <p:sp>
        <p:nvSpPr>
          <p:cNvPr id="1048655" name="Text 20"/>
          <p:cNvSpPr/>
          <p:nvPr/>
        </p:nvSpPr>
        <p:spPr>
          <a:xfrm>
            <a:off x="6293387" y="5196880"/>
            <a:ext cx="5085528" cy="20667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Learned Helplessness</a:t>
            </a:r>
            <a:endParaRPr dirty="0" sz="1300" lang="en-US"/>
          </a:p>
        </p:txBody>
      </p:sp>
      <p:sp>
        <p:nvSpPr>
          <p:cNvPr id="1048656" name="Text 21"/>
          <p:cNvSpPr/>
          <p:nvPr/>
        </p:nvSpPr>
        <p:spPr>
          <a:xfrm>
            <a:off x="6293387" y="5459115"/>
            <a:ext cx="5085528" cy="179983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13000"/>
              </a:lnSpc>
              <a:buNone/>
            </a:pPr>
            <a:r>
              <a:rPr dirty="0" sz="10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"Saya gagal karena memang saya bodoh" → memicu kepasrahan yang dipelajari.</a:t>
            </a:r>
            <a:endParaRPr dirty="0" sz="1000"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Text 0"/>
          <p:cNvSpPr/>
          <p:nvPr/>
        </p:nvSpPr>
        <p:spPr>
          <a:xfrm>
            <a:off x="661475" y="899716"/>
            <a:ext cx="10868745" cy="53161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33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Kecemasan Akademik &amp; Minat Kognitif</a:t>
            </a:r>
            <a:endParaRPr dirty="0" sz="3300" lang="en-US"/>
          </a:p>
        </p:txBody>
      </p:sp>
      <p:sp>
        <p:nvSpPr>
          <p:cNvPr id="1048661" name="Text 1"/>
          <p:cNvSpPr/>
          <p:nvPr/>
        </p:nvSpPr>
        <p:spPr>
          <a:xfrm>
            <a:off x="661475" y="1814016"/>
            <a:ext cx="5226911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Kecemasan Akademik (Cassady &amp; Johnson, 2002)</a:t>
            </a:r>
            <a:endParaRPr dirty="0" sz="1650" lang="en-US"/>
          </a:p>
        </p:txBody>
      </p:sp>
      <p:sp>
        <p:nvSpPr>
          <p:cNvPr id="1048662" name="Text 2"/>
          <p:cNvSpPr/>
          <p:nvPr/>
        </p:nvSpPr>
        <p:spPr>
          <a:xfrm>
            <a:off x="661475" y="2232819"/>
            <a:ext cx="5226911" cy="775692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Kecemasan secara langsung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merusak fungsi eksekutif otak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di korteks prefrontal. Pemrosesan emosi dan kognitif berlangsung pada jalur syaraf yang saling tumpang tindih.</a:t>
            </a:r>
            <a:endParaRPr dirty="0" sz="1300" lang="en-US"/>
          </a:p>
        </p:txBody>
      </p:sp>
      <p:sp>
        <p:nvSpPr>
          <p:cNvPr id="1048663" name="Text 3"/>
          <p:cNvSpPr/>
          <p:nvPr/>
        </p:nvSpPr>
        <p:spPr>
          <a:xfrm>
            <a:off x="6309659" y="1814016"/>
            <a:ext cx="5226911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Minat Kognitif &amp; Flow</a:t>
            </a:r>
            <a:endParaRPr dirty="0" sz="1650" lang="en-US"/>
          </a:p>
        </p:txBody>
      </p:sp>
      <p:sp>
        <p:nvSpPr>
          <p:cNvPr id="1048664" name="Text 4"/>
          <p:cNvSpPr/>
          <p:nvPr/>
        </p:nvSpPr>
        <p:spPr>
          <a:xfrm>
            <a:off x="6309659" y="2232819"/>
            <a:ext cx="5226911" cy="775692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Minat bertindak sebagai fasilitator pemrosesan informasi secara efisien. Santrock mengklasifikasikan minat menjadi dua kriteria utama:</a:t>
            </a:r>
            <a:endParaRPr dirty="0" sz="1300" lang="en-US"/>
          </a:p>
        </p:txBody>
      </p:sp>
      <p:pic>
        <p:nvPicPr>
          <p:cNvPr id="2097160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61475" y="3318470"/>
            <a:ext cx="5357778" cy="1252835"/>
          </a:xfrm>
          <a:prstGeom prst="rect"/>
        </p:spPr>
      </p:pic>
      <p:sp>
        <p:nvSpPr>
          <p:cNvPr id="1048665" name="Text 5"/>
          <p:cNvSpPr/>
          <p:nvPr/>
        </p:nvSpPr>
        <p:spPr>
          <a:xfrm>
            <a:off x="926779" y="3507581"/>
            <a:ext cx="4903367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Komponen Kognitif (Worry)</a:t>
            </a:r>
            <a:endParaRPr dirty="0" sz="1650" lang="en-US"/>
          </a:p>
        </p:txBody>
      </p:sp>
      <p:sp>
        <p:nvSpPr>
          <p:cNvPr id="1048666" name="Text 6"/>
          <p:cNvSpPr/>
          <p:nvPr/>
        </p:nvSpPr>
        <p:spPr>
          <a:xfrm>
            <a:off x="926779" y="3865066"/>
            <a:ext cx="4903367" cy="51712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Pikiran mengganggu: kecemasan hasil buruk, ketakutan dipermalukan, pembandingan negatif.</a:t>
            </a:r>
            <a:endParaRPr dirty="0" sz="1300" lang="en-US"/>
          </a:p>
        </p:txBody>
      </p:sp>
      <p:pic>
        <p:nvPicPr>
          <p:cNvPr id="2097161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172343" y="3318470"/>
            <a:ext cx="5357877" cy="1252835"/>
          </a:xfrm>
          <a:prstGeom prst="rect"/>
        </p:spPr>
      </p:pic>
      <p:sp>
        <p:nvSpPr>
          <p:cNvPr id="1048667" name="Text 7"/>
          <p:cNvSpPr/>
          <p:nvPr/>
        </p:nvSpPr>
        <p:spPr>
          <a:xfrm>
            <a:off x="6437648" y="3507581"/>
            <a:ext cx="4903466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Komponen Afektif/Fisiologis</a:t>
            </a:r>
            <a:endParaRPr dirty="0" sz="1650" lang="en-US"/>
          </a:p>
        </p:txBody>
      </p:sp>
      <p:sp>
        <p:nvSpPr>
          <p:cNvPr id="1048668" name="Text 8"/>
          <p:cNvSpPr/>
          <p:nvPr/>
        </p:nvSpPr>
        <p:spPr>
          <a:xfrm>
            <a:off x="6437648" y="3865066"/>
            <a:ext cx="4903466" cy="51712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Reaksi bodily: telapak tangan berkeringat, ketegangan otot, peningkatan denyut jantung.</a:t>
            </a:r>
            <a:endParaRPr dirty="0" sz="1300" lang="en-US"/>
          </a:p>
        </p:txBody>
      </p:sp>
      <p:sp>
        <p:nvSpPr>
          <p:cNvPr id="1048669" name="Shape 9"/>
          <p:cNvSpPr/>
          <p:nvPr/>
        </p:nvSpPr>
        <p:spPr>
          <a:xfrm>
            <a:off x="661475" y="4743549"/>
            <a:ext cx="5357778" cy="1214735"/>
          </a:xfrm>
          <a:prstGeom prst="roundRect">
            <a:avLst>
              <a:gd name="adj" fmla="val 2101"/>
            </a:avLst>
          </a:prstGeom>
          <a:solidFill>
            <a:srgbClr val="484B51"/>
          </a:solidFill>
        </p:spPr>
      </p:sp>
      <p:sp>
        <p:nvSpPr>
          <p:cNvPr id="1048670" name="Text 10"/>
          <p:cNvSpPr/>
          <p:nvPr/>
        </p:nvSpPr>
        <p:spPr>
          <a:xfrm>
            <a:off x="831532" y="4913610"/>
            <a:ext cx="5017664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Individual Interest</a:t>
            </a:r>
            <a:endParaRPr dirty="0" sz="1650" lang="en-US"/>
          </a:p>
        </p:txBody>
      </p:sp>
      <p:sp>
        <p:nvSpPr>
          <p:cNvPr id="1048671" name="Text 11"/>
          <p:cNvSpPr/>
          <p:nvPr/>
        </p:nvSpPr>
        <p:spPr>
          <a:xfrm>
            <a:off x="831532" y="5271095"/>
            <a:ext cx="5017664" cy="25856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Kecondongan pribadi yang bertahan lama terhadap topik tertentu.</a:t>
            </a:r>
            <a:endParaRPr dirty="0" sz="1300" lang="en-US"/>
          </a:p>
        </p:txBody>
      </p:sp>
      <p:sp>
        <p:nvSpPr>
          <p:cNvPr id="1048672" name="Shape 12"/>
          <p:cNvSpPr/>
          <p:nvPr/>
        </p:nvSpPr>
        <p:spPr>
          <a:xfrm>
            <a:off x="6172343" y="4743549"/>
            <a:ext cx="5357877" cy="1214735"/>
          </a:xfrm>
          <a:prstGeom prst="roundRect">
            <a:avLst>
              <a:gd name="adj" fmla="val 2101"/>
            </a:avLst>
          </a:prstGeom>
          <a:solidFill>
            <a:srgbClr val="484B51"/>
          </a:solidFill>
        </p:spPr>
      </p:sp>
      <p:sp>
        <p:nvSpPr>
          <p:cNvPr id="1048673" name="Text 13"/>
          <p:cNvSpPr/>
          <p:nvPr/>
        </p:nvSpPr>
        <p:spPr>
          <a:xfrm>
            <a:off x="6342400" y="4913610"/>
            <a:ext cx="5017764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Situational Interest</a:t>
            </a:r>
            <a:endParaRPr dirty="0" sz="1650" lang="en-US"/>
          </a:p>
        </p:txBody>
      </p:sp>
      <p:sp>
        <p:nvSpPr>
          <p:cNvPr id="1048674" name="Text 14"/>
          <p:cNvSpPr/>
          <p:nvPr/>
        </p:nvSpPr>
        <p:spPr>
          <a:xfrm>
            <a:off x="6342400" y="5271095"/>
            <a:ext cx="5017764" cy="517128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Ketertarikan sesaat yang dipicu oleh instruksi mengajar yang mengagumkan.</a:t>
            </a:r>
            <a:endParaRPr dirty="0" sz="1300"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ext 0"/>
          <p:cNvSpPr/>
          <p:nvPr/>
        </p:nvSpPr>
        <p:spPr>
          <a:xfrm>
            <a:off x="661475" y="735013"/>
            <a:ext cx="10868745" cy="561181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35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Matriks Intervensi Pedagogis</a:t>
            </a:r>
            <a:endParaRPr dirty="0" sz="3500" lang="en-US"/>
          </a:p>
        </p:txBody>
      </p:sp>
      <p:sp>
        <p:nvSpPr>
          <p:cNvPr id="1048679" name="Shape 1"/>
          <p:cNvSpPr/>
          <p:nvPr/>
        </p:nvSpPr>
        <p:spPr>
          <a:xfrm>
            <a:off x="661475" y="1637308"/>
            <a:ext cx="10868745" cy="4485680"/>
          </a:xfrm>
          <a:prstGeom prst="roundRect">
            <a:avLst>
              <a:gd name="adj" fmla="val 600"/>
            </a:avLst>
          </a:prstGeom>
          <a:noFill/>
          <a:ln w="635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1048680" name="Shape 2"/>
          <p:cNvSpPr/>
          <p:nvPr/>
        </p:nvSpPr>
        <p:spPr>
          <a:xfrm>
            <a:off x="661475" y="2144216"/>
            <a:ext cx="10868745" cy="11223"/>
          </a:xfrm>
          <a:prstGeom prst="rect"/>
          <a:solidFill>
            <a:srgbClr val="FFFFFF">
              <a:alpha val="24000"/>
            </a:srgbClr>
          </a:solidFill>
        </p:spPr>
      </p:sp>
      <p:sp>
        <p:nvSpPr>
          <p:cNvPr id="1048681" name="Shape 3"/>
          <p:cNvSpPr/>
          <p:nvPr/>
        </p:nvSpPr>
        <p:spPr>
          <a:xfrm>
            <a:off x="661475" y="3208139"/>
            <a:ext cx="10868745" cy="11223"/>
          </a:xfrm>
          <a:prstGeom prst="rect"/>
          <a:solidFill>
            <a:srgbClr val="FFFFFF">
              <a:alpha val="24000"/>
            </a:srgbClr>
          </a:solidFill>
        </p:spPr>
      </p:sp>
      <p:sp>
        <p:nvSpPr>
          <p:cNvPr id="1048682" name="Shape 4"/>
          <p:cNvSpPr/>
          <p:nvPr/>
        </p:nvSpPr>
        <p:spPr>
          <a:xfrm>
            <a:off x="661475" y="3991967"/>
            <a:ext cx="10868745" cy="11223"/>
          </a:xfrm>
          <a:prstGeom prst="rect"/>
          <a:solidFill>
            <a:srgbClr val="FFFFFF">
              <a:alpha val="24000"/>
            </a:srgbClr>
          </a:solidFill>
        </p:spPr>
      </p:sp>
      <p:sp>
        <p:nvSpPr>
          <p:cNvPr id="1048683" name="Shape 5"/>
          <p:cNvSpPr/>
          <p:nvPr/>
        </p:nvSpPr>
        <p:spPr>
          <a:xfrm>
            <a:off x="661475" y="5055890"/>
            <a:ext cx="10868745" cy="11223"/>
          </a:xfrm>
          <a:prstGeom prst="rect"/>
          <a:solidFill>
            <a:srgbClr val="FFFFFF">
              <a:alpha val="24000"/>
            </a:srgbClr>
          </a:solidFill>
        </p:spPr>
      </p:sp>
      <p:sp>
        <p:nvSpPr>
          <p:cNvPr id="1048684" name="Shape 6"/>
          <p:cNvSpPr/>
          <p:nvPr/>
        </p:nvSpPr>
        <p:spPr>
          <a:xfrm>
            <a:off x="3056357" y="1637308"/>
            <a:ext cx="11223" cy="4485680"/>
          </a:xfrm>
          <a:prstGeom prst="rect"/>
          <a:solidFill>
            <a:srgbClr val="FFFFFF">
              <a:alpha val="24000"/>
            </a:srgbClr>
          </a:solidFill>
        </p:spPr>
      </p:sp>
      <p:sp>
        <p:nvSpPr>
          <p:cNvPr id="1048685" name="Shape 7"/>
          <p:cNvSpPr/>
          <p:nvPr/>
        </p:nvSpPr>
        <p:spPr>
          <a:xfrm>
            <a:off x="5878862" y="1637308"/>
            <a:ext cx="11223" cy="4485680"/>
          </a:xfrm>
          <a:prstGeom prst="rect"/>
          <a:solidFill>
            <a:srgbClr val="FFFFFF">
              <a:alpha val="24000"/>
            </a:srgbClr>
          </a:solidFill>
        </p:spPr>
      </p:sp>
      <p:sp>
        <p:nvSpPr>
          <p:cNvPr id="1048686" name="Shape 8"/>
          <p:cNvSpPr/>
          <p:nvPr/>
        </p:nvSpPr>
        <p:spPr>
          <a:xfrm>
            <a:off x="8701366" y="1637308"/>
            <a:ext cx="11223" cy="4485680"/>
          </a:xfrm>
          <a:prstGeom prst="rect"/>
          <a:solidFill>
            <a:srgbClr val="FFFFFF">
              <a:alpha val="24000"/>
            </a:srgbClr>
          </a:solidFill>
        </p:spPr>
      </p:sp>
      <p:sp>
        <p:nvSpPr>
          <p:cNvPr id="1048687" name="Text 9"/>
          <p:cNvSpPr/>
          <p:nvPr/>
        </p:nvSpPr>
        <p:spPr>
          <a:xfrm>
            <a:off x="847605" y="1752302"/>
            <a:ext cx="2635680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b="1" dirty="0" sz="14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Masalah Psikologis</a:t>
            </a:r>
            <a:endParaRPr dirty="0" sz="1400" lang="en-US"/>
          </a:p>
        </p:txBody>
      </p:sp>
      <p:sp>
        <p:nvSpPr>
          <p:cNvPr id="1048688" name="Text 10"/>
          <p:cNvSpPr/>
          <p:nvPr/>
        </p:nvSpPr>
        <p:spPr>
          <a:xfrm>
            <a:off x="3239014" y="1752302"/>
            <a:ext cx="3066775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b="1" dirty="0" sz="14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Indikator Perilaku</a:t>
            </a:r>
            <a:endParaRPr dirty="0" sz="1400" lang="en-US"/>
          </a:p>
        </p:txBody>
      </p:sp>
      <p:sp>
        <p:nvSpPr>
          <p:cNvPr id="1048689" name="Text 11"/>
          <p:cNvSpPr/>
          <p:nvPr/>
        </p:nvSpPr>
        <p:spPr>
          <a:xfrm>
            <a:off x="6061519" y="1752302"/>
            <a:ext cx="3066775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b="1" dirty="0" sz="14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Kerangka Teori</a:t>
            </a:r>
            <a:endParaRPr dirty="0" sz="1400" lang="en-US"/>
          </a:p>
        </p:txBody>
      </p:sp>
      <p:sp>
        <p:nvSpPr>
          <p:cNvPr id="1048690" name="Text 12"/>
          <p:cNvSpPr/>
          <p:nvPr/>
        </p:nvSpPr>
        <p:spPr>
          <a:xfrm>
            <a:off x="8884023" y="1752302"/>
            <a:ext cx="3069950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b="1" dirty="0" sz="14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 Intervensi</a:t>
            </a:r>
            <a:endParaRPr dirty="0" sz="1400" lang="en-US"/>
          </a:p>
        </p:txBody>
      </p:sp>
      <p:sp>
        <p:nvSpPr>
          <p:cNvPr id="1048691" name="Text 13"/>
          <p:cNvSpPr/>
          <p:nvPr/>
        </p:nvSpPr>
        <p:spPr>
          <a:xfrm>
            <a:off x="847605" y="2256036"/>
            <a:ext cx="2635680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Efikasi Diri Rendah</a:t>
            </a:r>
            <a:endParaRPr dirty="0" sz="1400" lang="en-US"/>
          </a:p>
        </p:txBody>
      </p:sp>
      <p:sp>
        <p:nvSpPr>
          <p:cNvPr id="1048692" name="Text 14"/>
          <p:cNvSpPr/>
          <p:nvPr/>
        </p:nvSpPr>
        <p:spPr>
          <a:xfrm>
            <a:off x="3239014" y="2256036"/>
            <a:ext cx="2457190" cy="560189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Cepat menyerah, menunggu bantuan</a:t>
            </a:r>
            <a:endParaRPr dirty="0" sz="1400" lang="en-US"/>
          </a:p>
        </p:txBody>
      </p:sp>
      <p:sp>
        <p:nvSpPr>
          <p:cNvPr id="1048693" name="Text 15"/>
          <p:cNvSpPr/>
          <p:nvPr/>
        </p:nvSpPr>
        <p:spPr>
          <a:xfrm>
            <a:off x="6061519" y="2256036"/>
            <a:ext cx="3066775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Bandura &amp; Schunk (2002)</a:t>
            </a:r>
            <a:endParaRPr dirty="0" sz="1400" lang="en-US"/>
          </a:p>
        </p:txBody>
      </p:sp>
      <p:sp>
        <p:nvSpPr>
          <p:cNvPr id="1048694" name="Text 16"/>
          <p:cNvSpPr/>
          <p:nvPr/>
        </p:nvSpPr>
        <p:spPr>
          <a:xfrm>
            <a:off x="8884023" y="2256036"/>
            <a:ext cx="2460365" cy="840284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Scaffolding bertahap; mastery experience mikro; proximal goals</a:t>
            </a:r>
            <a:endParaRPr dirty="0" sz="1400" lang="en-US"/>
          </a:p>
        </p:txBody>
      </p:sp>
      <p:sp>
        <p:nvSpPr>
          <p:cNvPr id="1048695" name="Text 17"/>
          <p:cNvSpPr/>
          <p:nvPr/>
        </p:nvSpPr>
        <p:spPr>
          <a:xfrm>
            <a:off x="847605" y="3319959"/>
            <a:ext cx="2635680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Kecemasan Ujian Tinggi</a:t>
            </a:r>
            <a:endParaRPr dirty="0" sz="1400" lang="en-US"/>
          </a:p>
        </p:txBody>
      </p:sp>
      <p:sp>
        <p:nvSpPr>
          <p:cNvPr id="1048696" name="Text 18"/>
          <p:cNvSpPr/>
          <p:nvPr/>
        </p:nvSpPr>
        <p:spPr>
          <a:xfrm>
            <a:off x="3239014" y="3319959"/>
            <a:ext cx="2457190" cy="560189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Blank saat ujian, sering sakit perut</a:t>
            </a:r>
            <a:endParaRPr dirty="0" sz="1400" lang="en-US"/>
          </a:p>
        </p:txBody>
      </p:sp>
      <p:sp>
        <p:nvSpPr>
          <p:cNvPr id="1048697" name="Text 19"/>
          <p:cNvSpPr/>
          <p:nvPr/>
        </p:nvSpPr>
        <p:spPr>
          <a:xfrm>
            <a:off x="6061519" y="3319959"/>
            <a:ext cx="3066775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Cassady &amp; Johnson (2002)</a:t>
            </a:r>
            <a:endParaRPr dirty="0" sz="1400" lang="en-US"/>
          </a:p>
        </p:txBody>
      </p:sp>
      <p:sp>
        <p:nvSpPr>
          <p:cNvPr id="1048698" name="Text 20"/>
          <p:cNvSpPr/>
          <p:nvPr/>
        </p:nvSpPr>
        <p:spPr>
          <a:xfrm>
            <a:off x="8884023" y="3319959"/>
            <a:ext cx="2460365" cy="560189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Low-stakes testing; regulasi emosi &amp; reframing kognitif</a:t>
            </a:r>
            <a:endParaRPr dirty="0" sz="1400" lang="en-US"/>
          </a:p>
        </p:txBody>
      </p:sp>
      <p:sp>
        <p:nvSpPr>
          <p:cNvPr id="1048699" name="Text 21"/>
          <p:cNvSpPr/>
          <p:nvPr/>
        </p:nvSpPr>
        <p:spPr>
          <a:xfrm>
            <a:off x="847605" y="4103787"/>
            <a:ext cx="2635680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Defisit Motivasi Intrinsik</a:t>
            </a:r>
            <a:endParaRPr dirty="0" sz="1400" lang="en-US"/>
          </a:p>
        </p:txBody>
      </p:sp>
      <p:sp>
        <p:nvSpPr>
          <p:cNvPr id="1048700" name="Text 22"/>
          <p:cNvSpPr/>
          <p:nvPr/>
        </p:nvSpPr>
        <p:spPr>
          <a:xfrm>
            <a:off x="3239014" y="4103787"/>
            <a:ext cx="2457190" cy="560189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Hanya bergerak jika ada imbalan</a:t>
            </a:r>
            <a:endParaRPr dirty="0" sz="1400" lang="en-US"/>
          </a:p>
        </p:txBody>
      </p:sp>
      <p:sp>
        <p:nvSpPr>
          <p:cNvPr id="1048701" name="Text 23"/>
          <p:cNvSpPr/>
          <p:nvPr/>
        </p:nvSpPr>
        <p:spPr>
          <a:xfrm>
            <a:off x="6061519" y="4103787"/>
            <a:ext cx="3066775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Ryan &amp; Deci (2000)</a:t>
            </a:r>
            <a:endParaRPr dirty="0" sz="1400" lang="en-US"/>
          </a:p>
        </p:txBody>
      </p:sp>
      <p:sp>
        <p:nvSpPr>
          <p:cNvPr id="1048702" name="Text 24"/>
          <p:cNvSpPr/>
          <p:nvPr/>
        </p:nvSpPr>
        <p:spPr>
          <a:xfrm>
            <a:off x="8884023" y="4103787"/>
            <a:ext cx="2460365" cy="840284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Autonomy-Supportive Teaching; hubungkan materi dengan isu nyata</a:t>
            </a:r>
            <a:endParaRPr dirty="0" sz="1400" lang="en-US"/>
          </a:p>
        </p:txBody>
      </p:sp>
      <p:sp>
        <p:nvSpPr>
          <p:cNvPr id="1048703" name="Text 25"/>
          <p:cNvSpPr/>
          <p:nvPr/>
        </p:nvSpPr>
        <p:spPr>
          <a:xfrm>
            <a:off x="847605" y="5167709"/>
            <a:ext cx="2635680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Learned Helplessness</a:t>
            </a:r>
            <a:endParaRPr dirty="0" sz="1400" lang="en-US"/>
          </a:p>
        </p:txBody>
      </p:sp>
      <p:sp>
        <p:nvSpPr>
          <p:cNvPr id="1048704" name="Text 26"/>
          <p:cNvSpPr/>
          <p:nvPr/>
        </p:nvSpPr>
        <p:spPr>
          <a:xfrm>
            <a:off x="3239014" y="5167709"/>
            <a:ext cx="2457190" cy="560189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Pasrah, menganggap usaha sia-sia</a:t>
            </a:r>
            <a:endParaRPr dirty="0" sz="1400" lang="en-US"/>
          </a:p>
        </p:txBody>
      </p:sp>
      <p:sp>
        <p:nvSpPr>
          <p:cNvPr id="1048705" name="Text 27"/>
          <p:cNvSpPr/>
          <p:nvPr/>
        </p:nvSpPr>
        <p:spPr>
          <a:xfrm>
            <a:off x="6061519" y="5167709"/>
            <a:ext cx="3066775" cy="280095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Weiner &amp; Dweck (2006)</a:t>
            </a:r>
            <a:endParaRPr dirty="0" sz="1400" lang="en-US"/>
          </a:p>
        </p:txBody>
      </p:sp>
      <p:sp>
        <p:nvSpPr>
          <p:cNvPr id="1048706" name="Text 28"/>
          <p:cNvSpPr/>
          <p:nvPr/>
        </p:nvSpPr>
        <p:spPr>
          <a:xfrm>
            <a:off x="8884023" y="5167709"/>
            <a:ext cx="2460365" cy="840284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30000"/>
              </a:lnSpc>
              <a:buNone/>
            </a:pPr>
            <a:r>
              <a:rPr dirty="0" sz="14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Attributional Retraining; process feedback; latih atribusi pada strategi</a:t>
            </a:r>
            <a:endParaRPr dirty="0" sz="1400"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Image 0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/>
        </p:spPr>
      </p:pic>
      <p:sp>
        <p:nvSpPr>
          <p:cNvPr id="1048710" name="Text 0"/>
          <p:cNvSpPr/>
          <p:nvPr/>
        </p:nvSpPr>
        <p:spPr>
          <a:xfrm>
            <a:off x="661475" y="1042392"/>
            <a:ext cx="6296860" cy="531614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3300" lang="en-US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Kesimpulan</a:t>
            </a:r>
            <a:endParaRPr dirty="0" sz="3300" lang="en-US"/>
          </a:p>
        </p:txBody>
      </p:sp>
      <p:pic>
        <p:nvPicPr>
          <p:cNvPr id="2097163" name="Image 1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25271" y="1808807"/>
            <a:ext cx="255085" cy="255091"/>
          </a:xfrm>
          <a:prstGeom prst="rect"/>
        </p:spPr>
      </p:pic>
      <p:sp>
        <p:nvSpPr>
          <p:cNvPr id="1048711" name="Text 1"/>
          <p:cNvSpPr/>
          <p:nvPr/>
        </p:nvSpPr>
        <p:spPr>
          <a:xfrm>
            <a:off x="1214209" y="1803598"/>
            <a:ext cx="5744126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Kompleksitas Faktor Internal</a:t>
            </a:r>
            <a:endParaRPr dirty="0" sz="1650" lang="en-US"/>
          </a:p>
        </p:txBody>
      </p:sp>
      <p:sp>
        <p:nvSpPr>
          <p:cNvPr id="1048712" name="Text 2"/>
          <p:cNvSpPr/>
          <p:nvPr/>
        </p:nvSpPr>
        <p:spPr>
          <a:xfrm>
            <a:off x="1214209" y="2161084"/>
            <a:ext cx="5744126" cy="775692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Proses belajar sangat bergantung pada dinamika psikologis internal: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motivasi, efikasi diri, kecemasan akademik, minat,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dan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pola atribusi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bukan hanya IQ atau lingkungan eksternal.</a:t>
            </a:r>
            <a:endParaRPr dirty="0" sz="1300" lang="en-US"/>
          </a:p>
        </p:txBody>
      </p:sp>
      <p:pic>
        <p:nvPicPr>
          <p:cNvPr id="2097164" name="Image 2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25271" y="3248174"/>
            <a:ext cx="255085" cy="255091"/>
          </a:xfrm>
          <a:prstGeom prst="rect"/>
        </p:spPr>
      </p:pic>
      <p:sp>
        <p:nvSpPr>
          <p:cNvPr id="1048713" name="Text 3"/>
          <p:cNvSpPr/>
          <p:nvPr/>
        </p:nvSpPr>
        <p:spPr>
          <a:xfrm>
            <a:off x="1214209" y="3242965"/>
            <a:ext cx="5744126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Peran Filter Kognitif-Emosional</a:t>
            </a:r>
            <a:endParaRPr dirty="0" sz="1650" lang="en-US"/>
          </a:p>
        </p:txBody>
      </p:sp>
      <p:sp>
        <p:nvSpPr>
          <p:cNvPr id="1048714" name="Text 4"/>
          <p:cNvSpPr/>
          <p:nvPr/>
        </p:nvSpPr>
        <p:spPr>
          <a:xfrm>
            <a:off x="1214209" y="3600450"/>
            <a:ext cx="5744126" cy="775692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Faktor psikologis bertindak sebagai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sistem kendali eksekutif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Kondisi positif mengoptimalkan </a:t>
            </a:r>
            <a:r>
              <a:rPr dirty="0" sz="1300" i="1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working memory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menuju </a:t>
            </a:r>
            <a:r>
              <a:rPr dirty="0" sz="1300" i="1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deep processing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; kecemasan berlebih memicu </a:t>
            </a:r>
            <a:r>
              <a:rPr dirty="0" sz="1300" i="1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extraneous cognitive load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dirty="0" sz="1300" lang="en-US"/>
          </a:p>
        </p:txBody>
      </p:sp>
      <p:pic>
        <p:nvPicPr>
          <p:cNvPr id="2097165" name="Image 3" descr="preencoded.png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25271" y="4687540"/>
            <a:ext cx="255085" cy="255091"/>
          </a:xfrm>
          <a:prstGeom prst="rect"/>
        </p:spPr>
      </p:pic>
      <p:sp>
        <p:nvSpPr>
          <p:cNvPr id="1048715" name="Text 5"/>
          <p:cNvSpPr/>
          <p:nvPr/>
        </p:nvSpPr>
        <p:spPr>
          <a:xfrm>
            <a:off x="1214209" y="4682331"/>
            <a:ext cx="5744126" cy="265708"/>
          </a:xfrm>
          <a:prstGeom prst="rect"/>
          <a:noFill/>
        </p:spPr>
        <p:txBody>
          <a:bodyPr anchor="t" bIns="0" lIns="0" rIns="0" rtlCol="0" tIns="0" wrap="none"/>
          <a:p>
            <a:pPr algn="l" indent="0" marL="0">
              <a:lnSpc>
                <a:spcPct val="104000"/>
              </a:lnSpc>
              <a:buNone/>
            </a:pPr>
            <a:r>
              <a:rPr dirty="0" sz="1650" lang="en-US">
                <a:solidFill>
                  <a:srgbClr val="D4D4D1"/>
                </a:solidFill>
                <a:latin typeface="IBM Plex Sans Medium" pitchFamily="34" charset="0"/>
                <a:ea typeface="IBM Plex Sans Medium" pitchFamily="34" charset="-122"/>
                <a:cs typeface="IBM Plex Sans Medium" pitchFamily="34" charset="-120"/>
              </a:rPr>
              <a:t>Keseimbangan Motivasi &amp; Growth Mindset</a:t>
            </a:r>
            <a:endParaRPr dirty="0" sz="1650" lang="en-US"/>
          </a:p>
        </p:txBody>
      </p:sp>
      <p:sp>
        <p:nvSpPr>
          <p:cNvPr id="1048716" name="Text 6"/>
          <p:cNvSpPr/>
          <p:nvPr/>
        </p:nvSpPr>
        <p:spPr>
          <a:xfrm>
            <a:off x="1214209" y="5039816"/>
            <a:ext cx="5744126" cy="775692"/>
          </a:xfrm>
          <a:prstGeom prst="rect"/>
          <a:noFill/>
        </p:spPr>
        <p:txBody>
          <a:bodyPr anchor="t" bIns="0" lIns="0" rIns="0" rtlCol="0" tIns="0" wrap="square">
            <a:normAutofit/>
          </a:bodyPr>
          <a:p>
            <a:pPr algn="l" indent="0" marL="0">
              <a:lnSpc>
                <a:spcPct val="127000"/>
              </a:lnSpc>
              <a:buNone/>
            </a:pP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Keterlibatan aktif dan resiliensi siswa ditentukan oleh dominasi </a:t>
            </a:r>
            <a:r>
              <a:rPr b="1" dirty="0" sz="1300" lang="en-US">
                <a:solidFill>
                  <a:srgbClr val="D4D4D1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motivasi intrinsik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yang didukung </a:t>
            </a:r>
            <a:r>
              <a:rPr dirty="0" sz="1300" i="1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growth mindset</a:t>
            </a:r>
            <a:r>
              <a:rPr dirty="0" sz="1300" lang="en-US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mengatribusikan kegagalan pada strategi, bukan kemampuan tetap.</a:t>
            </a:r>
            <a:endParaRPr dirty="0" sz="1300"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SM-A166P</dc:creator>
  <dcterms:created xsi:type="dcterms:W3CDTF">2026-08-23T20:52:52Z</dcterms:created>
  <dcterms:modified xsi:type="dcterms:W3CDTF">2026-08-24T11:11:12Z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87516a8812c24aeab0f653876fb24c05_23</vt:lpwstr>
  </property>
</Properties>
</file>