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Glacial Indifference Bold" charset="1" panose="00000800000000000000"/>
      <p:regular r:id="rId19"/>
    </p:embeddedFont>
    <p:embeddedFont>
      <p:font typeface="Glacial Indifference" charset="1" panose="00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svg" Type="http://schemas.openxmlformats.org/officeDocument/2006/relationships/image"/><Relationship Id="rId4" Target="../media/image16.png" Type="http://schemas.openxmlformats.org/officeDocument/2006/relationships/image"/><Relationship Id="rId5" Target="../media/image17.svg" Type="http://schemas.openxmlformats.org/officeDocument/2006/relationships/image"/><Relationship Id="rId6" Target="../media/image12.png" Type="http://schemas.openxmlformats.org/officeDocument/2006/relationships/image"/><Relationship Id="rId7" Target="../media/image13.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png" Type="http://schemas.openxmlformats.org/officeDocument/2006/relationships/image"/><Relationship Id="rId3" Target="../media/image51.svg" Type="http://schemas.openxmlformats.org/officeDocument/2006/relationships/image"/><Relationship Id="rId4" Target="../media/image52.png" Type="http://schemas.openxmlformats.org/officeDocument/2006/relationships/image"/><Relationship Id="rId5" Target="../media/image53.svg" Type="http://schemas.openxmlformats.org/officeDocument/2006/relationships/image"/><Relationship Id="rId6" Target="../media/image54.png" Type="http://schemas.openxmlformats.org/officeDocument/2006/relationships/image"/><Relationship Id="rId7" Target="../media/image55.svg" Type="http://schemas.openxmlformats.org/officeDocument/2006/relationships/image"/><Relationship Id="rId8" Target="../media/image56.png" Type="http://schemas.openxmlformats.org/officeDocument/2006/relationships/image"/><Relationship Id="rId9" Target="../media/image57.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svg" Type="http://schemas.openxmlformats.org/officeDocument/2006/relationships/image"/><Relationship Id="rId4" Target="../media/image50.png" Type="http://schemas.openxmlformats.org/officeDocument/2006/relationships/image"/><Relationship Id="rId5" Target="../media/image51.svg" Type="http://schemas.openxmlformats.org/officeDocument/2006/relationships/image"/><Relationship Id="rId6" Target="../media/image54.png" Type="http://schemas.openxmlformats.org/officeDocument/2006/relationships/image"/><Relationship Id="rId7" Target="../media/image55.svg" Type="http://schemas.openxmlformats.org/officeDocument/2006/relationships/image"/><Relationship Id="rId8" Target="../media/image60.png" Type="http://schemas.openxmlformats.org/officeDocument/2006/relationships/image"/><Relationship Id="rId9" Target="../media/image61.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png" Type="http://schemas.openxmlformats.org/officeDocument/2006/relationships/image"/><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12.png" Type="http://schemas.openxmlformats.org/officeDocument/2006/relationships/image"/><Relationship Id="rId7" Target="../media/image13.svg" Type="http://schemas.openxmlformats.org/officeDocument/2006/relationships/image"/><Relationship Id="rId8" Target="../media/image14.png" Type="http://schemas.openxmlformats.org/officeDocument/2006/relationships/image"/><Relationship Id="rId9" Target="../media/image15.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 Id="rId4" Target="../media/image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24.png" Type="http://schemas.openxmlformats.org/officeDocument/2006/relationships/image"/><Relationship Id="rId7" Target="../media/image25.svg" Type="http://schemas.openxmlformats.org/officeDocument/2006/relationships/image"/><Relationship Id="rId8"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28.png" Type="http://schemas.openxmlformats.org/officeDocument/2006/relationships/image"/><Relationship Id="rId7" Target="../media/image29.svg" Type="http://schemas.openxmlformats.org/officeDocument/2006/relationships/image"/><Relationship Id="rId8" Target="../media/image30.png" Type="http://schemas.openxmlformats.org/officeDocument/2006/relationships/image"/><Relationship Id="rId9" Target="../media/image31.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12" Target="../media/image40.png" Type="http://schemas.openxmlformats.org/officeDocument/2006/relationships/image"/><Relationship Id="rId13" Target="../media/image41.svg" Type="http://schemas.openxmlformats.org/officeDocument/2006/relationships/image"/><Relationship Id="rId2" Target="../media/image32.png" Type="http://schemas.openxmlformats.org/officeDocument/2006/relationships/image"/><Relationship Id="rId3" Target="../media/image33.svg" Type="http://schemas.openxmlformats.org/officeDocument/2006/relationships/image"/><Relationship Id="rId4" Target="../media/image34.png" Type="http://schemas.openxmlformats.org/officeDocument/2006/relationships/image"/><Relationship Id="rId5" Target="../media/image35.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 Id="rId8" Target="../media/image16.png" Type="http://schemas.openxmlformats.org/officeDocument/2006/relationships/image"/><Relationship Id="rId9" Target="../media/image17.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12" Target="../media/image44.png" Type="http://schemas.openxmlformats.org/officeDocument/2006/relationships/image"/><Relationship Id="rId13" Target="../media/image45.svg" Type="http://schemas.openxmlformats.org/officeDocument/2006/relationships/image"/><Relationship Id="rId2" Target="../media/image32.png" Type="http://schemas.openxmlformats.org/officeDocument/2006/relationships/image"/><Relationship Id="rId3" Target="../media/image33.svg" Type="http://schemas.openxmlformats.org/officeDocument/2006/relationships/image"/><Relationship Id="rId4" Target="../media/image42.png" Type="http://schemas.openxmlformats.org/officeDocument/2006/relationships/image"/><Relationship Id="rId5" Target="../media/image43.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 Id="rId8" Target="../media/image16.png" Type="http://schemas.openxmlformats.org/officeDocument/2006/relationships/image"/><Relationship Id="rId9" Target="../media/image17.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6.png" Type="http://schemas.openxmlformats.org/officeDocument/2006/relationships/image"/><Relationship Id="rId3" Target="../media/image47.svg" Type="http://schemas.openxmlformats.org/officeDocument/2006/relationships/image"/><Relationship Id="rId4" Target="../media/image48.png" Type="http://schemas.openxmlformats.org/officeDocument/2006/relationships/image"/><Relationship Id="rId5" Target="../media/image49.svg" Type="http://schemas.openxmlformats.org/officeDocument/2006/relationships/image"/><Relationship Id="rId6" Target="../media/image12.png" Type="http://schemas.openxmlformats.org/officeDocument/2006/relationships/image"/><Relationship Id="rId7" Target="../media/image13.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939515" y="6478376"/>
            <a:ext cx="5348485" cy="3808624"/>
            <a:chOff x="0" y="0"/>
            <a:chExt cx="1408655" cy="1003094"/>
          </a:xfrm>
        </p:grpSpPr>
        <p:sp>
          <p:nvSpPr>
            <p:cNvPr name="Freeform 3" id="3"/>
            <p:cNvSpPr/>
            <p:nvPr/>
          </p:nvSpPr>
          <p:spPr>
            <a:xfrm flipH="false" flipV="false" rot="0">
              <a:off x="0" y="0"/>
              <a:ext cx="1408655" cy="1003094"/>
            </a:xfrm>
            <a:custGeom>
              <a:avLst/>
              <a:gdLst/>
              <a:ahLst/>
              <a:cxnLst/>
              <a:rect r="r" b="b" t="t" l="l"/>
              <a:pathLst>
                <a:path h="1003094" w="1408655">
                  <a:moveTo>
                    <a:pt x="0" y="0"/>
                  </a:moveTo>
                  <a:lnTo>
                    <a:pt x="1408655" y="0"/>
                  </a:lnTo>
                  <a:lnTo>
                    <a:pt x="1408655" y="1003094"/>
                  </a:lnTo>
                  <a:lnTo>
                    <a:pt x="0" y="1003094"/>
                  </a:lnTo>
                  <a:close/>
                </a:path>
              </a:pathLst>
            </a:custGeom>
            <a:solidFill>
              <a:srgbClr val="E4E4E4"/>
            </a:solidFill>
          </p:spPr>
        </p:sp>
        <p:sp>
          <p:nvSpPr>
            <p:cNvPr name="TextBox 4" id="4"/>
            <p:cNvSpPr txBox="true"/>
            <p:nvPr/>
          </p:nvSpPr>
          <p:spPr>
            <a:xfrm>
              <a:off x="0" y="-38100"/>
              <a:ext cx="1408655" cy="1041194"/>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4996383" y="7369516"/>
            <a:ext cx="1197794" cy="1093259"/>
          </a:xfrm>
          <a:custGeom>
            <a:avLst/>
            <a:gdLst/>
            <a:ahLst/>
            <a:cxnLst/>
            <a:rect r="r" b="b" t="t" l="l"/>
            <a:pathLst>
              <a:path h="1093259" w="1197794">
                <a:moveTo>
                  <a:pt x="0" y="0"/>
                </a:moveTo>
                <a:lnTo>
                  <a:pt x="1197794" y="0"/>
                </a:lnTo>
                <a:lnTo>
                  <a:pt x="1197794" y="1093259"/>
                </a:lnTo>
                <a:lnTo>
                  <a:pt x="0" y="109325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0238881" y="-3217567"/>
            <a:ext cx="7272266" cy="6783041"/>
          </a:xfrm>
          <a:custGeom>
            <a:avLst/>
            <a:gdLst/>
            <a:ahLst/>
            <a:cxnLst/>
            <a:rect r="r" b="b" t="t" l="l"/>
            <a:pathLst>
              <a:path h="6783041" w="7272266">
                <a:moveTo>
                  <a:pt x="0" y="0"/>
                </a:moveTo>
                <a:lnTo>
                  <a:pt x="7272266" y="0"/>
                </a:lnTo>
                <a:lnTo>
                  <a:pt x="7272266" y="6783041"/>
                </a:lnTo>
                <a:lnTo>
                  <a:pt x="0" y="67830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6183514" y="2901658"/>
            <a:ext cx="1327633" cy="1327633"/>
          </a:xfrm>
          <a:custGeom>
            <a:avLst/>
            <a:gdLst/>
            <a:ahLst/>
            <a:cxnLst/>
            <a:rect r="r" b="b" t="t" l="l"/>
            <a:pathLst>
              <a:path h="1327633" w="1327633">
                <a:moveTo>
                  <a:pt x="0" y="0"/>
                </a:moveTo>
                <a:lnTo>
                  <a:pt x="1327633" y="0"/>
                </a:lnTo>
                <a:lnTo>
                  <a:pt x="1327633" y="1327633"/>
                </a:lnTo>
                <a:lnTo>
                  <a:pt x="0" y="13276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p:nvPr/>
        </p:nvGrpSpPr>
        <p:grpSpPr>
          <a:xfrm rot="0">
            <a:off x="15351247" y="4400741"/>
            <a:ext cx="803180" cy="742759"/>
            <a:chOff x="0" y="0"/>
            <a:chExt cx="211537" cy="195624"/>
          </a:xfrm>
        </p:grpSpPr>
        <p:sp>
          <p:nvSpPr>
            <p:cNvPr name="Freeform 9" id="9"/>
            <p:cNvSpPr/>
            <p:nvPr/>
          </p:nvSpPr>
          <p:spPr>
            <a:xfrm flipH="false" flipV="false" rot="0">
              <a:off x="0" y="0"/>
              <a:ext cx="211537" cy="195624"/>
            </a:xfrm>
            <a:custGeom>
              <a:avLst/>
              <a:gdLst/>
              <a:ahLst/>
              <a:cxnLst/>
              <a:rect r="r" b="b" t="t" l="l"/>
              <a:pathLst>
                <a:path h="195624" w="211537">
                  <a:moveTo>
                    <a:pt x="0" y="0"/>
                  </a:moveTo>
                  <a:lnTo>
                    <a:pt x="211537" y="0"/>
                  </a:lnTo>
                  <a:lnTo>
                    <a:pt x="211537" y="195624"/>
                  </a:lnTo>
                  <a:lnTo>
                    <a:pt x="0" y="195624"/>
                  </a:lnTo>
                  <a:close/>
                </a:path>
              </a:pathLst>
            </a:custGeom>
            <a:solidFill>
              <a:srgbClr val="5DA295"/>
            </a:solidFill>
          </p:spPr>
        </p:sp>
        <p:sp>
          <p:nvSpPr>
            <p:cNvPr name="TextBox 10" id="10"/>
            <p:cNvSpPr txBox="true"/>
            <p:nvPr/>
          </p:nvSpPr>
          <p:spPr>
            <a:xfrm>
              <a:off x="0" y="-38100"/>
              <a:ext cx="211537" cy="233724"/>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0" y="0"/>
            <a:ext cx="619741" cy="2934068"/>
            <a:chOff x="0" y="0"/>
            <a:chExt cx="163224" cy="772759"/>
          </a:xfrm>
        </p:grpSpPr>
        <p:sp>
          <p:nvSpPr>
            <p:cNvPr name="Freeform 12" id="12"/>
            <p:cNvSpPr/>
            <p:nvPr/>
          </p:nvSpPr>
          <p:spPr>
            <a:xfrm flipH="false" flipV="false" rot="0">
              <a:off x="0" y="0"/>
              <a:ext cx="163224" cy="772759"/>
            </a:xfrm>
            <a:custGeom>
              <a:avLst/>
              <a:gdLst/>
              <a:ahLst/>
              <a:cxnLst/>
              <a:rect r="r" b="b" t="t" l="l"/>
              <a:pathLst>
                <a:path h="772759" w="163224">
                  <a:moveTo>
                    <a:pt x="0" y="0"/>
                  </a:moveTo>
                  <a:lnTo>
                    <a:pt x="163224" y="0"/>
                  </a:lnTo>
                  <a:lnTo>
                    <a:pt x="163224" y="772759"/>
                  </a:lnTo>
                  <a:lnTo>
                    <a:pt x="0" y="772759"/>
                  </a:lnTo>
                  <a:close/>
                </a:path>
              </a:pathLst>
            </a:custGeom>
            <a:solidFill>
              <a:srgbClr val="5DA295"/>
            </a:solidFill>
          </p:spPr>
        </p:sp>
        <p:sp>
          <p:nvSpPr>
            <p:cNvPr name="TextBox 13" id="13"/>
            <p:cNvSpPr txBox="true"/>
            <p:nvPr/>
          </p:nvSpPr>
          <p:spPr>
            <a:xfrm>
              <a:off x="0" y="-38100"/>
              <a:ext cx="163224" cy="810859"/>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0" y="2933707"/>
            <a:ext cx="619741" cy="1004046"/>
            <a:chOff x="0" y="0"/>
            <a:chExt cx="163224" cy="264440"/>
          </a:xfrm>
        </p:grpSpPr>
        <p:sp>
          <p:nvSpPr>
            <p:cNvPr name="Freeform 15" id="15"/>
            <p:cNvSpPr/>
            <p:nvPr/>
          </p:nvSpPr>
          <p:spPr>
            <a:xfrm flipH="false" flipV="false" rot="0">
              <a:off x="0" y="0"/>
              <a:ext cx="163224" cy="264440"/>
            </a:xfrm>
            <a:custGeom>
              <a:avLst/>
              <a:gdLst/>
              <a:ahLst/>
              <a:cxnLst/>
              <a:rect r="r" b="b" t="t" l="l"/>
              <a:pathLst>
                <a:path h="264440" w="163224">
                  <a:moveTo>
                    <a:pt x="0" y="0"/>
                  </a:moveTo>
                  <a:lnTo>
                    <a:pt x="163224" y="0"/>
                  </a:lnTo>
                  <a:lnTo>
                    <a:pt x="163224" y="264440"/>
                  </a:lnTo>
                  <a:lnTo>
                    <a:pt x="0" y="264440"/>
                  </a:lnTo>
                  <a:close/>
                </a:path>
              </a:pathLst>
            </a:custGeom>
            <a:solidFill>
              <a:srgbClr val="BFDDD2"/>
            </a:solidFill>
          </p:spPr>
        </p:sp>
        <p:sp>
          <p:nvSpPr>
            <p:cNvPr name="TextBox 16" id="16"/>
            <p:cNvSpPr txBox="true"/>
            <p:nvPr/>
          </p:nvSpPr>
          <p:spPr>
            <a:xfrm>
              <a:off x="0" y="-38100"/>
              <a:ext cx="163224" cy="302540"/>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0" y="6668606"/>
            <a:ext cx="12939515" cy="3618394"/>
            <a:chOff x="0" y="0"/>
            <a:chExt cx="3407938" cy="952993"/>
          </a:xfrm>
        </p:grpSpPr>
        <p:sp>
          <p:nvSpPr>
            <p:cNvPr name="Freeform 18" id="18"/>
            <p:cNvSpPr/>
            <p:nvPr/>
          </p:nvSpPr>
          <p:spPr>
            <a:xfrm flipH="false" flipV="false" rot="0">
              <a:off x="0" y="0"/>
              <a:ext cx="3407938" cy="952993"/>
            </a:xfrm>
            <a:custGeom>
              <a:avLst/>
              <a:gdLst/>
              <a:ahLst/>
              <a:cxnLst/>
              <a:rect r="r" b="b" t="t" l="l"/>
              <a:pathLst>
                <a:path h="952993" w="3407938">
                  <a:moveTo>
                    <a:pt x="0" y="0"/>
                  </a:moveTo>
                  <a:lnTo>
                    <a:pt x="3407938" y="0"/>
                  </a:lnTo>
                  <a:lnTo>
                    <a:pt x="3407938" y="952993"/>
                  </a:lnTo>
                  <a:lnTo>
                    <a:pt x="0" y="952993"/>
                  </a:lnTo>
                  <a:close/>
                </a:path>
              </a:pathLst>
            </a:custGeom>
            <a:solidFill>
              <a:srgbClr val="5DA295"/>
            </a:solidFill>
          </p:spPr>
        </p:sp>
        <p:sp>
          <p:nvSpPr>
            <p:cNvPr name="TextBox 19" id="19"/>
            <p:cNvSpPr txBox="true"/>
            <p:nvPr/>
          </p:nvSpPr>
          <p:spPr>
            <a:xfrm>
              <a:off x="0" y="-38100"/>
              <a:ext cx="3407938" cy="991093"/>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1967885" y="7117855"/>
            <a:ext cx="143103" cy="2691310"/>
            <a:chOff x="0" y="0"/>
            <a:chExt cx="37690" cy="708822"/>
          </a:xfrm>
        </p:grpSpPr>
        <p:sp>
          <p:nvSpPr>
            <p:cNvPr name="Freeform 21" id="21"/>
            <p:cNvSpPr/>
            <p:nvPr/>
          </p:nvSpPr>
          <p:spPr>
            <a:xfrm flipH="false" flipV="false" rot="0">
              <a:off x="0" y="0"/>
              <a:ext cx="37690" cy="708822"/>
            </a:xfrm>
            <a:custGeom>
              <a:avLst/>
              <a:gdLst/>
              <a:ahLst/>
              <a:cxnLst/>
              <a:rect r="r" b="b" t="t" l="l"/>
              <a:pathLst>
                <a:path h="708822" w="37690">
                  <a:moveTo>
                    <a:pt x="0" y="0"/>
                  </a:moveTo>
                  <a:lnTo>
                    <a:pt x="37690" y="0"/>
                  </a:lnTo>
                  <a:lnTo>
                    <a:pt x="37690" y="708822"/>
                  </a:lnTo>
                  <a:lnTo>
                    <a:pt x="0" y="708822"/>
                  </a:lnTo>
                  <a:close/>
                </a:path>
              </a:pathLst>
            </a:custGeom>
            <a:solidFill>
              <a:srgbClr val="BFDDD2"/>
            </a:solidFill>
          </p:spPr>
        </p:sp>
        <p:sp>
          <p:nvSpPr>
            <p:cNvPr name="TextBox 22" id="22"/>
            <p:cNvSpPr txBox="true"/>
            <p:nvPr/>
          </p:nvSpPr>
          <p:spPr>
            <a:xfrm>
              <a:off x="0" y="-38100"/>
              <a:ext cx="37690" cy="746922"/>
            </a:xfrm>
            <a:prstGeom prst="rect">
              <a:avLst/>
            </a:prstGeom>
          </p:spPr>
          <p:txBody>
            <a:bodyPr anchor="ctr" rtlCol="false" tIns="50800" lIns="50800" bIns="50800" rIns="50800"/>
            <a:lstStyle/>
            <a:p>
              <a:pPr algn="ctr">
                <a:lnSpc>
                  <a:spcPts val="2659"/>
                </a:lnSpc>
              </a:pPr>
            </a:p>
          </p:txBody>
        </p:sp>
      </p:grpSp>
      <p:sp>
        <p:nvSpPr>
          <p:cNvPr name="Freeform 23" id="23"/>
          <p:cNvSpPr/>
          <p:nvPr/>
        </p:nvSpPr>
        <p:spPr>
          <a:xfrm flipH="false" flipV="false" rot="0">
            <a:off x="14498623" y="6478376"/>
            <a:ext cx="2193314" cy="2193314"/>
          </a:xfrm>
          <a:custGeom>
            <a:avLst/>
            <a:gdLst/>
            <a:ahLst/>
            <a:cxnLst/>
            <a:rect r="r" b="b" t="t" l="l"/>
            <a:pathLst>
              <a:path h="2193314" w="2193314">
                <a:moveTo>
                  <a:pt x="0" y="0"/>
                </a:moveTo>
                <a:lnTo>
                  <a:pt x="2193314" y="0"/>
                </a:lnTo>
                <a:lnTo>
                  <a:pt x="2193314" y="2193314"/>
                </a:lnTo>
                <a:lnTo>
                  <a:pt x="0" y="2193314"/>
                </a:lnTo>
                <a:lnTo>
                  <a:pt x="0" y="0"/>
                </a:lnTo>
                <a:close/>
              </a:path>
            </a:pathLst>
          </a:custGeom>
          <a:blipFill>
            <a:blip r:embed="rId8"/>
            <a:stretch>
              <a:fillRect l="0" t="0" r="0" b="0"/>
            </a:stretch>
          </a:blipFill>
        </p:spPr>
      </p:sp>
      <p:sp>
        <p:nvSpPr>
          <p:cNvPr name="TextBox 24" id="24"/>
          <p:cNvSpPr txBox="true"/>
          <p:nvPr/>
        </p:nvSpPr>
        <p:spPr>
          <a:xfrm rot="0">
            <a:off x="2110988" y="2416170"/>
            <a:ext cx="15603179" cy="4201445"/>
          </a:xfrm>
          <a:prstGeom prst="rect">
            <a:avLst/>
          </a:prstGeom>
        </p:spPr>
        <p:txBody>
          <a:bodyPr anchor="t" rtlCol="false" tIns="0" lIns="0" bIns="0" rIns="0">
            <a:spAutoFit/>
          </a:bodyPr>
          <a:lstStyle/>
          <a:p>
            <a:pPr algn="l">
              <a:lnSpc>
                <a:spcPts val="8257"/>
              </a:lnSpc>
            </a:pPr>
            <a:r>
              <a:rPr lang="en-US" sz="6998" b="true">
                <a:solidFill>
                  <a:srgbClr val="000000"/>
                </a:solidFill>
                <a:latin typeface="Glacial Indifference Bold"/>
                <a:ea typeface="Glacial Indifference Bold"/>
                <a:cs typeface="Glacial Indifference Bold"/>
                <a:sym typeface="Glacial Indifference Bold"/>
              </a:rPr>
              <a:t>DIMENSI PSIKOLOGI MANUSIA DALAM ISLAM: MENGURAI RELASI RUH, QALB, NAFS, DAN AKAL TERHADAP ORIENTASI PENDIDIKAN</a:t>
            </a:r>
          </a:p>
        </p:txBody>
      </p:sp>
      <p:sp>
        <p:nvSpPr>
          <p:cNvPr name="TextBox 25" id="25"/>
          <p:cNvSpPr txBox="true"/>
          <p:nvPr/>
        </p:nvSpPr>
        <p:spPr>
          <a:xfrm rot="0">
            <a:off x="13943156" y="8662165"/>
            <a:ext cx="3341203" cy="1381125"/>
          </a:xfrm>
          <a:prstGeom prst="rect">
            <a:avLst/>
          </a:prstGeom>
        </p:spPr>
        <p:txBody>
          <a:bodyPr anchor="t" rtlCol="false" tIns="0" lIns="0" bIns="0" rIns="0">
            <a:spAutoFit/>
          </a:bodyPr>
          <a:lstStyle/>
          <a:p>
            <a:pPr algn="ctr">
              <a:lnSpc>
                <a:spcPts val="3600"/>
              </a:lnSpc>
            </a:pPr>
            <a:r>
              <a:rPr lang="en-US" sz="3000" spc="150">
                <a:solidFill>
                  <a:srgbClr val="000000"/>
                </a:solidFill>
                <a:latin typeface="Glacial Indifference"/>
                <a:ea typeface="Glacial Indifference"/>
                <a:cs typeface="Glacial Indifference"/>
                <a:sym typeface="Glacial Indifference"/>
              </a:rPr>
              <a:t>UNIVERSITAS</a:t>
            </a:r>
          </a:p>
          <a:p>
            <a:pPr algn="ctr">
              <a:lnSpc>
                <a:spcPts val="3600"/>
              </a:lnSpc>
            </a:pPr>
            <a:r>
              <a:rPr lang="en-US" sz="3000" spc="150">
                <a:solidFill>
                  <a:srgbClr val="000000"/>
                </a:solidFill>
                <a:latin typeface="Glacial Indifference"/>
                <a:ea typeface="Glacial Indifference"/>
                <a:cs typeface="Glacial Indifference"/>
                <a:sym typeface="Glacial Indifference"/>
              </a:rPr>
              <a:t>ISLAM NEGRI SUNAN AMPEL</a:t>
            </a:r>
          </a:p>
        </p:txBody>
      </p:sp>
      <p:sp>
        <p:nvSpPr>
          <p:cNvPr name="TextBox 26" id="26"/>
          <p:cNvSpPr txBox="true"/>
          <p:nvPr/>
        </p:nvSpPr>
        <p:spPr>
          <a:xfrm rot="0">
            <a:off x="2676921" y="8516338"/>
            <a:ext cx="8678304" cy="580390"/>
          </a:xfrm>
          <a:prstGeom prst="rect">
            <a:avLst/>
          </a:prstGeom>
        </p:spPr>
        <p:txBody>
          <a:bodyPr anchor="t" rtlCol="false" tIns="0" lIns="0" bIns="0" rIns="0">
            <a:spAutoFit/>
          </a:bodyPr>
          <a:lstStyle/>
          <a:p>
            <a:pPr algn="l">
              <a:lnSpc>
                <a:spcPts val="4759"/>
              </a:lnSpc>
            </a:pPr>
            <a:r>
              <a:rPr lang="en-US" sz="3399">
                <a:solidFill>
                  <a:srgbClr val="FFFFFF"/>
                </a:solidFill>
                <a:latin typeface="Glacial Indifference"/>
                <a:ea typeface="Glacial Indifference"/>
                <a:cs typeface="Glacial Indifference"/>
                <a:sym typeface="Glacial Indifference"/>
              </a:rPr>
              <a:t>PROGRAM STUDI PENDIDIKAN AGAMA ISLAM</a:t>
            </a:r>
          </a:p>
        </p:txBody>
      </p:sp>
      <p:sp>
        <p:nvSpPr>
          <p:cNvPr name="TextBox 27" id="27"/>
          <p:cNvSpPr txBox="true"/>
          <p:nvPr/>
        </p:nvSpPr>
        <p:spPr>
          <a:xfrm rot="0">
            <a:off x="1967885" y="1351115"/>
            <a:ext cx="11795141" cy="804545"/>
          </a:xfrm>
          <a:prstGeom prst="rect">
            <a:avLst/>
          </a:prstGeom>
        </p:spPr>
        <p:txBody>
          <a:bodyPr anchor="t" rtlCol="false" tIns="0" lIns="0" bIns="0" rIns="0">
            <a:spAutoFit/>
          </a:bodyPr>
          <a:lstStyle/>
          <a:p>
            <a:pPr algn="l">
              <a:lnSpc>
                <a:spcPts val="6580"/>
              </a:lnSpc>
            </a:pPr>
            <a:r>
              <a:rPr lang="en-US" b="true" sz="4700" spc="376">
                <a:solidFill>
                  <a:srgbClr val="5DA295"/>
                </a:solidFill>
                <a:latin typeface="Glacial Indifference Bold"/>
                <a:ea typeface="Glacial Indifference Bold"/>
                <a:cs typeface="Glacial Indifference Bold"/>
                <a:sym typeface="Glacial Indifference Bold"/>
              </a:rPr>
              <a:t>PSIKOLOGI PENDIDIKAN ISLAM</a:t>
            </a:r>
          </a:p>
        </p:txBody>
      </p:sp>
      <p:sp>
        <p:nvSpPr>
          <p:cNvPr name="TextBox 28" id="28"/>
          <p:cNvSpPr txBox="true"/>
          <p:nvPr/>
        </p:nvSpPr>
        <p:spPr>
          <a:xfrm rot="0">
            <a:off x="2676921" y="7078451"/>
            <a:ext cx="8614073" cy="688975"/>
          </a:xfrm>
          <a:prstGeom prst="rect">
            <a:avLst/>
          </a:prstGeom>
        </p:spPr>
        <p:txBody>
          <a:bodyPr anchor="t" rtlCol="false" tIns="0" lIns="0" bIns="0" rIns="0">
            <a:spAutoFit/>
          </a:bodyPr>
          <a:lstStyle/>
          <a:p>
            <a:pPr algn="l">
              <a:lnSpc>
                <a:spcPts val="5599"/>
              </a:lnSpc>
            </a:pPr>
            <a:r>
              <a:rPr lang="en-US" sz="3999" b="true">
                <a:solidFill>
                  <a:srgbClr val="FFFFFF"/>
                </a:solidFill>
                <a:latin typeface="Glacial Indifference Bold"/>
                <a:ea typeface="Glacial Indifference Bold"/>
                <a:cs typeface="Glacial Indifference Bold"/>
                <a:sym typeface="Glacial Indifference Bold"/>
              </a:rPr>
              <a:t>LINA KHAMA SATU SYAHIDAH</a:t>
            </a:r>
          </a:p>
        </p:txBody>
      </p:sp>
      <p:sp>
        <p:nvSpPr>
          <p:cNvPr name="TextBox 29" id="29"/>
          <p:cNvSpPr txBox="true"/>
          <p:nvPr/>
        </p:nvSpPr>
        <p:spPr>
          <a:xfrm rot="0">
            <a:off x="2676921" y="7850223"/>
            <a:ext cx="3755428" cy="580390"/>
          </a:xfrm>
          <a:prstGeom prst="rect">
            <a:avLst/>
          </a:prstGeom>
        </p:spPr>
        <p:txBody>
          <a:bodyPr anchor="t" rtlCol="false" tIns="0" lIns="0" bIns="0" rIns="0">
            <a:spAutoFit/>
          </a:bodyPr>
          <a:lstStyle/>
          <a:p>
            <a:pPr algn="l">
              <a:lnSpc>
                <a:spcPts val="4759"/>
              </a:lnSpc>
            </a:pPr>
            <a:r>
              <a:rPr lang="en-US" sz="3399">
                <a:solidFill>
                  <a:srgbClr val="FFFFFF"/>
                </a:solidFill>
                <a:latin typeface="Glacial Indifference"/>
                <a:ea typeface="Glacial Indifference"/>
                <a:cs typeface="Glacial Indifference"/>
                <a:sym typeface="Glacial Indifference"/>
              </a:rPr>
              <a:t>NIM : 06010125020</a:t>
            </a:r>
          </a:p>
        </p:txBody>
      </p:sp>
      <p:sp>
        <p:nvSpPr>
          <p:cNvPr name="TextBox 30" id="30"/>
          <p:cNvSpPr txBox="true"/>
          <p:nvPr/>
        </p:nvSpPr>
        <p:spPr>
          <a:xfrm rot="0">
            <a:off x="2676921" y="9182453"/>
            <a:ext cx="1455625" cy="580390"/>
          </a:xfrm>
          <a:prstGeom prst="rect">
            <a:avLst/>
          </a:prstGeom>
        </p:spPr>
        <p:txBody>
          <a:bodyPr anchor="t" rtlCol="false" tIns="0" lIns="0" bIns="0" rIns="0">
            <a:spAutoFit/>
          </a:bodyPr>
          <a:lstStyle/>
          <a:p>
            <a:pPr algn="l">
              <a:lnSpc>
                <a:spcPts val="4759"/>
              </a:lnSpc>
            </a:pPr>
            <a:r>
              <a:rPr lang="en-US" sz="3399" b="true">
                <a:solidFill>
                  <a:srgbClr val="FFFFFF"/>
                </a:solidFill>
                <a:latin typeface="Glacial Indifference Bold"/>
                <a:ea typeface="Glacial Indifference Bold"/>
                <a:cs typeface="Glacial Indifference Bold"/>
                <a:sym typeface="Glacial Indifference Bold"/>
              </a:rPr>
              <a:t>2026</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667572"/>
            <a:ext cx="13716795" cy="964756"/>
          </a:xfrm>
          <a:prstGeom prst="rect">
            <a:avLst/>
          </a:prstGeom>
        </p:spPr>
        <p:txBody>
          <a:bodyPr anchor="t" rtlCol="false" tIns="0" lIns="0" bIns="0" rIns="0">
            <a:spAutoFit/>
          </a:bodyPr>
          <a:lstStyle/>
          <a:p>
            <a:pPr algn="l">
              <a:lnSpc>
                <a:spcPts val="7988"/>
              </a:lnSpc>
            </a:pPr>
            <a:r>
              <a:rPr lang="en-US" sz="5705" b="true">
                <a:solidFill>
                  <a:srgbClr val="000000"/>
                </a:solidFill>
                <a:latin typeface="Glacial Indifference Bold"/>
                <a:ea typeface="Glacial Indifference Bold"/>
                <a:cs typeface="Glacial Indifference Bold"/>
                <a:sym typeface="Glacial Indifference Bold"/>
              </a:rPr>
              <a:t>Implikasinya terhadap Pendidikan</a:t>
            </a:r>
          </a:p>
        </p:txBody>
      </p:sp>
      <p:sp>
        <p:nvSpPr>
          <p:cNvPr name="Freeform 3" id="3"/>
          <p:cNvSpPr/>
          <p:nvPr/>
        </p:nvSpPr>
        <p:spPr>
          <a:xfrm flipH="false" flipV="false" rot="0">
            <a:off x="-325912" y="6736891"/>
            <a:ext cx="4384217" cy="3551216"/>
          </a:xfrm>
          <a:custGeom>
            <a:avLst/>
            <a:gdLst/>
            <a:ahLst/>
            <a:cxnLst/>
            <a:rect r="r" b="b" t="t" l="l"/>
            <a:pathLst>
              <a:path h="3551216" w="4384217">
                <a:moveTo>
                  <a:pt x="0" y="0"/>
                </a:moveTo>
                <a:lnTo>
                  <a:pt x="4384216" y="0"/>
                </a:lnTo>
                <a:lnTo>
                  <a:pt x="4384216" y="3551216"/>
                </a:lnTo>
                <a:lnTo>
                  <a:pt x="0" y="35512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0" y="10073435"/>
            <a:ext cx="18288000" cy="213565"/>
            <a:chOff x="0" y="0"/>
            <a:chExt cx="4816593" cy="56248"/>
          </a:xfrm>
        </p:grpSpPr>
        <p:sp>
          <p:nvSpPr>
            <p:cNvPr name="Freeform 5" id="5"/>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5DA295"/>
            </a:solidFill>
          </p:spPr>
        </p:sp>
        <p:sp>
          <p:nvSpPr>
            <p:cNvPr name="TextBox 6" id="6"/>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0" y="0"/>
            <a:ext cx="18288000" cy="213565"/>
            <a:chOff x="0" y="0"/>
            <a:chExt cx="4816593" cy="56248"/>
          </a:xfrm>
        </p:grpSpPr>
        <p:sp>
          <p:nvSpPr>
            <p:cNvPr name="Freeform 8" id="8"/>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BFDDD2"/>
            </a:solidFill>
          </p:spPr>
        </p:sp>
        <p:sp>
          <p:nvSpPr>
            <p:cNvPr name="TextBox 9" id="9"/>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000000"/>
                </a:solidFill>
                <a:latin typeface="Glacial Indifference Bold"/>
                <a:ea typeface="Glacial Indifference Bold"/>
                <a:cs typeface="Glacial Indifference Bold"/>
                <a:sym typeface="Glacial Indifference Bold"/>
              </a:rPr>
              <a:t>10</a:t>
            </a:r>
          </a:p>
        </p:txBody>
      </p:sp>
      <p:sp>
        <p:nvSpPr>
          <p:cNvPr name="AutoShape 11" id="11"/>
          <p:cNvSpPr/>
          <p:nvPr/>
        </p:nvSpPr>
        <p:spPr>
          <a:xfrm>
            <a:off x="16564000" y="8877554"/>
            <a:ext cx="0" cy="761492"/>
          </a:xfrm>
          <a:prstGeom prst="line">
            <a:avLst/>
          </a:prstGeom>
          <a:ln cap="flat" w="95250">
            <a:solidFill>
              <a:srgbClr val="5DA295"/>
            </a:solidFill>
            <a:prstDash val="solid"/>
            <a:headEnd type="none" len="sm" w="sm"/>
            <a:tailEnd type="none" len="sm" w="sm"/>
          </a:ln>
        </p:spPr>
      </p:sp>
      <p:sp>
        <p:nvSpPr>
          <p:cNvPr name="AutoShape 12" id="12"/>
          <p:cNvSpPr/>
          <p:nvPr/>
        </p:nvSpPr>
        <p:spPr>
          <a:xfrm>
            <a:off x="4836051" y="9224962"/>
            <a:ext cx="6630302" cy="0"/>
          </a:xfrm>
          <a:prstGeom prst="line">
            <a:avLst/>
          </a:prstGeom>
          <a:ln cap="flat" w="66675">
            <a:solidFill>
              <a:srgbClr val="5DA295"/>
            </a:solidFill>
            <a:prstDash val="solid"/>
            <a:headEnd type="none" len="sm" w="sm"/>
            <a:tailEnd type="none" len="sm" w="sm"/>
          </a:ln>
        </p:spPr>
      </p:sp>
      <p:sp>
        <p:nvSpPr>
          <p:cNvPr name="Freeform 13" id="13"/>
          <p:cNvSpPr/>
          <p:nvPr/>
        </p:nvSpPr>
        <p:spPr>
          <a:xfrm flipH="false" flipV="false" rot="0">
            <a:off x="16611625" y="599086"/>
            <a:ext cx="1206502" cy="1206502"/>
          </a:xfrm>
          <a:custGeom>
            <a:avLst/>
            <a:gdLst/>
            <a:ahLst/>
            <a:cxnLst/>
            <a:rect r="r" b="b" t="t" l="l"/>
            <a:pathLst>
              <a:path h="1206502" w="1206502">
                <a:moveTo>
                  <a:pt x="0" y="0"/>
                </a:moveTo>
                <a:lnTo>
                  <a:pt x="1206501" y="0"/>
                </a:lnTo>
                <a:lnTo>
                  <a:pt x="1206501" y="1206502"/>
                </a:lnTo>
                <a:lnTo>
                  <a:pt x="0" y="12065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2414780" y="7736953"/>
            <a:ext cx="1140601" cy="1140601"/>
          </a:xfrm>
          <a:custGeom>
            <a:avLst/>
            <a:gdLst/>
            <a:ahLst/>
            <a:cxnLst/>
            <a:rect r="r" b="b" t="t" l="l"/>
            <a:pathLst>
              <a:path h="1140601" w="1140601">
                <a:moveTo>
                  <a:pt x="0" y="0"/>
                </a:moveTo>
                <a:lnTo>
                  <a:pt x="1140601" y="0"/>
                </a:lnTo>
                <a:lnTo>
                  <a:pt x="1140601" y="1140601"/>
                </a:lnTo>
                <a:lnTo>
                  <a:pt x="0" y="11406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5" id="15"/>
          <p:cNvGrpSpPr/>
          <p:nvPr/>
        </p:nvGrpSpPr>
        <p:grpSpPr>
          <a:xfrm rot="0">
            <a:off x="3467865" y="7276638"/>
            <a:ext cx="502924" cy="502924"/>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TextBox 18" id="18"/>
          <p:cNvSpPr txBox="true"/>
          <p:nvPr/>
        </p:nvSpPr>
        <p:spPr>
          <a:xfrm rot="0">
            <a:off x="1028700" y="2025650"/>
            <a:ext cx="16115065" cy="6169025"/>
          </a:xfrm>
          <a:prstGeom prst="rect">
            <a:avLst/>
          </a:prstGeom>
        </p:spPr>
        <p:txBody>
          <a:bodyPr anchor="t" rtlCol="false" tIns="0" lIns="0" bIns="0" rIns="0">
            <a:spAutoFit/>
          </a:bodyPr>
          <a:lstStyle/>
          <a:p>
            <a:pPr algn="l">
              <a:lnSpc>
                <a:spcPts val="4899"/>
              </a:lnSpc>
            </a:pPr>
            <a:r>
              <a:rPr lang="en-US" sz="3499">
                <a:solidFill>
                  <a:srgbClr val="000000"/>
                </a:solidFill>
                <a:latin typeface="Glacial Indifference"/>
                <a:ea typeface="Glacial Indifference"/>
                <a:cs typeface="Glacial Indifference"/>
                <a:sym typeface="Glacial Indifference"/>
              </a:rPr>
              <a:t> Implikasinya terhadap pendidikan, jika fitrah adalah potensi baik bawaan lahir, maka tugas pendidikan bukan mencetak manusia dari nol, melainkan menumbuhkan apa yang sudah ada ,ini sejalan dengan makna tarbiyah (tumbuh dan berkembang). Pendidik berperan sebagai penumbuh dan penjaga, bukan pemaksa bentuk. Lingkungan (keluarga, sekolah, pertemanan) sangat menentukan apakah fitrah berkembang baik atau tertutup, seperti terlihat pada kasus bullying atau hilangnya semangat belajar peserta didik akibat sistem yang terlalu menekankan nilai angka. Karena itu, pendidikan ideal harus menyentuh seluruh dimensi manusia (ruh, qalb, nafs, dan akal )secara menyeluruh dan seimbang.</a:t>
            </a:r>
          </a:p>
          <a:p>
            <a:pPr algn="l">
              <a:lnSpc>
                <a:spcPts val="4899"/>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0073435"/>
            <a:ext cx="18288000" cy="213565"/>
            <a:chOff x="0" y="0"/>
            <a:chExt cx="4816593" cy="56248"/>
          </a:xfrm>
        </p:grpSpPr>
        <p:sp>
          <p:nvSpPr>
            <p:cNvPr name="Freeform 3" id="3"/>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5DA295"/>
            </a:solidFill>
          </p:spPr>
        </p:sp>
        <p:sp>
          <p:nvSpPr>
            <p:cNvPr name="TextBox 4" id="4"/>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2202693" y="8234919"/>
            <a:ext cx="3939813" cy="3674771"/>
          </a:xfrm>
          <a:custGeom>
            <a:avLst/>
            <a:gdLst/>
            <a:ahLst/>
            <a:cxnLst/>
            <a:rect r="r" b="b" t="t" l="l"/>
            <a:pathLst>
              <a:path h="3674771" w="3939813">
                <a:moveTo>
                  <a:pt x="0" y="0"/>
                </a:moveTo>
                <a:lnTo>
                  <a:pt x="3939813" y="0"/>
                </a:lnTo>
                <a:lnTo>
                  <a:pt x="3939813" y="3674771"/>
                </a:lnTo>
                <a:lnTo>
                  <a:pt x="0" y="36747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0" y="0"/>
            <a:ext cx="18288000" cy="213565"/>
            <a:chOff x="0" y="0"/>
            <a:chExt cx="4816593" cy="56248"/>
          </a:xfrm>
        </p:grpSpPr>
        <p:sp>
          <p:nvSpPr>
            <p:cNvPr name="Freeform 7" id="7"/>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BFDDD2"/>
            </a:solidFill>
          </p:spPr>
        </p:sp>
        <p:sp>
          <p:nvSpPr>
            <p:cNvPr name="TextBox 8" id="8"/>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000000"/>
                </a:solidFill>
                <a:latin typeface="Glacial Indifference Bold"/>
                <a:ea typeface="Glacial Indifference Bold"/>
                <a:cs typeface="Glacial Indifference Bold"/>
                <a:sym typeface="Glacial Indifference Bold"/>
              </a:rPr>
              <a:t>11</a:t>
            </a:r>
          </a:p>
        </p:txBody>
      </p:sp>
      <p:sp>
        <p:nvSpPr>
          <p:cNvPr name="AutoShape 10" id="10"/>
          <p:cNvSpPr/>
          <p:nvPr/>
        </p:nvSpPr>
        <p:spPr>
          <a:xfrm>
            <a:off x="16564000" y="8877554"/>
            <a:ext cx="0" cy="761492"/>
          </a:xfrm>
          <a:prstGeom prst="line">
            <a:avLst/>
          </a:prstGeom>
          <a:ln cap="flat" w="95250">
            <a:solidFill>
              <a:srgbClr val="5DA295"/>
            </a:solidFill>
            <a:prstDash val="solid"/>
            <a:headEnd type="none" len="sm" w="sm"/>
            <a:tailEnd type="none" len="sm" w="sm"/>
          </a:ln>
        </p:spPr>
      </p:sp>
      <p:grpSp>
        <p:nvGrpSpPr>
          <p:cNvPr name="Group 11" id="11"/>
          <p:cNvGrpSpPr/>
          <p:nvPr/>
        </p:nvGrpSpPr>
        <p:grpSpPr>
          <a:xfrm rot="0">
            <a:off x="14950581" y="1028700"/>
            <a:ext cx="1078817" cy="943965"/>
            <a:chOff x="0" y="0"/>
            <a:chExt cx="812800" cy="711200"/>
          </a:xfrm>
        </p:grpSpPr>
        <p:sp>
          <p:nvSpPr>
            <p:cNvPr name="Freeform 12" id="12"/>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E4E4E4"/>
            </a:solidFill>
          </p:spPr>
        </p:sp>
        <p:sp>
          <p:nvSpPr>
            <p:cNvPr name="TextBox 13" id="13"/>
            <p:cNvSpPr txBox="true"/>
            <p:nvPr/>
          </p:nvSpPr>
          <p:spPr>
            <a:xfrm>
              <a:off x="127000" y="292100"/>
              <a:ext cx="558800" cy="36830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6885340" y="3108053"/>
            <a:ext cx="695300" cy="608388"/>
            <a:chOff x="0" y="0"/>
            <a:chExt cx="812800" cy="711200"/>
          </a:xfrm>
        </p:grpSpPr>
        <p:sp>
          <p:nvSpPr>
            <p:cNvPr name="Freeform 15" id="15"/>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BFDDD2"/>
            </a:solidFill>
          </p:spPr>
        </p:sp>
        <p:sp>
          <p:nvSpPr>
            <p:cNvPr name="TextBox 16" id="16"/>
            <p:cNvSpPr txBox="true"/>
            <p:nvPr/>
          </p:nvSpPr>
          <p:spPr>
            <a:xfrm>
              <a:off x="127000" y="292100"/>
              <a:ext cx="558800" cy="368300"/>
            </a:xfrm>
            <a:prstGeom prst="rect">
              <a:avLst/>
            </a:prstGeom>
          </p:spPr>
          <p:txBody>
            <a:bodyPr anchor="ctr" rtlCol="false" tIns="50800" lIns="50800" bIns="50800" rIns="50800"/>
            <a:lstStyle/>
            <a:p>
              <a:pPr algn="ctr">
                <a:lnSpc>
                  <a:spcPts val="2659"/>
                </a:lnSpc>
              </a:pPr>
            </a:p>
          </p:txBody>
        </p:sp>
      </p:grpSp>
      <p:sp>
        <p:nvSpPr>
          <p:cNvPr name="Freeform 17" id="17"/>
          <p:cNvSpPr/>
          <p:nvPr/>
        </p:nvSpPr>
        <p:spPr>
          <a:xfrm flipH="false" flipV="false" rot="0">
            <a:off x="338804" y="8877554"/>
            <a:ext cx="934267" cy="934267"/>
          </a:xfrm>
          <a:custGeom>
            <a:avLst/>
            <a:gdLst/>
            <a:ahLst/>
            <a:cxnLst/>
            <a:rect r="r" b="b" t="t" l="l"/>
            <a:pathLst>
              <a:path h="934267" w="934267">
                <a:moveTo>
                  <a:pt x="0" y="0"/>
                </a:moveTo>
                <a:lnTo>
                  <a:pt x="934266" y="0"/>
                </a:lnTo>
                <a:lnTo>
                  <a:pt x="934266" y="934267"/>
                </a:lnTo>
                <a:lnTo>
                  <a:pt x="0" y="9342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8" id="18"/>
          <p:cNvSpPr txBox="true"/>
          <p:nvPr/>
        </p:nvSpPr>
        <p:spPr>
          <a:xfrm rot="0">
            <a:off x="6374250" y="3921545"/>
            <a:ext cx="4157436" cy="2040890"/>
          </a:xfrm>
          <a:prstGeom prst="rect">
            <a:avLst/>
          </a:prstGeom>
        </p:spPr>
        <p:txBody>
          <a:bodyPr anchor="t" rtlCol="false" tIns="0" lIns="0" bIns="0" rIns="0">
            <a:spAutoFit/>
          </a:bodyPr>
          <a:lstStyle/>
          <a:p>
            <a:pPr algn="ctr">
              <a:lnSpc>
                <a:spcPts val="4060"/>
              </a:lnSpc>
            </a:pPr>
            <a:r>
              <a:rPr lang="en-US" sz="2900" b="true">
                <a:solidFill>
                  <a:srgbClr val="000000"/>
                </a:solidFill>
                <a:latin typeface="Glacial Indifference Bold"/>
                <a:ea typeface="Glacial Indifference Bold"/>
                <a:cs typeface="Glacial Indifference Bold"/>
                <a:sym typeface="Glacial Indifference Bold"/>
              </a:rPr>
              <a:t>Metode Sistem Pendidikan IslamGuna membentuk karakter muslim</a:t>
            </a:r>
          </a:p>
        </p:txBody>
      </p:sp>
      <p:sp>
        <p:nvSpPr>
          <p:cNvPr name="TextBox 19" id="19"/>
          <p:cNvSpPr txBox="true"/>
          <p:nvPr/>
        </p:nvSpPr>
        <p:spPr>
          <a:xfrm rot="0">
            <a:off x="1601271" y="156415"/>
            <a:ext cx="8078909" cy="1893486"/>
          </a:xfrm>
          <a:prstGeom prst="rect">
            <a:avLst/>
          </a:prstGeom>
        </p:spPr>
        <p:txBody>
          <a:bodyPr anchor="t" rtlCol="false" tIns="0" lIns="0" bIns="0" rIns="0">
            <a:spAutoFit/>
          </a:bodyPr>
          <a:lstStyle/>
          <a:p>
            <a:pPr algn="l">
              <a:lnSpc>
                <a:spcPts val="3784"/>
              </a:lnSpc>
            </a:pPr>
            <a:r>
              <a:rPr lang="en-US" sz="2703" b="true">
                <a:solidFill>
                  <a:srgbClr val="000000"/>
                </a:solidFill>
                <a:latin typeface="Glacial Indifference Bold"/>
                <a:ea typeface="Glacial Indifference Bold"/>
                <a:cs typeface="Glacial Indifference Bold"/>
                <a:sym typeface="Glacial Indifference Bold"/>
              </a:rPr>
              <a:t>Keteladanan </a:t>
            </a:r>
            <a:r>
              <a:rPr lang="en-US" sz="2703">
                <a:solidFill>
                  <a:srgbClr val="000000"/>
                </a:solidFill>
                <a:latin typeface="Glacial Indifference"/>
                <a:ea typeface="Glacial Indifference"/>
                <a:cs typeface="Glacial Indifference"/>
                <a:sym typeface="Glacial Indifference"/>
              </a:rPr>
              <a:t>(Uswatun Hasanah): Memberikan contoh perilaku nyata (Rasulullah/pahlawan), karena nilai moral lebih cepat diserap melalui apa yang dilihat peserta didik</a:t>
            </a:r>
          </a:p>
        </p:txBody>
      </p:sp>
      <p:sp>
        <p:nvSpPr>
          <p:cNvPr name="TextBox 20" id="20"/>
          <p:cNvSpPr txBox="true"/>
          <p:nvPr/>
        </p:nvSpPr>
        <p:spPr>
          <a:xfrm rot="0">
            <a:off x="434944" y="2705348"/>
            <a:ext cx="5250200" cy="2462446"/>
          </a:xfrm>
          <a:prstGeom prst="rect">
            <a:avLst/>
          </a:prstGeom>
        </p:spPr>
        <p:txBody>
          <a:bodyPr anchor="t" rtlCol="false" tIns="0" lIns="0" bIns="0" rIns="0">
            <a:spAutoFit/>
          </a:bodyPr>
          <a:lstStyle/>
          <a:p>
            <a:pPr algn="l">
              <a:lnSpc>
                <a:spcPts val="3924"/>
              </a:lnSpc>
            </a:pPr>
            <a:r>
              <a:rPr lang="en-US" sz="2803">
                <a:solidFill>
                  <a:srgbClr val="000000"/>
                </a:solidFill>
                <a:latin typeface="Glacial Indifference"/>
                <a:ea typeface="Glacial Indifference"/>
                <a:cs typeface="Glacial Indifference"/>
                <a:sym typeface="Glacial Indifference"/>
              </a:rPr>
              <a:t>Ki</a:t>
            </a:r>
            <a:r>
              <a:rPr lang="en-US" sz="2803" b="true">
                <a:solidFill>
                  <a:srgbClr val="000000"/>
                </a:solidFill>
                <a:latin typeface="Glacial Indifference Bold"/>
                <a:ea typeface="Glacial Indifference Bold"/>
                <a:cs typeface="Glacial Indifference Bold"/>
                <a:sym typeface="Glacial Indifference Bold"/>
              </a:rPr>
              <a:t>sah-kisah </a:t>
            </a:r>
            <a:r>
              <a:rPr lang="en-US" sz="2803">
                <a:solidFill>
                  <a:srgbClr val="000000"/>
                </a:solidFill>
                <a:latin typeface="Glacial Indifference"/>
                <a:ea typeface="Glacial Indifference"/>
                <a:cs typeface="Glacial Indifference"/>
                <a:sym typeface="Glacial Indifference"/>
              </a:rPr>
              <a:t>(Qashas): Mengambil hikmah dari peristiwa bersejarah Al-Qur'an untuk menyampaikan pesan moral secara komunikatif dan tidak menggurui. </a:t>
            </a:r>
          </a:p>
        </p:txBody>
      </p:sp>
      <p:sp>
        <p:nvSpPr>
          <p:cNvPr name="TextBox 21" id="21"/>
          <p:cNvSpPr txBox="true"/>
          <p:nvPr/>
        </p:nvSpPr>
        <p:spPr>
          <a:xfrm rot="0">
            <a:off x="11184915" y="1205646"/>
            <a:ext cx="4844482" cy="2462446"/>
          </a:xfrm>
          <a:prstGeom prst="rect">
            <a:avLst/>
          </a:prstGeom>
        </p:spPr>
        <p:txBody>
          <a:bodyPr anchor="t" rtlCol="false" tIns="0" lIns="0" bIns="0" rIns="0">
            <a:spAutoFit/>
          </a:bodyPr>
          <a:lstStyle/>
          <a:p>
            <a:pPr algn="l">
              <a:lnSpc>
                <a:spcPts val="3924"/>
              </a:lnSpc>
            </a:pPr>
            <a:r>
              <a:rPr lang="en-US" sz="2803" b="true">
                <a:solidFill>
                  <a:srgbClr val="000000"/>
                </a:solidFill>
                <a:latin typeface="Glacial Indifference Bold"/>
                <a:ea typeface="Glacial Indifference Bold"/>
                <a:cs typeface="Glacial Indifference Bold"/>
                <a:sym typeface="Glacial Indifference Bold"/>
              </a:rPr>
              <a:t>Nasihat</a:t>
            </a:r>
            <a:r>
              <a:rPr lang="en-US" sz="2803">
                <a:solidFill>
                  <a:srgbClr val="000000"/>
                </a:solidFill>
                <a:latin typeface="Glacial Indifference"/>
                <a:ea typeface="Glacial Indifference"/>
                <a:cs typeface="Glacial Indifference"/>
                <a:sym typeface="Glacial Indifference"/>
              </a:rPr>
              <a:t>: Pendekatan persuasif dan emosional yang tulus untuk mengetuk nurani peserta didik agar tergerak melakukan perbaikan diri. </a:t>
            </a:r>
          </a:p>
        </p:txBody>
      </p:sp>
      <p:sp>
        <p:nvSpPr>
          <p:cNvPr name="TextBox 22" id="22"/>
          <p:cNvSpPr txBox="true"/>
          <p:nvPr/>
        </p:nvSpPr>
        <p:spPr>
          <a:xfrm rot="0">
            <a:off x="12024646" y="4478441"/>
            <a:ext cx="4860695" cy="2415485"/>
          </a:xfrm>
          <a:prstGeom prst="rect">
            <a:avLst/>
          </a:prstGeom>
        </p:spPr>
        <p:txBody>
          <a:bodyPr anchor="t" rtlCol="false" tIns="0" lIns="0" bIns="0" rIns="0">
            <a:spAutoFit/>
          </a:bodyPr>
          <a:lstStyle/>
          <a:p>
            <a:pPr algn="l">
              <a:lnSpc>
                <a:spcPts val="3888"/>
              </a:lnSpc>
            </a:pPr>
            <a:r>
              <a:rPr lang="en-US" sz="2777" b="true">
                <a:solidFill>
                  <a:srgbClr val="000000"/>
                </a:solidFill>
                <a:latin typeface="Glacial Indifference Bold"/>
                <a:ea typeface="Glacial Indifference Bold"/>
                <a:cs typeface="Glacial Indifference Bold"/>
                <a:sym typeface="Glacial Indifference Bold"/>
              </a:rPr>
              <a:t>Ganjaran &amp; Hukuman</a:t>
            </a:r>
            <a:r>
              <a:rPr lang="en-US" sz="2777">
                <a:solidFill>
                  <a:srgbClr val="000000"/>
                </a:solidFill>
                <a:latin typeface="Glacial Indifference"/>
                <a:ea typeface="Glacial Indifference"/>
                <a:cs typeface="Glacial Indifference"/>
                <a:sym typeface="Glacial Indifference"/>
              </a:rPr>
              <a:t>: Instrumen kontrol berbasis apresiasi dan konsekuensi terukur ketika pendekatan edukatif awal belum berhasil. </a:t>
            </a:r>
          </a:p>
        </p:txBody>
      </p:sp>
      <p:sp>
        <p:nvSpPr>
          <p:cNvPr name="TextBox 23" id="23"/>
          <p:cNvSpPr txBox="true"/>
          <p:nvPr/>
        </p:nvSpPr>
        <p:spPr>
          <a:xfrm rot="0">
            <a:off x="1341417" y="6040622"/>
            <a:ext cx="4299308" cy="2657391"/>
          </a:xfrm>
          <a:prstGeom prst="rect">
            <a:avLst/>
          </a:prstGeom>
        </p:spPr>
        <p:txBody>
          <a:bodyPr anchor="t" rtlCol="false" tIns="0" lIns="0" bIns="0" rIns="0">
            <a:spAutoFit/>
          </a:bodyPr>
          <a:lstStyle/>
          <a:p>
            <a:pPr algn="l">
              <a:lnSpc>
                <a:spcPts val="4204"/>
              </a:lnSpc>
            </a:pPr>
            <a:r>
              <a:rPr lang="en-US" sz="3003" b="true">
                <a:solidFill>
                  <a:srgbClr val="000000"/>
                </a:solidFill>
                <a:latin typeface="Glacial Indifference Bold"/>
                <a:ea typeface="Glacial Indifference Bold"/>
                <a:cs typeface="Glacial Indifference Bold"/>
                <a:sym typeface="Glacial Indifference Bold"/>
              </a:rPr>
              <a:t>Pembiasaan</a:t>
            </a:r>
            <a:r>
              <a:rPr lang="en-US" sz="3003">
                <a:solidFill>
                  <a:srgbClr val="000000"/>
                </a:solidFill>
                <a:latin typeface="Glacial Indifference"/>
                <a:ea typeface="Glacial Indifference"/>
                <a:cs typeface="Glacial Indifference"/>
                <a:sym typeface="Glacial Indifference"/>
              </a:rPr>
              <a:t>: Melatih pengulangan tindakan positif secara konsisten hingga menjadi rutinitas dan karakter yang solid</a:t>
            </a:r>
          </a:p>
        </p:txBody>
      </p:sp>
      <p:sp>
        <p:nvSpPr>
          <p:cNvPr name="TextBox 24" id="24"/>
          <p:cNvSpPr txBox="true"/>
          <p:nvPr/>
        </p:nvSpPr>
        <p:spPr>
          <a:xfrm rot="0">
            <a:off x="6374250" y="6827250"/>
            <a:ext cx="5650395" cy="2657391"/>
          </a:xfrm>
          <a:prstGeom prst="rect">
            <a:avLst/>
          </a:prstGeom>
        </p:spPr>
        <p:txBody>
          <a:bodyPr anchor="t" rtlCol="false" tIns="0" lIns="0" bIns="0" rIns="0">
            <a:spAutoFit/>
          </a:bodyPr>
          <a:lstStyle/>
          <a:p>
            <a:pPr algn="l">
              <a:lnSpc>
                <a:spcPts val="4204"/>
              </a:lnSpc>
            </a:pPr>
            <a:r>
              <a:rPr lang="en-US" sz="3003" b="true">
                <a:solidFill>
                  <a:srgbClr val="000000"/>
                </a:solidFill>
                <a:latin typeface="Glacial Indifference Bold"/>
                <a:ea typeface="Glacial Indifference Bold"/>
                <a:cs typeface="Glacial Indifference Bold"/>
                <a:sym typeface="Glacial Indifference Bold"/>
              </a:rPr>
              <a:t>Ceramah &amp; Diskusi: </a:t>
            </a:r>
            <a:r>
              <a:rPr lang="en-US" sz="3003">
                <a:solidFill>
                  <a:srgbClr val="000000"/>
                </a:solidFill>
                <a:latin typeface="Glacial Indifference"/>
                <a:ea typeface="Glacial Indifference"/>
                <a:cs typeface="Glacial Indifference"/>
                <a:sym typeface="Glacial Indifference"/>
              </a:rPr>
              <a:t>Menyampaikan pemahaman materi secara terstruktur sekaligus melatih daya kritis peserta didik lewat dialog interaktif. </a:t>
            </a:r>
          </a:p>
        </p:txBody>
      </p:sp>
      <p:sp>
        <p:nvSpPr>
          <p:cNvPr name="AutoShape 25" id="25"/>
          <p:cNvSpPr/>
          <p:nvPr/>
        </p:nvSpPr>
        <p:spPr>
          <a:xfrm flipH="true">
            <a:off x="5371887" y="5431921"/>
            <a:ext cx="1583535" cy="1089589"/>
          </a:xfrm>
          <a:prstGeom prst="line">
            <a:avLst/>
          </a:prstGeom>
          <a:ln cap="flat" w="38100">
            <a:solidFill>
              <a:srgbClr val="5DA295"/>
            </a:solidFill>
            <a:prstDash val="sysDot"/>
            <a:headEnd type="none" len="sm" w="sm"/>
            <a:tailEnd type="arrow" len="sm" w="med"/>
          </a:ln>
        </p:spPr>
      </p:sp>
      <p:sp>
        <p:nvSpPr>
          <p:cNvPr name="AutoShape 26" id="26"/>
          <p:cNvSpPr/>
          <p:nvPr/>
        </p:nvSpPr>
        <p:spPr>
          <a:xfrm flipH="true">
            <a:off x="8147814" y="5962435"/>
            <a:ext cx="305154" cy="931490"/>
          </a:xfrm>
          <a:prstGeom prst="line">
            <a:avLst/>
          </a:prstGeom>
          <a:ln cap="flat" w="38100">
            <a:solidFill>
              <a:srgbClr val="5DA295"/>
            </a:solidFill>
            <a:prstDash val="sysDot"/>
            <a:headEnd type="none" len="sm" w="sm"/>
            <a:tailEnd type="arrow" len="sm" w="med"/>
          </a:ln>
        </p:spPr>
      </p:sp>
      <p:sp>
        <p:nvSpPr>
          <p:cNvPr name="AutoShape 27" id="27"/>
          <p:cNvSpPr/>
          <p:nvPr/>
        </p:nvSpPr>
        <p:spPr>
          <a:xfrm flipH="true" flipV="true">
            <a:off x="5308643" y="3853878"/>
            <a:ext cx="1646779" cy="613078"/>
          </a:xfrm>
          <a:prstGeom prst="line">
            <a:avLst/>
          </a:prstGeom>
          <a:ln cap="flat" w="38100">
            <a:solidFill>
              <a:srgbClr val="5DA295"/>
            </a:solidFill>
            <a:prstDash val="sysDot"/>
            <a:headEnd type="none" len="sm" w="sm"/>
            <a:tailEnd type="arrow" len="sm" w="med"/>
          </a:ln>
        </p:spPr>
      </p:sp>
      <p:sp>
        <p:nvSpPr>
          <p:cNvPr name="AutoShape 28" id="28"/>
          <p:cNvSpPr/>
          <p:nvPr/>
        </p:nvSpPr>
        <p:spPr>
          <a:xfrm flipH="true" flipV="true">
            <a:off x="7464879" y="2049901"/>
            <a:ext cx="668151" cy="1583406"/>
          </a:xfrm>
          <a:prstGeom prst="line">
            <a:avLst/>
          </a:prstGeom>
          <a:ln cap="flat" w="38100">
            <a:solidFill>
              <a:srgbClr val="5DA295"/>
            </a:solidFill>
            <a:prstDash val="sysDot"/>
            <a:headEnd type="none" len="sm" w="sm"/>
            <a:tailEnd type="arrow" len="sm" w="med"/>
          </a:ln>
        </p:spPr>
      </p:sp>
      <p:sp>
        <p:nvSpPr>
          <p:cNvPr name="AutoShape 29" id="29"/>
          <p:cNvSpPr/>
          <p:nvPr/>
        </p:nvSpPr>
        <p:spPr>
          <a:xfrm flipV="true">
            <a:off x="9322181" y="2292833"/>
            <a:ext cx="1553934" cy="1553934"/>
          </a:xfrm>
          <a:prstGeom prst="line">
            <a:avLst/>
          </a:prstGeom>
          <a:ln cap="flat" w="38100">
            <a:solidFill>
              <a:srgbClr val="5DA295"/>
            </a:solidFill>
            <a:prstDash val="sysDot"/>
            <a:headEnd type="none" len="sm" w="sm"/>
            <a:tailEnd type="arrow" len="sm" w="med"/>
          </a:ln>
        </p:spPr>
      </p:sp>
      <p:sp>
        <p:nvSpPr>
          <p:cNvPr name="AutoShape 30" id="30"/>
          <p:cNvSpPr/>
          <p:nvPr/>
        </p:nvSpPr>
        <p:spPr>
          <a:xfrm>
            <a:off x="10086237" y="5431921"/>
            <a:ext cx="1938409" cy="282837"/>
          </a:xfrm>
          <a:prstGeom prst="line">
            <a:avLst/>
          </a:prstGeom>
          <a:ln cap="flat" w="38100">
            <a:solidFill>
              <a:srgbClr val="5DA295"/>
            </a:solidFill>
            <a:prstDash val="sysDot"/>
            <a:headEnd type="none" len="sm" w="sm"/>
            <a:tailEnd type="arrow" len="sm" w="med"/>
          </a:ln>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BFDDD2"/>
        </a:solidFill>
      </p:bgPr>
    </p:bg>
    <p:spTree>
      <p:nvGrpSpPr>
        <p:cNvPr id="1" name=""/>
        <p:cNvGrpSpPr/>
        <p:nvPr/>
      </p:nvGrpSpPr>
      <p:grpSpPr>
        <a:xfrm>
          <a:off x="0" y="0"/>
          <a:ext cx="0" cy="0"/>
          <a:chOff x="0" y="0"/>
          <a:chExt cx="0" cy="0"/>
        </a:xfrm>
      </p:grpSpPr>
      <p:sp>
        <p:nvSpPr>
          <p:cNvPr name="TextBox 2" id="2"/>
          <p:cNvSpPr txBox="true"/>
          <p:nvPr/>
        </p:nvSpPr>
        <p:spPr>
          <a:xfrm rot="0">
            <a:off x="627800" y="1377739"/>
            <a:ext cx="6104024" cy="1295400"/>
          </a:xfrm>
          <a:prstGeom prst="rect">
            <a:avLst/>
          </a:prstGeom>
        </p:spPr>
        <p:txBody>
          <a:bodyPr anchor="t" rtlCol="false" tIns="0" lIns="0" bIns="0" rIns="0">
            <a:spAutoFit/>
          </a:bodyPr>
          <a:lstStyle/>
          <a:p>
            <a:pPr algn="l">
              <a:lnSpc>
                <a:spcPts val="10500"/>
              </a:lnSpc>
            </a:pPr>
            <a:r>
              <a:rPr lang="en-US" sz="7500" b="true">
                <a:solidFill>
                  <a:srgbClr val="000000"/>
                </a:solidFill>
                <a:latin typeface="Glacial Indifference Bold"/>
                <a:ea typeface="Glacial Indifference Bold"/>
                <a:cs typeface="Glacial Indifference Bold"/>
                <a:sym typeface="Glacial Indifference Bold"/>
              </a:rPr>
              <a:t>Kesimpulan</a:t>
            </a:r>
          </a:p>
        </p:txBody>
      </p:sp>
      <p:sp>
        <p:nvSpPr>
          <p:cNvPr name="Freeform 3" id="3"/>
          <p:cNvSpPr/>
          <p:nvPr/>
        </p:nvSpPr>
        <p:spPr>
          <a:xfrm flipH="false" flipV="false" rot="0">
            <a:off x="389196" y="7453479"/>
            <a:ext cx="4072345" cy="4066842"/>
          </a:xfrm>
          <a:custGeom>
            <a:avLst/>
            <a:gdLst/>
            <a:ahLst/>
            <a:cxnLst/>
            <a:rect r="r" b="b" t="t" l="l"/>
            <a:pathLst>
              <a:path h="4066842" w="4072345">
                <a:moveTo>
                  <a:pt x="0" y="0"/>
                </a:moveTo>
                <a:lnTo>
                  <a:pt x="4072345" y="0"/>
                </a:lnTo>
                <a:lnTo>
                  <a:pt x="4072345" y="4066842"/>
                </a:lnTo>
                <a:lnTo>
                  <a:pt x="0" y="406684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0" y="10073435"/>
            <a:ext cx="18288000" cy="213565"/>
            <a:chOff x="0" y="0"/>
            <a:chExt cx="4816593" cy="56248"/>
          </a:xfrm>
        </p:grpSpPr>
        <p:sp>
          <p:nvSpPr>
            <p:cNvPr name="Freeform 5" id="5"/>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5DA295"/>
            </a:solidFill>
          </p:spPr>
        </p:sp>
        <p:sp>
          <p:nvSpPr>
            <p:cNvPr name="TextBox 6" id="6"/>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Freeform 7" id="7"/>
          <p:cNvSpPr/>
          <p:nvPr/>
        </p:nvSpPr>
        <p:spPr>
          <a:xfrm flipH="false" flipV="true" rot="0">
            <a:off x="14729434" y="-317609"/>
            <a:ext cx="4180831" cy="3386473"/>
          </a:xfrm>
          <a:custGeom>
            <a:avLst/>
            <a:gdLst/>
            <a:ahLst/>
            <a:cxnLst/>
            <a:rect r="r" b="b" t="t" l="l"/>
            <a:pathLst>
              <a:path h="3386473" w="4180831">
                <a:moveTo>
                  <a:pt x="0" y="3386473"/>
                </a:moveTo>
                <a:lnTo>
                  <a:pt x="4180831" y="3386473"/>
                </a:lnTo>
                <a:lnTo>
                  <a:pt x="4180831" y="0"/>
                </a:lnTo>
                <a:lnTo>
                  <a:pt x="0" y="0"/>
                </a:lnTo>
                <a:lnTo>
                  <a:pt x="0" y="3386473"/>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8" id="8"/>
          <p:cNvGrpSpPr/>
          <p:nvPr/>
        </p:nvGrpSpPr>
        <p:grpSpPr>
          <a:xfrm rot="0">
            <a:off x="0" y="0"/>
            <a:ext cx="18288000" cy="213565"/>
            <a:chOff x="0" y="0"/>
            <a:chExt cx="4816593" cy="56248"/>
          </a:xfrm>
        </p:grpSpPr>
        <p:sp>
          <p:nvSpPr>
            <p:cNvPr name="Freeform 9" id="9"/>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5DA295"/>
            </a:solidFill>
          </p:spPr>
        </p:sp>
        <p:sp>
          <p:nvSpPr>
            <p:cNvPr name="TextBox 10" id="10"/>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000000"/>
                </a:solidFill>
                <a:latin typeface="Glacial Indifference Bold"/>
                <a:ea typeface="Glacial Indifference Bold"/>
                <a:cs typeface="Glacial Indifference Bold"/>
                <a:sym typeface="Glacial Indifference Bold"/>
              </a:rPr>
              <a:t>12</a:t>
            </a:r>
          </a:p>
        </p:txBody>
      </p:sp>
      <p:sp>
        <p:nvSpPr>
          <p:cNvPr name="AutoShape 12" id="12"/>
          <p:cNvSpPr/>
          <p:nvPr/>
        </p:nvSpPr>
        <p:spPr>
          <a:xfrm>
            <a:off x="16564000" y="8877554"/>
            <a:ext cx="0" cy="761492"/>
          </a:xfrm>
          <a:prstGeom prst="line">
            <a:avLst/>
          </a:prstGeom>
          <a:ln cap="flat" w="95250">
            <a:solidFill>
              <a:srgbClr val="5DA295"/>
            </a:solidFill>
            <a:prstDash val="solid"/>
            <a:headEnd type="none" len="sm" w="sm"/>
            <a:tailEnd type="none" len="sm" w="sm"/>
          </a:ln>
        </p:spPr>
      </p:sp>
      <p:sp>
        <p:nvSpPr>
          <p:cNvPr name="AutoShape 13" id="13"/>
          <p:cNvSpPr/>
          <p:nvPr/>
        </p:nvSpPr>
        <p:spPr>
          <a:xfrm flipV="true">
            <a:off x="1062038" y="3255117"/>
            <a:ext cx="0" cy="4198362"/>
          </a:xfrm>
          <a:prstGeom prst="line">
            <a:avLst/>
          </a:prstGeom>
          <a:ln cap="flat" w="66675">
            <a:solidFill>
              <a:srgbClr val="5DA295"/>
            </a:solidFill>
            <a:prstDash val="solid"/>
            <a:headEnd type="none" len="sm" w="sm"/>
            <a:tailEnd type="none" len="sm" w="sm"/>
          </a:ln>
        </p:spPr>
      </p:sp>
      <p:sp>
        <p:nvSpPr>
          <p:cNvPr name="Freeform 14" id="14"/>
          <p:cNvSpPr/>
          <p:nvPr/>
        </p:nvSpPr>
        <p:spPr>
          <a:xfrm flipH="false" flipV="false" rot="0">
            <a:off x="4461541" y="9258300"/>
            <a:ext cx="1072583" cy="1072583"/>
          </a:xfrm>
          <a:custGeom>
            <a:avLst/>
            <a:gdLst/>
            <a:ahLst/>
            <a:cxnLst/>
            <a:rect r="r" b="b" t="t" l="l"/>
            <a:pathLst>
              <a:path h="1072583" w="1072583">
                <a:moveTo>
                  <a:pt x="0" y="0"/>
                </a:moveTo>
                <a:lnTo>
                  <a:pt x="1072584" y="0"/>
                </a:lnTo>
                <a:lnTo>
                  <a:pt x="1072584" y="1072583"/>
                </a:lnTo>
                <a:lnTo>
                  <a:pt x="0" y="107258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5" id="15"/>
          <p:cNvSpPr txBox="true"/>
          <p:nvPr/>
        </p:nvSpPr>
        <p:spPr>
          <a:xfrm rot="0">
            <a:off x="1649368" y="2765764"/>
            <a:ext cx="15170482" cy="5380990"/>
          </a:xfrm>
          <a:prstGeom prst="rect">
            <a:avLst/>
          </a:prstGeom>
        </p:spPr>
        <p:txBody>
          <a:bodyPr anchor="t" rtlCol="false" tIns="0" lIns="0" bIns="0" rIns="0">
            <a:spAutoFit/>
          </a:bodyPr>
          <a:lstStyle/>
          <a:p>
            <a:pPr algn="l">
              <a:lnSpc>
                <a:spcPts val="4759"/>
              </a:lnSpc>
            </a:pPr>
            <a:r>
              <a:rPr lang="en-US" sz="3399">
                <a:solidFill>
                  <a:srgbClr val="000000"/>
                </a:solidFill>
                <a:latin typeface="Glacial Indifference"/>
                <a:ea typeface="Glacial Indifference"/>
                <a:cs typeface="Glacial Indifference"/>
                <a:sym typeface="Glacial Indifference"/>
              </a:rPr>
              <a:t>Al-Qur’an menggambarkan manusia sebagai makhluk utuh yang mengemban amanah khalifah dengan bekal fitrah (kecenderungan alami pada kebaikan), yang dapat terjaga atau tertutup tergantung lingkungan dan pendidikan. Potensi manusia terdiri dari empat dimensi yang saling melengkapi (ruh, qalb, nafs, dan akal), yang dimaknai Al-Ghazali sebagai substansi ruhani berpola fungsi beda, dan oleh Ibnu Sina sebagai hierarki fungsi biologis hingga rasional. Implikasinya, pendidikan Islam harus berorientasi menumbuhkan fitrah secara humanis—bukan memaksakan bentuk—serta membimbing keempat dimensi tersebut secara seimbang agar terwujud pribadi muslim yang utuh dan tidak timpang.</a:t>
            </a:r>
          </a:p>
        </p:txBody>
      </p:sp>
      <p:sp>
        <p:nvSpPr>
          <p:cNvPr name="Freeform 16" id="16"/>
          <p:cNvSpPr/>
          <p:nvPr/>
        </p:nvSpPr>
        <p:spPr>
          <a:xfrm flipH="false" flipV="false" rot="0">
            <a:off x="14023509" y="649617"/>
            <a:ext cx="1792620" cy="1452022"/>
          </a:xfrm>
          <a:custGeom>
            <a:avLst/>
            <a:gdLst/>
            <a:ahLst/>
            <a:cxnLst/>
            <a:rect r="r" b="b" t="t" l="l"/>
            <a:pathLst>
              <a:path h="1452022" w="1792620">
                <a:moveTo>
                  <a:pt x="0" y="0"/>
                </a:moveTo>
                <a:lnTo>
                  <a:pt x="1792620" y="0"/>
                </a:lnTo>
                <a:lnTo>
                  <a:pt x="1792620" y="1452022"/>
                </a:lnTo>
                <a:lnTo>
                  <a:pt x="0" y="145202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BFDDD2"/>
        </a:solidFill>
      </p:bgPr>
    </p:bg>
    <p:spTree>
      <p:nvGrpSpPr>
        <p:cNvPr id="1" name=""/>
        <p:cNvGrpSpPr/>
        <p:nvPr/>
      </p:nvGrpSpPr>
      <p:grpSpPr>
        <a:xfrm>
          <a:off x="0" y="0"/>
          <a:ext cx="0" cy="0"/>
          <a:chOff x="0" y="0"/>
          <a:chExt cx="0" cy="0"/>
        </a:xfrm>
      </p:grpSpPr>
      <p:grpSp>
        <p:nvGrpSpPr>
          <p:cNvPr name="Group 2" id="2"/>
          <p:cNvGrpSpPr/>
          <p:nvPr/>
        </p:nvGrpSpPr>
        <p:grpSpPr>
          <a:xfrm rot="0">
            <a:off x="1785341" y="1679079"/>
            <a:ext cx="14717318" cy="6928841"/>
            <a:chOff x="0" y="0"/>
            <a:chExt cx="3876166" cy="1824880"/>
          </a:xfrm>
        </p:grpSpPr>
        <p:sp>
          <p:nvSpPr>
            <p:cNvPr name="Freeform 3" id="3"/>
            <p:cNvSpPr/>
            <p:nvPr/>
          </p:nvSpPr>
          <p:spPr>
            <a:xfrm flipH="false" flipV="false" rot="0">
              <a:off x="0" y="0"/>
              <a:ext cx="3876166" cy="1824880"/>
            </a:xfrm>
            <a:custGeom>
              <a:avLst/>
              <a:gdLst/>
              <a:ahLst/>
              <a:cxnLst/>
              <a:rect r="r" b="b" t="t" l="l"/>
              <a:pathLst>
                <a:path h="1824880" w="3876166">
                  <a:moveTo>
                    <a:pt x="0" y="0"/>
                  </a:moveTo>
                  <a:lnTo>
                    <a:pt x="3876166" y="0"/>
                  </a:lnTo>
                  <a:lnTo>
                    <a:pt x="3876166" y="1824880"/>
                  </a:lnTo>
                  <a:lnTo>
                    <a:pt x="0" y="1824880"/>
                  </a:lnTo>
                  <a:close/>
                </a:path>
              </a:pathLst>
            </a:custGeom>
            <a:solidFill>
              <a:srgbClr val="5DA295"/>
            </a:solidFill>
          </p:spPr>
        </p:sp>
        <p:sp>
          <p:nvSpPr>
            <p:cNvPr name="TextBox 4" id="4"/>
            <p:cNvSpPr txBox="true"/>
            <p:nvPr/>
          </p:nvSpPr>
          <p:spPr>
            <a:xfrm>
              <a:off x="0" y="-38100"/>
              <a:ext cx="3876166" cy="186298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5442740" y="2842069"/>
            <a:ext cx="1413018" cy="1236391"/>
            <a:chOff x="0" y="0"/>
            <a:chExt cx="812800" cy="711200"/>
          </a:xfrm>
        </p:grpSpPr>
        <p:sp>
          <p:nvSpPr>
            <p:cNvPr name="Freeform 6" id="6"/>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FFFFFF"/>
            </a:solidFill>
          </p:spPr>
        </p:sp>
        <p:sp>
          <p:nvSpPr>
            <p:cNvPr name="TextBox 7" id="7"/>
            <p:cNvSpPr txBox="true"/>
            <p:nvPr/>
          </p:nvSpPr>
          <p:spPr>
            <a:xfrm>
              <a:off x="127000" y="292100"/>
              <a:ext cx="558800" cy="368300"/>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028700" y="1313694"/>
            <a:ext cx="1528376" cy="1528376"/>
          </a:xfrm>
          <a:custGeom>
            <a:avLst/>
            <a:gdLst/>
            <a:ahLst/>
            <a:cxnLst/>
            <a:rect r="r" b="b" t="t" l="l"/>
            <a:pathLst>
              <a:path h="1528376" w="1528376">
                <a:moveTo>
                  <a:pt x="0" y="0"/>
                </a:moveTo>
                <a:lnTo>
                  <a:pt x="1528376" y="0"/>
                </a:lnTo>
                <a:lnTo>
                  <a:pt x="1528376" y="1528375"/>
                </a:lnTo>
                <a:lnTo>
                  <a:pt x="0" y="152837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624221" y="7272116"/>
            <a:ext cx="4777529" cy="4771073"/>
          </a:xfrm>
          <a:custGeom>
            <a:avLst/>
            <a:gdLst/>
            <a:ahLst/>
            <a:cxnLst/>
            <a:rect r="r" b="b" t="t" l="l"/>
            <a:pathLst>
              <a:path h="4771073" w="4777529">
                <a:moveTo>
                  <a:pt x="0" y="0"/>
                </a:moveTo>
                <a:lnTo>
                  <a:pt x="4777529" y="0"/>
                </a:lnTo>
                <a:lnTo>
                  <a:pt x="4777529" y="4771073"/>
                </a:lnTo>
                <a:lnTo>
                  <a:pt x="0" y="477107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4317571" y="7272116"/>
            <a:ext cx="1084179" cy="1084179"/>
          </a:xfrm>
          <a:custGeom>
            <a:avLst/>
            <a:gdLst/>
            <a:ahLst/>
            <a:cxnLst/>
            <a:rect r="r" b="b" t="t" l="l"/>
            <a:pathLst>
              <a:path h="1084179" w="1084179">
                <a:moveTo>
                  <a:pt x="0" y="0"/>
                </a:moveTo>
                <a:lnTo>
                  <a:pt x="1084179" y="0"/>
                </a:lnTo>
                <a:lnTo>
                  <a:pt x="1084179" y="1084179"/>
                </a:lnTo>
                <a:lnTo>
                  <a:pt x="0" y="108417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3879060" y="-2396485"/>
            <a:ext cx="5953398" cy="5552897"/>
          </a:xfrm>
          <a:custGeom>
            <a:avLst/>
            <a:gdLst/>
            <a:ahLst/>
            <a:cxnLst/>
            <a:rect r="r" b="b" t="t" l="l"/>
            <a:pathLst>
              <a:path h="5552897" w="5953398">
                <a:moveTo>
                  <a:pt x="0" y="0"/>
                </a:moveTo>
                <a:lnTo>
                  <a:pt x="5953398" y="0"/>
                </a:lnTo>
                <a:lnTo>
                  <a:pt x="5953398" y="5552896"/>
                </a:lnTo>
                <a:lnTo>
                  <a:pt x="0" y="555289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2" id="12"/>
          <p:cNvSpPr txBox="true"/>
          <p:nvPr/>
        </p:nvSpPr>
        <p:spPr>
          <a:xfrm rot="0">
            <a:off x="2386547" y="3908425"/>
            <a:ext cx="13514906" cy="2222501"/>
          </a:xfrm>
          <a:prstGeom prst="rect">
            <a:avLst/>
          </a:prstGeom>
        </p:spPr>
        <p:txBody>
          <a:bodyPr anchor="t" rtlCol="false" tIns="0" lIns="0" bIns="0" rIns="0">
            <a:spAutoFit/>
          </a:bodyPr>
          <a:lstStyle/>
          <a:p>
            <a:pPr algn="ctr">
              <a:lnSpc>
                <a:spcPts val="18199"/>
              </a:lnSpc>
            </a:pPr>
            <a:r>
              <a:rPr lang="en-US" sz="12999" b="true">
                <a:solidFill>
                  <a:srgbClr val="FFFFFF"/>
                </a:solidFill>
                <a:latin typeface="Glacial Indifference Bold"/>
                <a:ea typeface="Glacial Indifference Bold"/>
                <a:cs typeface="Glacial Indifference Bold"/>
                <a:sym typeface="Glacial Indifference Bold"/>
              </a:rPr>
              <a:t>Terima Kasih</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213565"/>
            <a:chOff x="0" y="0"/>
            <a:chExt cx="4816593" cy="56248"/>
          </a:xfrm>
        </p:grpSpPr>
        <p:sp>
          <p:nvSpPr>
            <p:cNvPr name="Freeform 3" id="3"/>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BFDDD2"/>
            </a:solidFill>
          </p:spPr>
        </p:sp>
        <p:sp>
          <p:nvSpPr>
            <p:cNvPr name="TextBox 4" id="4"/>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389196" y="598254"/>
            <a:ext cx="851704" cy="777374"/>
          </a:xfrm>
          <a:custGeom>
            <a:avLst/>
            <a:gdLst/>
            <a:ahLst/>
            <a:cxnLst/>
            <a:rect r="r" b="b" t="t" l="l"/>
            <a:pathLst>
              <a:path h="777374" w="851704">
                <a:moveTo>
                  <a:pt x="0" y="0"/>
                </a:moveTo>
                <a:lnTo>
                  <a:pt x="851705" y="0"/>
                </a:lnTo>
                <a:lnTo>
                  <a:pt x="851705" y="777374"/>
                </a:lnTo>
                <a:lnTo>
                  <a:pt x="0" y="7773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632097" y="758341"/>
            <a:ext cx="365904" cy="337962"/>
          </a:xfrm>
          <a:custGeom>
            <a:avLst/>
            <a:gdLst/>
            <a:ahLst/>
            <a:cxnLst/>
            <a:rect r="r" b="b" t="t" l="l"/>
            <a:pathLst>
              <a:path h="337962" w="365904">
                <a:moveTo>
                  <a:pt x="0" y="0"/>
                </a:moveTo>
                <a:lnTo>
                  <a:pt x="365903" y="0"/>
                </a:lnTo>
                <a:lnTo>
                  <a:pt x="365903" y="337962"/>
                </a:lnTo>
                <a:lnTo>
                  <a:pt x="0" y="33796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0" y="10073435"/>
            <a:ext cx="18288000" cy="213565"/>
            <a:chOff x="0" y="0"/>
            <a:chExt cx="4816593" cy="56248"/>
          </a:xfrm>
        </p:grpSpPr>
        <p:sp>
          <p:nvSpPr>
            <p:cNvPr name="Freeform 8" id="8"/>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5DA295"/>
            </a:solidFill>
          </p:spPr>
        </p:sp>
        <p:sp>
          <p:nvSpPr>
            <p:cNvPr name="TextBox 9" id="9"/>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3605260" y="1280602"/>
            <a:ext cx="14682740" cy="7088850"/>
            <a:chOff x="0" y="0"/>
            <a:chExt cx="3867059" cy="1867022"/>
          </a:xfrm>
        </p:grpSpPr>
        <p:sp>
          <p:nvSpPr>
            <p:cNvPr name="Freeform 11" id="11"/>
            <p:cNvSpPr/>
            <p:nvPr/>
          </p:nvSpPr>
          <p:spPr>
            <a:xfrm flipH="false" flipV="false" rot="0">
              <a:off x="0" y="0"/>
              <a:ext cx="3867059" cy="1867022"/>
            </a:xfrm>
            <a:custGeom>
              <a:avLst/>
              <a:gdLst/>
              <a:ahLst/>
              <a:cxnLst/>
              <a:rect r="r" b="b" t="t" l="l"/>
              <a:pathLst>
                <a:path h="1867022" w="3867059">
                  <a:moveTo>
                    <a:pt x="0" y="0"/>
                  </a:moveTo>
                  <a:lnTo>
                    <a:pt x="3867059" y="0"/>
                  </a:lnTo>
                  <a:lnTo>
                    <a:pt x="3867059" y="1867022"/>
                  </a:lnTo>
                  <a:lnTo>
                    <a:pt x="0" y="1867022"/>
                  </a:lnTo>
                  <a:close/>
                </a:path>
              </a:pathLst>
            </a:custGeom>
            <a:solidFill>
              <a:srgbClr val="BFDDD2"/>
            </a:solidFill>
          </p:spPr>
        </p:sp>
        <p:sp>
          <p:nvSpPr>
            <p:cNvPr name="TextBox 12" id="12"/>
            <p:cNvSpPr txBox="true"/>
            <p:nvPr/>
          </p:nvSpPr>
          <p:spPr>
            <a:xfrm>
              <a:off x="0" y="-38100"/>
              <a:ext cx="3867059" cy="1905122"/>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0">
            <a:off x="2484758" y="6805162"/>
            <a:ext cx="1210872" cy="1210872"/>
          </a:xfrm>
          <a:custGeom>
            <a:avLst/>
            <a:gdLst/>
            <a:ahLst/>
            <a:cxnLst/>
            <a:rect r="r" b="b" t="t" l="l"/>
            <a:pathLst>
              <a:path h="1210872" w="1210872">
                <a:moveTo>
                  <a:pt x="0" y="0"/>
                </a:moveTo>
                <a:lnTo>
                  <a:pt x="1210873" y="0"/>
                </a:lnTo>
                <a:lnTo>
                  <a:pt x="1210873" y="1210873"/>
                </a:lnTo>
                <a:lnTo>
                  <a:pt x="0" y="121087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4" id="14"/>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000000"/>
                </a:solidFill>
                <a:latin typeface="Glacial Indifference Bold"/>
                <a:ea typeface="Glacial Indifference Bold"/>
                <a:cs typeface="Glacial Indifference Bold"/>
                <a:sym typeface="Glacial Indifference Bold"/>
              </a:rPr>
              <a:t>02</a:t>
            </a:r>
          </a:p>
        </p:txBody>
      </p:sp>
      <p:sp>
        <p:nvSpPr>
          <p:cNvPr name="AutoShape 15" id="15"/>
          <p:cNvSpPr/>
          <p:nvPr/>
        </p:nvSpPr>
        <p:spPr>
          <a:xfrm>
            <a:off x="16564000" y="8877554"/>
            <a:ext cx="0" cy="761492"/>
          </a:xfrm>
          <a:prstGeom prst="line">
            <a:avLst/>
          </a:prstGeom>
          <a:ln cap="flat" w="95250">
            <a:solidFill>
              <a:srgbClr val="5DA295"/>
            </a:solidFill>
            <a:prstDash val="solid"/>
            <a:headEnd type="none" len="sm" w="sm"/>
            <a:tailEnd type="none" len="sm" w="sm"/>
          </a:ln>
        </p:spPr>
      </p:sp>
      <p:grpSp>
        <p:nvGrpSpPr>
          <p:cNvPr name="Group 16" id="16"/>
          <p:cNvGrpSpPr/>
          <p:nvPr/>
        </p:nvGrpSpPr>
        <p:grpSpPr>
          <a:xfrm rot="0">
            <a:off x="15645019" y="758341"/>
            <a:ext cx="3748303" cy="3748303"/>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76200" cap="sq">
              <a:solidFill>
                <a:srgbClr val="5DA295"/>
              </a:solidFill>
              <a:prstDash val="sysDot"/>
              <a:miter/>
            </a:ln>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9" id="19"/>
          <p:cNvSpPr/>
          <p:nvPr/>
        </p:nvSpPr>
        <p:spPr>
          <a:xfrm flipH="false" flipV="false" rot="0">
            <a:off x="1497027" y="7650485"/>
            <a:ext cx="3672829" cy="3672829"/>
          </a:xfrm>
          <a:custGeom>
            <a:avLst/>
            <a:gdLst/>
            <a:ahLst/>
            <a:cxnLst/>
            <a:rect r="r" b="b" t="t" l="l"/>
            <a:pathLst>
              <a:path h="3672829" w="3672829">
                <a:moveTo>
                  <a:pt x="0" y="0"/>
                </a:moveTo>
                <a:lnTo>
                  <a:pt x="3672829" y="0"/>
                </a:lnTo>
                <a:lnTo>
                  <a:pt x="3672829" y="3672829"/>
                </a:lnTo>
                <a:lnTo>
                  <a:pt x="0" y="367282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0" id="20"/>
          <p:cNvSpPr txBox="true"/>
          <p:nvPr/>
        </p:nvSpPr>
        <p:spPr>
          <a:xfrm rot="0">
            <a:off x="11429915" y="8963025"/>
            <a:ext cx="4752692" cy="523875"/>
          </a:xfrm>
          <a:prstGeom prst="rect">
            <a:avLst/>
          </a:prstGeom>
        </p:spPr>
        <p:txBody>
          <a:bodyPr anchor="t" rtlCol="false" tIns="0" lIns="0" bIns="0" rIns="0">
            <a:spAutoFit/>
          </a:bodyPr>
          <a:lstStyle/>
          <a:p>
            <a:pPr algn="r">
              <a:lnSpc>
                <a:spcPts val="4200"/>
              </a:lnSpc>
            </a:pPr>
            <a:r>
              <a:rPr lang="en-US" b="true" sz="3000" spc="300">
                <a:solidFill>
                  <a:srgbClr val="000000"/>
                </a:solidFill>
                <a:latin typeface="Glacial Indifference Bold"/>
                <a:ea typeface="Glacial Indifference Bold"/>
                <a:cs typeface="Glacial Indifference Bold"/>
                <a:sym typeface="Glacial Indifference Bold"/>
              </a:rPr>
              <a:t>SEMINAR PROPOSAL</a:t>
            </a:r>
          </a:p>
        </p:txBody>
      </p:sp>
      <p:sp>
        <p:nvSpPr>
          <p:cNvPr name="TextBox 21" id="21"/>
          <p:cNvSpPr txBox="true"/>
          <p:nvPr/>
        </p:nvSpPr>
        <p:spPr>
          <a:xfrm rot="0">
            <a:off x="1705065" y="567841"/>
            <a:ext cx="2770259" cy="1257300"/>
          </a:xfrm>
          <a:prstGeom prst="rect">
            <a:avLst/>
          </a:prstGeom>
        </p:spPr>
        <p:txBody>
          <a:bodyPr anchor="t" rtlCol="false" tIns="0" lIns="0" bIns="0" rIns="0">
            <a:spAutoFit/>
          </a:bodyPr>
          <a:lstStyle/>
          <a:p>
            <a:pPr algn="l">
              <a:lnSpc>
                <a:spcPts val="3360"/>
              </a:lnSpc>
            </a:pPr>
            <a:r>
              <a:rPr lang="en-US" sz="2800" spc="140">
                <a:solidFill>
                  <a:srgbClr val="000000"/>
                </a:solidFill>
                <a:latin typeface="Glacial Indifference"/>
                <a:ea typeface="Glacial Indifference"/>
                <a:cs typeface="Glacial Indifference"/>
                <a:sym typeface="Glacial Indifference"/>
              </a:rPr>
              <a:t>UNIVERSITAS</a:t>
            </a:r>
          </a:p>
          <a:p>
            <a:pPr algn="l">
              <a:lnSpc>
                <a:spcPts val="3360"/>
              </a:lnSpc>
            </a:pPr>
            <a:r>
              <a:rPr lang="en-US" sz="2800" spc="140">
                <a:solidFill>
                  <a:srgbClr val="000000"/>
                </a:solidFill>
                <a:latin typeface="Glacial Indifference"/>
                <a:ea typeface="Glacial Indifference"/>
                <a:cs typeface="Glacial Indifference"/>
                <a:sym typeface="Glacial Indifference"/>
              </a:rPr>
              <a:t>ISLAM NEGERI</a:t>
            </a:r>
          </a:p>
          <a:p>
            <a:pPr algn="l">
              <a:lnSpc>
                <a:spcPts val="3360"/>
              </a:lnSpc>
            </a:pPr>
            <a:r>
              <a:rPr lang="en-US" sz="2800" spc="140">
                <a:solidFill>
                  <a:srgbClr val="000000"/>
                </a:solidFill>
                <a:latin typeface="Glacial Indifference"/>
                <a:ea typeface="Glacial Indifference"/>
                <a:cs typeface="Glacial Indifference"/>
                <a:sym typeface="Glacial Indifference"/>
              </a:rPr>
              <a:t>SUNAN AMPEL</a:t>
            </a:r>
          </a:p>
        </p:txBody>
      </p:sp>
      <p:sp>
        <p:nvSpPr>
          <p:cNvPr name="TextBox 22" id="22"/>
          <p:cNvSpPr txBox="true"/>
          <p:nvPr/>
        </p:nvSpPr>
        <p:spPr>
          <a:xfrm rot="0">
            <a:off x="389196" y="3524715"/>
            <a:ext cx="3524062" cy="1768610"/>
          </a:xfrm>
          <a:prstGeom prst="rect">
            <a:avLst/>
          </a:prstGeom>
        </p:spPr>
        <p:txBody>
          <a:bodyPr anchor="t" rtlCol="false" tIns="0" lIns="0" bIns="0" rIns="0">
            <a:spAutoFit/>
          </a:bodyPr>
          <a:lstStyle/>
          <a:p>
            <a:pPr algn="l">
              <a:lnSpc>
                <a:spcPts val="6912"/>
              </a:lnSpc>
            </a:pPr>
            <a:r>
              <a:rPr lang="en-US" sz="5858" b="true">
                <a:solidFill>
                  <a:srgbClr val="000000"/>
                </a:solidFill>
                <a:latin typeface="Glacial Indifference Bold"/>
                <a:ea typeface="Glacial Indifference Bold"/>
                <a:cs typeface="Glacial Indifference Bold"/>
                <a:sym typeface="Glacial Indifference Bold"/>
              </a:rPr>
              <a:t>Latar</a:t>
            </a:r>
          </a:p>
          <a:p>
            <a:pPr algn="l">
              <a:lnSpc>
                <a:spcPts val="6912"/>
              </a:lnSpc>
            </a:pPr>
            <a:r>
              <a:rPr lang="en-US" sz="5858" b="true">
                <a:solidFill>
                  <a:srgbClr val="000000"/>
                </a:solidFill>
                <a:latin typeface="Glacial Indifference Bold"/>
                <a:ea typeface="Glacial Indifference Bold"/>
                <a:cs typeface="Glacial Indifference Bold"/>
                <a:sym typeface="Glacial Indifference Bold"/>
              </a:rPr>
              <a:t>Belakang</a:t>
            </a:r>
          </a:p>
        </p:txBody>
      </p:sp>
      <p:sp>
        <p:nvSpPr>
          <p:cNvPr name="TextBox 23" id="23"/>
          <p:cNvSpPr txBox="true"/>
          <p:nvPr/>
        </p:nvSpPr>
        <p:spPr>
          <a:xfrm rot="0">
            <a:off x="3913259" y="2424648"/>
            <a:ext cx="14374741" cy="4743609"/>
          </a:xfrm>
          <a:prstGeom prst="rect">
            <a:avLst/>
          </a:prstGeom>
        </p:spPr>
        <p:txBody>
          <a:bodyPr anchor="t" rtlCol="false" tIns="0" lIns="0" bIns="0" rIns="0">
            <a:spAutoFit/>
          </a:bodyPr>
          <a:lstStyle/>
          <a:p>
            <a:pPr algn="l">
              <a:lnSpc>
                <a:spcPts val="4187"/>
              </a:lnSpc>
            </a:pPr>
            <a:r>
              <a:rPr lang="en-US" sz="2991">
                <a:solidFill>
                  <a:srgbClr val="000000"/>
                </a:solidFill>
                <a:latin typeface="Glacial Indifference"/>
                <a:ea typeface="Glacial Indifference"/>
                <a:cs typeface="Glacial Indifference"/>
                <a:sym typeface="Glacial Indifference"/>
              </a:rPr>
              <a:t>Pemahaman tentang hakikat manusia—yang melibatkan dimensi fitrah, ruh, qalb, nafs, dan akal menurut Al-Qur'an—secara mendasar menentukan arah pendidikan. Jika manusia hanya dipandang sebagai makhluk biologis, pendidikan sebatas melatih keterampilan kerja, namun jika dipandang secara utuh, pendidikan bertugas mengembangkan seluruh potensi spiritual dan intelektual tersebut. Karena fitrah atau kecenderungan dasar manusia pada kebaikan sangat dipengaruhi oleh lingkungan rumah, sekolah, hingga pertemanan, makalah ini bertujuan menguraikan keterkaitan konsep-konsep Al-Qur'an tersebut beserta implikasi praktisnya dalam dunia pendidikan dan kehidupan mahasiswa sehari-hari.</a:t>
            </a:r>
          </a:p>
        </p:txBody>
      </p:sp>
      <p:sp>
        <p:nvSpPr>
          <p:cNvPr name="Freeform 24" id="24"/>
          <p:cNvSpPr/>
          <p:nvPr/>
        </p:nvSpPr>
        <p:spPr>
          <a:xfrm flipH="false" flipV="false" rot="0">
            <a:off x="71504" y="567841"/>
            <a:ext cx="1425523" cy="1425523"/>
          </a:xfrm>
          <a:custGeom>
            <a:avLst/>
            <a:gdLst/>
            <a:ahLst/>
            <a:cxnLst/>
            <a:rect r="r" b="b" t="t" l="l"/>
            <a:pathLst>
              <a:path h="1425523" w="1425523">
                <a:moveTo>
                  <a:pt x="0" y="0"/>
                </a:moveTo>
                <a:lnTo>
                  <a:pt x="1425523" y="0"/>
                </a:lnTo>
                <a:lnTo>
                  <a:pt x="1425523" y="1425523"/>
                </a:lnTo>
                <a:lnTo>
                  <a:pt x="0" y="1425523"/>
                </a:lnTo>
                <a:lnTo>
                  <a:pt x="0" y="0"/>
                </a:lnTo>
                <a:close/>
              </a:path>
            </a:pathLst>
          </a:custGeom>
          <a:blipFill>
            <a:blip r:embed="rId10"/>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62803" y="6553915"/>
            <a:ext cx="6375938" cy="5947012"/>
          </a:xfrm>
          <a:custGeom>
            <a:avLst/>
            <a:gdLst/>
            <a:ahLst/>
            <a:cxnLst/>
            <a:rect r="r" b="b" t="t" l="l"/>
            <a:pathLst>
              <a:path h="5947012" w="6375938">
                <a:moveTo>
                  <a:pt x="0" y="0"/>
                </a:moveTo>
                <a:lnTo>
                  <a:pt x="6375938" y="0"/>
                </a:lnTo>
                <a:lnTo>
                  <a:pt x="6375938" y="5947012"/>
                </a:lnTo>
                <a:lnTo>
                  <a:pt x="0" y="59470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10073435"/>
            <a:ext cx="18288000" cy="213565"/>
            <a:chOff x="0" y="0"/>
            <a:chExt cx="4816593" cy="56248"/>
          </a:xfrm>
        </p:grpSpPr>
        <p:sp>
          <p:nvSpPr>
            <p:cNvPr name="Freeform 4" id="4"/>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5DA295"/>
            </a:solidFill>
          </p:spPr>
        </p:sp>
        <p:sp>
          <p:nvSpPr>
            <p:cNvPr name="TextBox 5" id="5"/>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0" y="0"/>
            <a:ext cx="18288000" cy="213565"/>
            <a:chOff x="0" y="0"/>
            <a:chExt cx="4816593" cy="56248"/>
          </a:xfrm>
        </p:grpSpPr>
        <p:sp>
          <p:nvSpPr>
            <p:cNvPr name="Freeform 7" id="7"/>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BFDDD2"/>
            </a:solidFill>
          </p:spPr>
        </p:sp>
        <p:sp>
          <p:nvSpPr>
            <p:cNvPr name="TextBox 8" id="8"/>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AutoShape 9" id="9"/>
          <p:cNvSpPr/>
          <p:nvPr/>
        </p:nvSpPr>
        <p:spPr>
          <a:xfrm>
            <a:off x="5564538" y="3842432"/>
            <a:ext cx="11329315" cy="0"/>
          </a:xfrm>
          <a:prstGeom prst="line">
            <a:avLst/>
          </a:prstGeom>
          <a:ln cap="flat" w="38100">
            <a:solidFill>
              <a:srgbClr val="5DA295"/>
            </a:solidFill>
            <a:prstDash val="solid"/>
            <a:headEnd type="none" len="sm" w="sm"/>
            <a:tailEnd type="none" len="sm" w="sm"/>
          </a:ln>
        </p:spPr>
      </p:sp>
      <p:sp>
        <p:nvSpPr>
          <p:cNvPr name="AutoShape 10" id="10"/>
          <p:cNvSpPr/>
          <p:nvPr/>
        </p:nvSpPr>
        <p:spPr>
          <a:xfrm>
            <a:off x="5613135" y="5252165"/>
            <a:ext cx="11329315" cy="0"/>
          </a:xfrm>
          <a:prstGeom prst="line">
            <a:avLst/>
          </a:prstGeom>
          <a:ln cap="flat" w="38100">
            <a:solidFill>
              <a:srgbClr val="5DA295"/>
            </a:solidFill>
            <a:prstDash val="solid"/>
            <a:headEnd type="none" len="sm" w="sm"/>
            <a:tailEnd type="none" len="sm" w="sm"/>
          </a:ln>
        </p:spPr>
      </p:sp>
      <p:sp>
        <p:nvSpPr>
          <p:cNvPr name="AutoShape 11" id="11"/>
          <p:cNvSpPr/>
          <p:nvPr/>
        </p:nvSpPr>
        <p:spPr>
          <a:xfrm>
            <a:off x="5819897" y="6951980"/>
            <a:ext cx="11329315" cy="0"/>
          </a:xfrm>
          <a:prstGeom prst="line">
            <a:avLst/>
          </a:prstGeom>
          <a:ln cap="flat" w="38100">
            <a:solidFill>
              <a:srgbClr val="5DA295"/>
            </a:solidFill>
            <a:prstDash val="solid"/>
            <a:headEnd type="none" len="sm" w="sm"/>
            <a:tailEnd type="none" len="sm" w="sm"/>
          </a:ln>
        </p:spPr>
      </p:sp>
      <p:sp>
        <p:nvSpPr>
          <p:cNvPr name="Freeform 12" id="12"/>
          <p:cNvSpPr/>
          <p:nvPr/>
        </p:nvSpPr>
        <p:spPr>
          <a:xfrm flipH="false" flipV="false" rot="0">
            <a:off x="4138092" y="6650005"/>
            <a:ext cx="1210872" cy="1210872"/>
          </a:xfrm>
          <a:custGeom>
            <a:avLst/>
            <a:gdLst/>
            <a:ahLst/>
            <a:cxnLst/>
            <a:rect r="r" b="b" t="t" l="l"/>
            <a:pathLst>
              <a:path h="1210872" w="1210872">
                <a:moveTo>
                  <a:pt x="0" y="0"/>
                </a:moveTo>
                <a:lnTo>
                  <a:pt x="1210872" y="0"/>
                </a:lnTo>
                <a:lnTo>
                  <a:pt x="1210872" y="1210872"/>
                </a:lnTo>
                <a:lnTo>
                  <a:pt x="0" y="121087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3" id="13"/>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000000"/>
                </a:solidFill>
                <a:latin typeface="Glacial Indifference Bold"/>
                <a:ea typeface="Glacial Indifference Bold"/>
                <a:cs typeface="Glacial Indifference Bold"/>
                <a:sym typeface="Glacial Indifference Bold"/>
              </a:rPr>
              <a:t>03</a:t>
            </a:r>
          </a:p>
        </p:txBody>
      </p:sp>
      <p:sp>
        <p:nvSpPr>
          <p:cNvPr name="AutoShape 14" id="14"/>
          <p:cNvSpPr/>
          <p:nvPr/>
        </p:nvSpPr>
        <p:spPr>
          <a:xfrm>
            <a:off x="16564000" y="8877554"/>
            <a:ext cx="0" cy="761492"/>
          </a:xfrm>
          <a:prstGeom prst="line">
            <a:avLst/>
          </a:prstGeom>
          <a:ln cap="flat" w="95250">
            <a:solidFill>
              <a:srgbClr val="5DA295"/>
            </a:solidFill>
            <a:prstDash val="solid"/>
            <a:headEnd type="none" len="sm" w="sm"/>
            <a:tailEnd type="none" len="sm" w="sm"/>
          </a:ln>
        </p:spPr>
      </p:sp>
      <p:sp>
        <p:nvSpPr>
          <p:cNvPr name="Freeform 15" id="15"/>
          <p:cNvSpPr/>
          <p:nvPr/>
        </p:nvSpPr>
        <p:spPr>
          <a:xfrm flipH="false" flipV="false" rot="0">
            <a:off x="16893853" y="567841"/>
            <a:ext cx="1082627" cy="1082627"/>
          </a:xfrm>
          <a:custGeom>
            <a:avLst/>
            <a:gdLst/>
            <a:ahLst/>
            <a:cxnLst/>
            <a:rect r="r" b="b" t="t" l="l"/>
            <a:pathLst>
              <a:path h="1082627" w="1082627">
                <a:moveTo>
                  <a:pt x="0" y="0"/>
                </a:moveTo>
                <a:lnTo>
                  <a:pt x="1082626" y="0"/>
                </a:lnTo>
                <a:lnTo>
                  <a:pt x="1082626" y="1082627"/>
                </a:lnTo>
                <a:lnTo>
                  <a:pt x="0" y="108262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6" id="16"/>
          <p:cNvSpPr txBox="true"/>
          <p:nvPr/>
        </p:nvSpPr>
        <p:spPr>
          <a:xfrm rot="0">
            <a:off x="389196" y="1517118"/>
            <a:ext cx="4727341" cy="2432050"/>
          </a:xfrm>
          <a:prstGeom prst="rect">
            <a:avLst/>
          </a:prstGeom>
        </p:spPr>
        <p:txBody>
          <a:bodyPr anchor="t" rtlCol="false" tIns="0" lIns="0" bIns="0" rIns="0">
            <a:spAutoFit/>
          </a:bodyPr>
          <a:lstStyle/>
          <a:p>
            <a:pPr algn="l">
              <a:lnSpc>
                <a:spcPts val="9799"/>
              </a:lnSpc>
            </a:pPr>
            <a:r>
              <a:rPr lang="en-US" sz="6999" b="true">
                <a:solidFill>
                  <a:srgbClr val="000000"/>
                </a:solidFill>
                <a:latin typeface="Glacial Indifference Bold"/>
                <a:ea typeface="Glacial Indifference Bold"/>
                <a:cs typeface="Glacial Indifference Bold"/>
                <a:sym typeface="Glacial Indifference Bold"/>
              </a:rPr>
              <a:t>Rumusan</a:t>
            </a:r>
          </a:p>
          <a:p>
            <a:pPr algn="l">
              <a:lnSpc>
                <a:spcPts val="9799"/>
              </a:lnSpc>
            </a:pPr>
            <a:r>
              <a:rPr lang="en-US" sz="6999" b="true">
                <a:solidFill>
                  <a:srgbClr val="000000"/>
                </a:solidFill>
                <a:latin typeface="Glacial Indifference Bold"/>
                <a:ea typeface="Glacial Indifference Bold"/>
                <a:cs typeface="Glacial Indifference Bold"/>
                <a:sym typeface="Glacial Indifference Bold"/>
              </a:rPr>
              <a:t>Masalah</a:t>
            </a:r>
          </a:p>
        </p:txBody>
      </p:sp>
      <p:sp>
        <p:nvSpPr>
          <p:cNvPr name="TextBox 17" id="17"/>
          <p:cNvSpPr txBox="true"/>
          <p:nvPr/>
        </p:nvSpPr>
        <p:spPr>
          <a:xfrm rot="0">
            <a:off x="6128005" y="2933112"/>
            <a:ext cx="10603819" cy="537845"/>
          </a:xfrm>
          <a:prstGeom prst="rect">
            <a:avLst/>
          </a:prstGeom>
        </p:spPr>
        <p:txBody>
          <a:bodyPr anchor="t" rtlCol="false" tIns="0" lIns="0" bIns="0" rIns="0">
            <a:spAutoFit/>
          </a:bodyPr>
          <a:lstStyle/>
          <a:p>
            <a:pPr algn="l">
              <a:lnSpc>
                <a:spcPts val="4480"/>
              </a:lnSpc>
            </a:pPr>
            <a:r>
              <a:rPr lang="en-US" sz="3200">
                <a:solidFill>
                  <a:srgbClr val="000000"/>
                </a:solidFill>
                <a:latin typeface="Glacial Indifference"/>
                <a:ea typeface="Glacial Indifference"/>
                <a:cs typeface="Glacial Indifference"/>
                <a:sym typeface="Glacial Indifference"/>
              </a:rPr>
              <a:t>Bagaimana Al-Qur’an menggambarkan hakikat manusia?</a:t>
            </a:r>
          </a:p>
        </p:txBody>
      </p:sp>
      <p:sp>
        <p:nvSpPr>
          <p:cNvPr name="TextBox 18" id="18"/>
          <p:cNvSpPr txBox="true"/>
          <p:nvPr/>
        </p:nvSpPr>
        <p:spPr>
          <a:xfrm rot="0">
            <a:off x="5819897" y="2172788"/>
            <a:ext cx="938336" cy="762001"/>
          </a:xfrm>
          <a:prstGeom prst="rect">
            <a:avLst/>
          </a:prstGeom>
        </p:spPr>
        <p:txBody>
          <a:bodyPr anchor="t" rtlCol="false" tIns="0" lIns="0" bIns="0" rIns="0">
            <a:spAutoFit/>
          </a:bodyPr>
          <a:lstStyle/>
          <a:p>
            <a:pPr algn="r">
              <a:lnSpc>
                <a:spcPts val="6299"/>
              </a:lnSpc>
            </a:pPr>
            <a:r>
              <a:rPr lang="en-US" sz="4499" b="true">
                <a:solidFill>
                  <a:srgbClr val="5DA295"/>
                </a:solidFill>
                <a:latin typeface="Glacial Indifference Bold"/>
                <a:ea typeface="Glacial Indifference Bold"/>
                <a:cs typeface="Glacial Indifference Bold"/>
                <a:sym typeface="Glacial Indifference Bold"/>
              </a:rPr>
              <a:t>01.</a:t>
            </a:r>
          </a:p>
        </p:txBody>
      </p:sp>
      <p:sp>
        <p:nvSpPr>
          <p:cNvPr name="TextBox 19" id="19"/>
          <p:cNvSpPr txBox="true"/>
          <p:nvPr/>
        </p:nvSpPr>
        <p:spPr>
          <a:xfrm rot="0">
            <a:off x="6758233" y="2272768"/>
            <a:ext cx="3489679" cy="596900"/>
          </a:xfrm>
          <a:prstGeom prst="rect">
            <a:avLst/>
          </a:prstGeom>
        </p:spPr>
        <p:txBody>
          <a:bodyPr anchor="t" rtlCol="false" tIns="0" lIns="0" bIns="0" rIns="0">
            <a:spAutoFit/>
          </a:bodyPr>
          <a:lstStyle/>
          <a:p>
            <a:pPr algn="l">
              <a:lnSpc>
                <a:spcPts val="4899"/>
              </a:lnSpc>
            </a:pPr>
            <a:r>
              <a:rPr lang="en-US" sz="3499" b="true">
                <a:solidFill>
                  <a:srgbClr val="5DA295"/>
                </a:solidFill>
                <a:latin typeface="Glacial Indifference Bold"/>
                <a:ea typeface="Glacial Indifference Bold"/>
                <a:cs typeface="Glacial Indifference Bold"/>
                <a:sym typeface="Glacial Indifference Bold"/>
              </a:rPr>
              <a:t>Rumusan Satu</a:t>
            </a:r>
          </a:p>
        </p:txBody>
      </p:sp>
      <p:sp>
        <p:nvSpPr>
          <p:cNvPr name="TextBox 20" id="20"/>
          <p:cNvSpPr txBox="true"/>
          <p:nvPr/>
        </p:nvSpPr>
        <p:spPr>
          <a:xfrm rot="0">
            <a:off x="5661487" y="3832907"/>
            <a:ext cx="1096746" cy="762001"/>
          </a:xfrm>
          <a:prstGeom prst="rect">
            <a:avLst/>
          </a:prstGeom>
        </p:spPr>
        <p:txBody>
          <a:bodyPr anchor="t" rtlCol="false" tIns="0" lIns="0" bIns="0" rIns="0">
            <a:spAutoFit/>
          </a:bodyPr>
          <a:lstStyle/>
          <a:p>
            <a:pPr algn="r">
              <a:lnSpc>
                <a:spcPts val="6299"/>
              </a:lnSpc>
            </a:pPr>
            <a:r>
              <a:rPr lang="en-US" sz="4499" b="true">
                <a:solidFill>
                  <a:srgbClr val="5DA295"/>
                </a:solidFill>
                <a:latin typeface="Glacial Indifference Bold"/>
                <a:ea typeface="Glacial Indifference Bold"/>
                <a:cs typeface="Glacial Indifference Bold"/>
                <a:sym typeface="Glacial Indifference Bold"/>
              </a:rPr>
              <a:t>02.</a:t>
            </a:r>
          </a:p>
        </p:txBody>
      </p:sp>
      <p:sp>
        <p:nvSpPr>
          <p:cNvPr name="TextBox 21" id="21"/>
          <p:cNvSpPr txBox="true"/>
          <p:nvPr/>
        </p:nvSpPr>
        <p:spPr>
          <a:xfrm rot="0">
            <a:off x="6758233" y="3700901"/>
            <a:ext cx="3489679" cy="596900"/>
          </a:xfrm>
          <a:prstGeom prst="rect">
            <a:avLst/>
          </a:prstGeom>
        </p:spPr>
        <p:txBody>
          <a:bodyPr anchor="t" rtlCol="false" tIns="0" lIns="0" bIns="0" rIns="0">
            <a:spAutoFit/>
          </a:bodyPr>
          <a:lstStyle/>
          <a:p>
            <a:pPr algn="l">
              <a:lnSpc>
                <a:spcPts val="4899"/>
              </a:lnSpc>
            </a:pPr>
            <a:r>
              <a:rPr lang="en-US" sz="3499" b="true">
                <a:solidFill>
                  <a:srgbClr val="5DA295"/>
                </a:solidFill>
                <a:latin typeface="Glacial Indifference Bold"/>
                <a:ea typeface="Glacial Indifference Bold"/>
                <a:cs typeface="Glacial Indifference Bold"/>
                <a:sym typeface="Glacial Indifference Bold"/>
              </a:rPr>
              <a:t>Rumusan Dua</a:t>
            </a:r>
          </a:p>
        </p:txBody>
      </p:sp>
      <p:sp>
        <p:nvSpPr>
          <p:cNvPr name="TextBox 22" id="22"/>
          <p:cNvSpPr txBox="true"/>
          <p:nvPr/>
        </p:nvSpPr>
        <p:spPr>
          <a:xfrm rot="0">
            <a:off x="6921875" y="4273551"/>
            <a:ext cx="10119710" cy="1012190"/>
          </a:xfrm>
          <a:prstGeom prst="rect">
            <a:avLst/>
          </a:prstGeom>
        </p:spPr>
        <p:txBody>
          <a:bodyPr anchor="t" rtlCol="false" tIns="0" lIns="0" bIns="0" rIns="0">
            <a:spAutoFit/>
          </a:bodyPr>
          <a:lstStyle/>
          <a:p>
            <a:pPr algn="l">
              <a:lnSpc>
                <a:spcPts val="4060"/>
              </a:lnSpc>
            </a:pPr>
            <a:r>
              <a:rPr lang="en-US" sz="2900">
                <a:solidFill>
                  <a:srgbClr val="000000"/>
                </a:solidFill>
                <a:latin typeface="Glacial Indifference"/>
                <a:ea typeface="Glacial Indifference"/>
                <a:cs typeface="Glacial Indifference"/>
                <a:sym typeface="Glacial Indifference"/>
              </a:rPr>
              <a:t>Apa yang dimaksud dengan fitrah dan bagaimana kedudukannya dalam diri manusia?</a:t>
            </a:r>
          </a:p>
        </p:txBody>
      </p:sp>
      <p:sp>
        <p:nvSpPr>
          <p:cNvPr name="TextBox 23" id="23"/>
          <p:cNvSpPr txBox="true"/>
          <p:nvPr/>
        </p:nvSpPr>
        <p:spPr>
          <a:xfrm rot="0">
            <a:off x="6758233" y="5389920"/>
            <a:ext cx="3489679" cy="596900"/>
          </a:xfrm>
          <a:prstGeom prst="rect">
            <a:avLst/>
          </a:prstGeom>
        </p:spPr>
        <p:txBody>
          <a:bodyPr anchor="t" rtlCol="false" tIns="0" lIns="0" bIns="0" rIns="0">
            <a:spAutoFit/>
          </a:bodyPr>
          <a:lstStyle/>
          <a:p>
            <a:pPr algn="l">
              <a:lnSpc>
                <a:spcPts val="4899"/>
              </a:lnSpc>
            </a:pPr>
            <a:r>
              <a:rPr lang="en-US" sz="3499" b="true">
                <a:solidFill>
                  <a:srgbClr val="5DA295"/>
                </a:solidFill>
                <a:latin typeface="Glacial Indifference Bold"/>
                <a:ea typeface="Glacial Indifference Bold"/>
                <a:cs typeface="Glacial Indifference Bold"/>
                <a:sym typeface="Glacial Indifference Bold"/>
              </a:rPr>
              <a:t>Rumusan Tiga</a:t>
            </a:r>
          </a:p>
        </p:txBody>
      </p:sp>
      <p:sp>
        <p:nvSpPr>
          <p:cNvPr name="TextBox 24" id="24"/>
          <p:cNvSpPr txBox="true"/>
          <p:nvPr/>
        </p:nvSpPr>
        <p:spPr>
          <a:xfrm rot="0">
            <a:off x="6612114" y="5958245"/>
            <a:ext cx="10119710" cy="1489710"/>
          </a:xfrm>
          <a:prstGeom prst="rect">
            <a:avLst/>
          </a:prstGeom>
        </p:spPr>
        <p:txBody>
          <a:bodyPr anchor="t" rtlCol="false" tIns="0" lIns="0" bIns="0" rIns="0">
            <a:spAutoFit/>
          </a:bodyPr>
          <a:lstStyle/>
          <a:p>
            <a:pPr algn="l">
              <a:lnSpc>
                <a:spcPts val="3920"/>
              </a:lnSpc>
            </a:pPr>
            <a:r>
              <a:rPr lang="en-US" sz="2800">
                <a:solidFill>
                  <a:srgbClr val="000000"/>
                </a:solidFill>
                <a:latin typeface="Glacial Indifference"/>
                <a:ea typeface="Glacial Indifference"/>
                <a:cs typeface="Glacial Indifference"/>
                <a:sym typeface="Glacial Indifference"/>
              </a:rPr>
              <a:t>Bagaimana ruh, qalb, nafs, dan akal dijelaskan dalam pemikiran Islam, khususnya oleh Al-Ghazali dan Ibn Sina?</a:t>
            </a:r>
          </a:p>
          <a:p>
            <a:pPr algn="l">
              <a:lnSpc>
                <a:spcPts val="4060"/>
              </a:lnSpc>
            </a:pPr>
          </a:p>
        </p:txBody>
      </p:sp>
      <p:sp>
        <p:nvSpPr>
          <p:cNvPr name="TextBox 25" id="25"/>
          <p:cNvSpPr txBox="true"/>
          <p:nvPr/>
        </p:nvSpPr>
        <p:spPr>
          <a:xfrm rot="0">
            <a:off x="5613135" y="5166440"/>
            <a:ext cx="1096746" cy="762001"/>
          </a:xfrm>
          <a:prstGeom prst="rect">
            <a:avLst/>
          </a:prstGeom>
        </p:spPr>
        <p:txBody>
          <a:bodyPr anchor="t" rtlCol="false" tIns="0" lIns="0" bIns="0" rIns="0">
            <a:spAutoFit/>
          </a:bodyPr>
          <a:lstStyle/>
          <a:p>
            <a:pPr algn="r">
              <a:lnSpc>
                <a:spcPts val="6299"/>
              </a:lnSpc>
            </a:pPr>
            <a:r>
              <a:rPr lang="en-US" sz="4499" b="true">
                <a:solidFill>
                  <a:srgbClr val="5DA295"/>
                </a:solidFill>
                <a:latin typeface="Glacial Indifference Bold"/>
                <a:ea typeface="Glacial Indifference Bold"/>
                <a:cs typeface="Glacial Indifference Bold"/>
                <a:sym typeface="Glacial Indifference Bold"/>
              </a:rPr>
              <a:t>03.</a:t>
            </a:r>
          </a:p>
        </p:txBody>
      </p:sp>
      <p:sp>
        <p:nvSpPr>
          <p:cNvPr name="TextBox 26" id="26"/>
          <p:cNvSpPr txBox="true"/>
          <p:nvPr/>
        </p:nvSpPr>
        <p:spPr>
          <a:xfrm rot="0">
            <a:off x="210169" y="603146"/>
            <a:ext cx="12232004" cy="838200"/>
          </a:xfrm>
          <a:prstGeom prst="rect">
            <a:avLst/>
          </a:prstGeom>
        </p:spPr>
        <p:txBody>
          <a:bodyPr anchor="t" rtlCol="false" tIns="0" lIns="0" bIns="0" rIns="0">
            <a:spAutoFit/>
          </a:bodyPr>
          <a:lstStyle/>
          <a:p>
            <a:pPr algn="l">
              <a:lnSpc>
                <a:spcPts val="3360"/>
              </a:lnSpc>
            </a:pPr>
            <a:r>
              <a:rPr lang="en-US" sz="2800" spc="140">
                <a:solidFill>
                  <a:srgbClr val="000000"/>
                </a:solidFill>
                <a:latin typeface="Glacial Indifference"/>
                <a:ea typeface="Glacial Indifference"/>
                <a:cs typeface="Glacial Indifference"/>
                <a:sym typeface="Glacial Indifference"/>
              </a:rPr>
              <a:t>UNIVERSITAS</a:t>
            </a:r>
          </a:p>
          <a:p>
            <a:pPr algn="l">
              <a:lnSpc>
                <a:spcPts val="3360"/>
              </a:lnSpc>
            </a:pPr>
            <a:r>
              <a:rPr lang="en-US" sz="2800" spc="140">
                <a:solidFill>
                  <a:srgbClr val="000000"/>
                </a:solidFill>
                <a:latin typeface="Glacial Indifference"/>
                <a:ea typeface="Glacial Indifference"/>
                <a:cs typeface="Glacial Indifference"/>
                <a:sym typeface="Glacial Indifference"/>
              </a:rPr>
              <a:t>ISLAM NEGRI SUNAN AMPEL SURABAYA</a:t>
            </a:r>
          </a:p>
        </p:txBody>
      </p:sp>
      <p:sp>
        <p:nvSpPr>
          <p:cNvPr name="TextBox 27" id="27"/>
          <p:cNvSpPr txBox="true"/>
          <p:nvPr/>
        </p:nvSpPr>
        <p:spPr>
          <a:xfrm rot="0">
            <a:off x="11429915" y="8963025"/>
            <a:ext cx="4752692" cy="1057275"/>
          </a:xfrm>
          <a:prstGeom prst="rect">
            <a:avLst/>
          </a:prstGeom>
        </p:spPr>
        <p:txBody>
          <a:bodyPr anchor="t" rtlCol="false" tIns="0" lIns="0" bIns="0" rIns="0">
            <a:spAutoFit/>
          </a:bodyPr>
          <a:lstStyle/>
          <a:p>
            <a:pPr algn="r">
              <a:lnSpc>
                <a:spcPts val="4200"/>
              </a:lnSpc>
            </a:pPr>
            <a:r>
              <a:rPr lang="en-US" b="true" sz="3000" spc="300">
                <a:solidFill>
                  <a:srgbClr val="000000"/>
                </a:solidFill>
                <a:latin typeface="Glacial Indifference Bold"/>
                <a:ea typeface="Glacial Indifference Bold"/>
                <a:cs typeface="Glacial Indifference Bold"/>
                <a:sym typeface="Glacial Indifference Bold"/>
              </a:rPr>
              <a:t>PSIKOLOGI PENDIDIKAN ISLAM</a:t>
            </a:r>
          </a:p>
        </p:txBody>
      </p:sp>
      <p:sp>
        <p:nvSpPr>
          <p:cNvPr name="TextBox 28" id="28"/>
          <p:cNvSpPr txBox="true"/>
          <p:nvPr/>
        </p:nvSpPr>
        <p:spPr>
          <a:xfrm rot="0">
            <a:off x="5564538" y="7098876"/>
            <a:ext cx="1096746" cy="762001"/>
          </a:xfrm>
          <a:prstGeom prst="rect">
            <a:avLst/>
          </a:prstGeom>
        </p:spPr>
        <p:txBody>
          <a:bodyPr anchor="t" rtlCol="false" tIns="0" lIns="0" bIns="0" rIns="0">
            <a:spAutoFit/>
          </a:bodyPr>
          <a:lstStyle/>
          <a:p>
            <a:pPr algn="r">
              <a:lnSpc>
                <a:spcPts val="6299"/>
              </a:lnSpc>
            </a:pPr>
            <a:r>
              <a:rPr lang="en-US" sz="4499" b="true">
                <a:solidFill>
                  <a:srgbClr val="5DA295"/>
                </a:solidFill>
                <a:latin typeface="Glacial Indifference Bold"/>
                <a:ea typeface="Glacial Indifference Bold"/>
                <a:cs typeface="Glacial Indifference Bold"/>
                <a:sym typeface="Glacial Indifference Bold"/>
              </a:rPr>
              <a:t>04.</a:t>
            </a:r>
          </a:p>
        </p:txBody>
      </p:sp>
      <p:sp>
        <p:nvSpPr>
          <p:cNvPr name="TextBox 29" id="29"/>
          <p:cNvSpPr txBox="true"/>
          <p:nvPr/>
        </p:nvSpPr>
        <p:spPr>
          <a:xfrm rot="0">
            <a:off x="6661284" y="7918027"/>
            <a:ext cx="10119710" cy="523875"/>
          </a:xfrm>
          <a:prstGeom prst="rect">
            <a:avLst/>
          </a:prstGeom>
        </p:spPr>
        <p:txBody>
          <a:bodyPr anchor="t" rtlCol="false" tIns="0" lIns="0" bIns="0" rIns="0">
            <a:spAutoFit/>
          </a:bodyPr>
          <a:lstStyle/>
          <a:p>
            <a:pPr algn="l">
              <a:lnSpc>
                <a:spcPts val="4200"/>
              </a:lnSpc>
            </a:pPr>
            <a:r>
              <a:rPr lang="en-US" sz="3000">
                <a:solidFill>
                  <a:srgbClr val="000000"/>
                </a:solidFill>
                <a:latin typeface="Glacial Indifference"/>
                <a:ea typeface="Glacial Indifference"/>
                <a:cs typeface="Glacial Indifference"/>
                <a:sym typeface="Glacial Indifference"/>
              </a:rPr>
              <a:t>Apa Potensi Manusia dan Implikasinya terhadap Pendidikan?</a:t>
            </a:r>
          </a:p>
        </p:txBody>
      </p:sp>
      <p:sp>
        <p:nvSpPr>
          <p:cNvPr name="TextBox 30" id="30"/>
          <p:cNvSpPr txBox="true"/>
          <p:nvPr/>
        </p:nvSpPr>
        <p:spPr>
          <a:xfrm rot="0">
            <a:off x="6880359" y="7117926"/>
            <a:ext cx="3489679" cy="596900"/>
          </a:xfrm>
          <a:prstGeom prst="rect">
            <a:avLst/>
          </a:prstGeom>
        </p:spPr>
        <p:txBody>
          <a:bodyPr anchor="t" rtlCol="false" tIns="0" lIns="0" bIns="0" rIns="0">
            <a:spAutoFit/>
          </a:bodyPr>
          <a:lstStyle/>
          <a:p>
            <a:pPr algn="l">
              <a:lnSpc>
                <a:spcPts val="4899"/>
              </a:lnSpc>
            </a:pPr>
            <a:r>
              <a:rPr lang="en-US" sz="3499" b="true">
                <a:solidFill>
                  <a:srgbClr val="5DA295"/>
                </a:solidFill>
                <a:latin typeface="Glacial Indifference Bold"/>
                <a:ea typeface="Glacial Indifference Bold"/>
                <a:cs typeface="Glacial Indifference Bold"/>
                <a:sym typeface="Glacial Indifference Bold"/>
              </a:rPr>
              <a:t>Rumusan Empat</a:t>
            </a:r>
          </a:p>
        </p:txBody>
      </p:sp>
      <p:sp>
        <p:nvSpPr>
          <p:cNvPr name="Freeform 31" id="31"/>
          <p:cNvSpPr/>
          <p:nvPr/>
        </p:nvSpPr>
        <p:spPr>
          <a:xfrm flipH="false" flipV="false" rot="0">
            <a:off x="15318332" y="402408"/>
            <a:ext cx="1413492" cy="1413492"/>
          </a:xfrm>
          <a:custGeom>
            <a:avLst/>
            <a:gdLst/>
            <a:ahLst/>
            <a:cxnLst/>
            <a:rect r="r" b="b" t="t" l="l"/>
            <a:pathLst>
              <a:path h="1413492" w="1413492">
                <a:moveTo>
                  <a:pt x="0" y="0"/>
                </a:moveTo>
                <a:lnTo>
                  <a:pt x="1413492" y="0"/>
                </a:lnTo>
                <a:lnTo>
                  <a:pt x="1413492" y="1413492"/>
                </a:lnTo>
                <a:lnTo>
                  <a:pt x="0" y="1413492"/>
                </a:lnTo>
                <a:lnTo>
                  <a:pt x="0" y="0"/>
                </a:lnTo>
                <a:close/>
              </a:path>
            </a:pathLst>
          </a:custGeom>
          <a:blipFill>
            <a:blip r:embed="rId8"/>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5421953"/>
            <a:ext cx="18288000" cy="4865047"/>
            <a:chOff x="0" y="0"/>
            <a:chExt cx="4816593" cy="1281329"/>
          </a:xfrm>
        </p:grpSpPr>
        <p:sp>
          <p:nvSpPr>
            <p:cNvPr name="Freeform 3" id="3"/>
            <p:cNvSpPr/>
            <p:nvPr/>
          </p:nvSpPr>
          <p:spPr>
            <a:xfrm flipH="false" flipV="false" rot="0">
              <a:off x="0" y="0"/>
              <a:ext cx="4816592" cy="1281329"/>
            </a:xfrm>
            <a:custGeom>
              <a:avLst/>
              <a:gdLst/>
              <a:ahLst/>
              <a:cxnLst/>
              <a:rect r="r" b="b" t="t" l="l"/>
              <a:pathLst>
                <a:path h="1281329" w="4816592">
                  <a:moveTo>
                    <a:pt x="0" y="0"/>
                  </a:moveTo>
                  <a:lnTo>
                    <a:pt x="4816592" y="0"/>
                  </a:lnTo>
                  <a:lnTo>
                    <a:pt x="4816592" y="1281329"/>
                  </a:lnTo>
                  <a:lnTo>
                    <a:pt x="0" y="1281329"/>
                  </a:lnTo>
                  <a:close/>
                </a:path>
              </a:pathLst>
            </a:custGeom>
            <a:solidFill>
              <a:srgbClr val="5DA295"/>
            </a:solidFill>
          </p:spPr>
        </p:sp>
        <p:sp>
          <p:nvSpPr>
            <p:cNvPr name="TextBox 4" id="4"/>
            <p:cNvSpPr txBox="true"/>
            <p:nvPr/>
          </p:nvSpPr>
          <p:spPr>
            <a:xfrm>
              <a:off x="0" y="-38100"/>
              <a:ext cx="4816593" cy="1319429"/>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0" y="0"/>
            <a:ext cx="18288000" cy="213565"/>
            <a:chOff x="0" y="0"/>
            <a:chExt cx="4816593" cy="56248"/>
          </a:xfrm>
        </p:grpSpPr>
        <p:sp>
          <p:nvSpPr>
            <p:cNvPr name="Freeform 6" id="6"/>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BFDDD2"/>
            </a:solidFill>
          </p:spPr>
        </p:sp>
        <p:sp>
          <p:nvSpPr>
            <p:cNvPr name="TextBox 7" id="7"/>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TextBox 8" id="8"/>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000000"/>
                </a:solidFill>
                <a:latin typeface="Glacial Indifference Bold"/>
                <a:ea typeface="Glacial Indifference Bold"/>
                <a:cs typeface="Glacial Indifference Bold"/>
                <a:sym typeface="Glacial Indifference Bold"/>
              </a:rPr>
              <a:t>04</a:t>
            </a:r>
          </a:p>
        </p:txBody>
      </p:sp>
      <p:sp>
        <p:nvSpPr>
          <p:cNvPr name="AutoShape 9" id="9"/>
          <p:cNvSpPr/>
          <p:nvPr/>
        </p:nvSpPr>
        <p:spPr>
          <a:xfrm>
            <a:off x="16564000" y="8877554"/>
            <a:ext cx="0" cy="761492"/>
          </a:xfrm>
          <a:prstGeom prst="line">
            <a:avLst/>
          </a:prstGeom>
          <a:ln cap="flat" w="95250">
            <a:solidFill>
              <a:srgbClr val="BFDDD2"/>
            </a:solidFill>
            <a:prstDash val="solid"/>
            <a:headEnd type="none" len="sm" w="sm"/>
            <a:tailEnd type="none" len="sm" w="sm"/>
          </a:ln>
        </p:spPr>
      </p:sp>
      <p:grpSp>
        <p:nvGrpSpPr>
          <p:cNvPr name="Group 10" id="10"/>
          <p:cNvGrpSpPr/>
          <p:nvPr/>
        </p:nvGrpSpPr>
        <p:grpSpPr>
          <a:xfrm rot="0">
            <a:off x="1540951" y="2924809"/>
            <a:ext cx="11105858" cy="5514595"/>
            <a:chOff x="0" y="0"/>
            <a:chExt cx="2925000" cy="1452404"/>
          </a:xfrm>
        </p:grpSpPr>
        <p:sp>
          <p:nvSpPr>
            <p:cNvPr name="Freeform 11" id="11"/>
            <p:cNvSpPr/>
            <p:nvPr/>
          </p:nvSpPr>
          <p:spPr>
            <a:xfrm flipH="false" flipV="false" rot="0">
              <a:off x="0" y="0"/>
              <a:ext cx="2925000" cy="1452404"/>
            </a:xfrm>
            <a:custGeom>
              <a:avLst/>
              <a:gdLst/>
              <a:ahLst/>
              <a:cxnLst/>
              <a:rect r="r" b="b" t="t" l="l"/>
              <a:pathLst>
                <a:path h="1452404" w="2925000">
                  <a:moveTo>
                    <a:pt x="0" y="0"/>
                  </a:moveTo>
                  <a:lnTo>
                    <a:pt x="2925000" y="0"/>
                  </a:lnTo>
                  <a:lnTo>
                    <a:pt x="2925000" y="1452404"/>
                  </a:lnTo>
                  <a:lnTo>
                    <a:pt x="0" y="1452404"/>
                  </a:lnTo>
                  <a:close/>
                </a:path>
              </a:pathLst>
            </a:custGeom>
            <a:solidFill>
              <a:srgbClr val="BFDDD2"/>
            </a:solidFill>
          </p:spPr>
        </p:sp>
        <p:sp>
          <p:nvSpPr>
            <p:cNvPr name="TextBox 12" id="12"/>
            <p:cNvSpPr txBox="true"/>
            <p:nvPr/>
          </p:nvSpPr>
          <p:spPr>
            <a:xfrm>
              <a:off x="0" y="-38100"/>
              <a:ext cx="2925000" cy="1490504"/>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11678350" y="2924809"/>
            <a:ext cx="5068699" cy="5514595"/>
            <a:chOff x="0" y="0"/>
            <a:chExt cx="1334966" cy="1452404"/>
          </a:xfrm>
        </p:grpSpPr>
        <p:sp>
          <p:nvSpPr>
            <p:cNvPr name="Freeform 14" id="14"/>
            <p:cNvSpPr/>
            <p:nvPr/>
          </p:nvSpPr>
          <p:spPr>
            <a:xfrm flipH="false" flipV="false" rot="0">
              <a:off x="0" y="0"/>
              <a:ext cx="1334966" cy="1452404"/>
            </a:xfrm>
            <a:custGeom>
              <a:avLst/>
              <a:gdLst/>
              <a:ahLst/>
              <a:cxnLst/>
              <a:rect r="r" b="b" t="t" l="l"/>
              <a:pathLst>
                <a:path h="1452404" w="1334966">
                  <a:moveTo>
                    <a:pt x="0" y="0"/>
                  </a:moveTo>
                  <a:lnTo>
                    <a:pt x="1334966" y="0"/>
                  </a:lnTo>
                  <a:lnTo>
                    <a:pt x="1334966" y="1452404"/>
                  </a:lnTo>
                  <a:lnTo>
                    <a:pt x="0" y="1452404"/>
                  </a:lnTo>
                  <a:close/>
                </a:path>
              </a:pathLst>
            </a:custGeom>
            <a:solidFill>
              <a:srgbClr val="BFDDD2"/>
            </a:solidFill>
          </p:spPr>
        </p:sp>
        <p:sp>
          <p:nvSpPr>
            <p:cNvPr name="TextBox 15" id="15"/>
            <p:cNvSpPr txBox="true"/>
            <p:nvPr/>
          </p:nvSpPr>
          <p:spPr>
            <a:xfrm>
              <a:off x="0" y="-38100"/>
              <a:ext cx="1334966" cy="1490504"/>
            </a:xfrm>
            <a:prstGeom prst="rect">
              <a:avLst/>
            </a:prstGeom>
          </p:spPr>
          <p:txBody>
            <a:bodyPr anchor="ctr" rtlCol="false" tIns="50800" lIns="50800" bIns="50800" rIns="50800"/>
            <a:lstStyle/>
            <a:p>
              <a:pPr algn="ctr">
                <a:lnSpc>
                  <a:spcPts val="2659"/>
                </a:lnSpc>
              </a:pPr>
            </a:p>
          </p:txBody>
        </p:sp>
      </p:grpSp>
      <p:sp>
        <p:nvSpPr>
          <p:cNvPr name="Freeform 16" id="16"/>
          <p:cNvSpPr/>
          <p:nvPr/>
        </p:nvSpPr>
        <p:spPr>
          <a:xfrm flipH="false" flipV="false" rot="0">
            <a:off x="632097" y="8513811"/>
            <a:ext cx="908854" cy="908854"/>
          </a:xfrm>
          <a:custGeom>
            <a:avLst/>
            <a:gdLst/>
            <a:ahLst/>
            <a:cxnLst/>
            <a:rect r="r" b="b" t="t" l="l"/>
            <a:pathLst>
              <a:path h="908854" w="908854">
                <a:moveTo>
                  <a:pt x="0" y="0"/>
                </a:moveTo>
                <a:lnTo>
                  <a:pt x="908854" y="0"/>
                </a:lnTo>
                <a:lnTo>
                  <a:pt x="908854" y="908855"/>
                </a:lnTo>
                <a:lnTo>
                  <a:pt x="0" y="9088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7" id="17"/>
          <p:cNvSpPr txBox="true"/>
          <p:nvPr/>
        </p:nvSpPr>
        <p:spPr>
          <a:xfrm rot="0">
            <a:off x="4718528" y="1490623"/>
            <a:ext cx="8850944" cy="1193800"/>
          </a:xfrm>
          <a:prstGeom prst="rect">
            <a:avLst/>
          </a:prstGeom>
        </p:spPr>
        <p:txBody>
          <a:bodyPr anchor="t" rtlCol="false" tIns="0" lIns="0" bIns="0" rIns="0">
            <a:spAutoFit/>
          </a:bodyPr>
          <a:lstStyle/>
          <a:p>
            <a:pPr algn="ctr">
              <a:lnSpc>
                <a:spcPts val="9799"/>
              </a:lnSpc>
            </a:pPr>
            <a:r>
              <a:rPr lang="en-US" sz="6999" b="true">
                <a:solidFill>
                  <a:srgbClr val="000000"/>
                </a:solidFill>
                <a:latin typeface="Glacial Indifference Bold"/>
                <a:ea typeface="Glacial Indifference Bold"/>
                <a:cs typeface="Glacial Indifference Bold"/>
                <a:sym typeface="Glacial Indifference Bold"/>
              </a:rPr>
              <a:t>Tujuan</a:t>
            </a:r>
          </a:p>
        </p:txBody>
      </p:sp>
      <p:sp>
        <p:nvSpPr>
          <p:cNvPr name="TextBox 18" id="18"/>
          <p:cNvSpPr txBox="true"/>
          <p:nvPr/>
        </p:nvSpPr>
        <p:spPr>
          <a:xfrm rot="0">
            <a:off x="2122249" y="3422015"/>
            <a:ext cx="13773001" cy="4581793"/>
          </a:xfrm>
          <a:prstGeom prst="rect">
            <a:avLst/>
          </a:prstGeom>
        </p:spPr>
        <p:txBody>
          <a:bodyPr anchor="t" rtlCol="false" tIns="0" lIns="0" bIns="0" rIns="0">
            <a:spAutoFit/>
          </a:bodyPr>
          <a:lstStyle/>
          <a:p>
            <a:pPr algn="ctr">
              <a:lnSpc>
                <a:spcPts val="5235"/>
              </a:lnSpc>
            </a:pPr>
            <a:r>
              <a:rPr lang="en-US" sz="3739">
                <a:solidFill>
                  <a:srgbClr val="000000"/>
                </a:solidFill>
                <a:latin typeface="Glacial Indifference"/>
                <a:ea typeface="Glacial Indifference"/>
                <a:cs typeface="Glacial Indifference"/>
                <a:sym typeface="Glacial Indifference"/>
              </a:rPr>
              <a:t> Makalah ini disusun untuk menjelaskan gambaran Al-Qur’an tentang manusia, menguraikan makna fitrah beserta kedudukannya, memaparkan konsep ruh, qalb, nafs, dan akal menurut pemikiran Islam, mengidentifikasi potensi-potensi manusia yang lahir dari unsur-unsur tersebut, serta menjelaskan implikasi konsep fitrah terhadap praktik pendidikan.</a:t>
            </a:r>
          </a:p>
          <a:p>
            <a:pPr algn="ctr">
              <a:lnSpc>
                <a:spcPts val="5235"/>
              </a:lnSpc>
            </a:pPr>
          </a:p>
        </p:txBody>
      </p:sp>
      <p:sp>
        <p:nvSpPr>
          <p:cNvPr name="TextBox 19" id="19"/>
          <p:cNvSpPr txBox="true"/>
          <p:nvPr/>
        </p:nvSpPr>
        <p:spPr>
          <a:xfrm rot="0">
            <a:off x="11429915" y="8963025"/>
            <a:ext cx="4752692" cy="1057275"/>
          </a:xfrm>
          <a:prstGeom prst="rect">
            <a:avLst/>
          </a:prstGeom>
        </p:spPr>
        <p:txBody>
          <a:bodyPr anchor="t" rtlCol="false" tIns="0" lIns="0" bIns="0" rIns="0">
            <a:spAutoFit/>
          </a:bodyPr>
          <a:lstStyle/>
          <a:p>
            <a:pPr algn="r">
              <a:lnSpc>
                <a:spcPts val="4200"/>
              </a:lnSpc>
            </a:pPr>
            <a:r>
              <a:rPr lang="en-US" b="true" sz="3000" spc="300">
                <a:solidFill>
                  <a:srgbClr val="000000"/>
                </a:solidFill>
                <a:latin typeface="Glacial Indifference Bold"/>
                <a:ea typeface="Glacial Indifference Bold"/>
                <a:cs typeface="Glacial Indifference Bold"/>
                <a:sym typeface="Glacial Indifference Bold"/>
              </a:rPr>
              <a:t>PSIKOLOGI PENDIDIKAN ISLAM</a:t>
            </a:r>
          </a:p>
        </p:txBody>
      </p:sp>
      <p:grpSp>
        <p:nvGrpSpPr>
          <p:cNvPr name="Group 20" id="20"/>
          <p:cNvGrpSpPr/>
          <p:nvPr/>
        </p:nvGrpSpPr>
        <p:grpSpPr>
          <a:xfrm rot="0">
            <a:off x="15645019" y="758341"/>
            <a:ext cx="3748303" cy="3748303"/>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76200" cap="sq">
              <a:solidFill>
                <a:srgbClr val="5DA295"/>
              </a:solidFill>
              <a:prstDash val="sysDot"/>
              <a:miter/>
            </a:ln>
          </p:spPr>
        </p:sp>
        <p:sp>
          <p:nvSpPr>
            <p:cNvPr name="TextBox 22" id="2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23" id="23"/>
          <p:cNvSpPr/>
          <p:nvPr/>
        </p:nvSpPr>
        <p:spPr>
          <a:xfrm flipH="false" flipV="false" rot="0">
            <a:off x="15845808" y="596917"/>
            <a:ext cx="1413492" cy="1413492"/>
          </a:xfrm>
          <a:custGeom>
            <a:avLst/>
            <a:gdLst/>
            <a:ahLst/>
            <a:cxnLst/>
            <a:rect r="r" b="b" t="t" l="l"/>
            <a:pathLst>
              <a:path h="1413492" w="1413492">
                <a:moveTo>
                  <a:pt x="0" y="0"/>
                </a:moveTo>
                <a:lnTo>
                  <a:pt x="1413492" y="0"/>
                </a:lnTo>
                <a:lnTo>
                  <a:pt x="1413492" y="1413492"/>
                </a:lnTo>
                <a:lnTo>
                  <a:pt x="0" y="1413492"/>
                </a:lnTo>
                <a:lnTo>
                  <a:pt x="0" y="0"/>
                </a:lnTo>
                <a:close/>
              </a:path>
            </a:pathLst>
          </a:custGeom>
          <a:blipFill>
            <a:blip r:embed="rId4"/>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5DA295"/>
        </a:solidFill>
      </p:bgPr>
    </p:bg>
    <p:spTree>
      <p:nvGrpSpPr>
        <p:cNvPr id="1" name=""/>
        <p:cNvGrpSpPr/>
        <p:nvPr/>
      </p:nvGrpSpPr>
      <p:grpSpPr>
        <a:xfrm>
          <a:off x="0" y="0"/>
          <a:ext cx="0" cy="0"/>
          <a:chOff x="0" y="0"/>
          <a:chExt cx="0" cy="0"/>
        </a:xfrm>
      </p:grpSpPr>
      <p:grpSp>
        <p:nvGrpSpPr>
          <p:cNvPr name="Group 2" id="2"/>
          <p:cNvGrpSpPr/>
          <p:nvPr/>
        </p:nvGrpSpPr>
        <p:grpSpPr>
          <a:xfrm rot="0">
            <a:off x="0" y="10073435"/>
            <a:ext cx="18288000" cy="213565"/>
            <a:chOff x="0" y="0"/>
            <a:chExt cx="4816593" cy="56248"/>
          </a:xfrm>
        </p:grpSpPr>
        <p:sp>
          <p:nvSpPr>
            <p:cNvPr name="Freeform 3" id="3"/>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E4E4E4"/>
            </a:solidFill>
          </p:spPr>
        </p:sp>
        <p:sp>
          <p:nvSpPr>
            <p:cNvPr name="TextBox 4" id="4"/>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0" y="0"/>
            <a:ext cx="18288000" cy="213565"/>
            <a:chOff x="0" y="0"/>
            <a:chExt cx="4816593" cy="56248"/>
          </a:xfrm>
        </p:grpSpPr>
        <p:sp>
          <p:nvSpPr>
            <p:cNvPr name="Freeform 6" id="6"/>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BFDDD2"/>
            </a:solidFill>
          </p:spPr>
        </p:sp>
        <p:sp>
          <p:nvSpPr>
            <p:cNvPr name="TextBox 7" id="7"/>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TextBox 8" id="8"/>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FFFFFF"/>
                </a:solidFill>
                <a:latin typeface="Glacial Indifference Bold"/>
                <a:ea typeface="Glacial Indifference Bold"/>
                <a:cs typeface="Glacial Indifference Bold"/>
                <a:sym typeface="Glacial Indifference Bold"/>
              </a:rPr>
              <a:t>05</a:t>
            </a:r>
          </a:p>
        </p:txBody>
      </p:sp>
      <p:sp>
        <p:nvSpPr>
          <p:cNvPr name="AutoShape 9" id="9"/>
          <p:cNvSpPr/>
          <p:nvPr/>
        </p:nvSpPr>
        <p:spPr>
          <a:xfrm>
            <a:off x="16564000" y="8877554"/>
            <a:ext cx="0" cy="761492"/>
          </a:xfrm>
          <a:prstGeom prst="line">
            <a:avLst/>
          </a:prstGeom>
          <a:ln cap="flat" w="95250">
            <a:solidFill>
              <a:srgbClr val="BFDDD2"/>
            </a:solidFill>
            <a:prstDash val="solid"/>
            <a:headEnd type="none" len="sm" w="sm"/>
            <a:tailEnd type="none" len="sm" w="sm"/>
          </a:ln>
        </p:spPr>
      </p:sp>
      <p:sp>
        <p:nvSpPr>
          <p:cNvPr name="Freeform 10" id="10"/>
          <p:cNvSpPr/>
          <p:nvPr/>
        </p:nvSpPr>
        <p:spPr>
          <a:xfrm flipH="false" flipV="false" rot="0">
            <a:off x="16315549" y="677272"/>
            <a:ext cx="1452071" cy="1457537"/>
          </a:xfrm>
          <a:custGeom>
            <a:avLst/>
            <a:gdLst/>
            <a:ahLst/>
            <a:cxnLst/>
            <a:rect r="r" b="b" t="t" l="l"/>
            <a:pathLst>
              <a:path h="1457537" w="1452071">
                <a:moveTo>
                  <a:pt x="0" y="0"/>
                </a:moveTo>
                <a:lnTo>
                  <a:pt x="1452072" y="0"/>
                </a:lnTo>
                <a:lnTo>
                  <a:pt x="1452072" y="1457537"/>
                </a:lnTo>
                <a:lnTo>
                  <a:pt x="0" y="145753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17767621" y="468781"/>
            <a:ext cx="713130" cy="713130"/>
          </a:xfrm>
          <a:custGeom>
            <a:avLst/>
            <a:gdLst/>
            <a:ahLst/>
            <a:cxnLst/>
            <a:rect r="r" b="b" t="t" l="l"/>
            <a:pathLst>
              <a:path h="713130" w="713130">
                <a:moveTo>
                  <a:pt x="0" y="0"/>
                </a:moveTo>
                <a:lnTo>
                  <a:pt x="713130" y="0"/>
                </a:lnTo>
                <a:lnTo>
                  <a:pt x="713130" y="713130"/>
                </a:lnTo>
                <a:lnTo>
                  <a:pt x="0" y="7131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2986928" y="7590541"/>
            <a:ext cx="1909190" cy="1546444"/>
          </a:xfrm>
          <a:custGeom>
            <a:avLst/>
            <a:gdLst/>
            <a:ahLst/>
            <a:cxnLst/>
            <a:rect r="r" b="b" t="t" l="l"/>
            <a:pathLst>
              <a:path h="1546444" w="1909190">
                <a:moveTo>
                  <a:pt x="0" y="0"/>
                </a:moveTo>
                <a:lnTo>
                  <a:pt x="1909190" y="0"/>
                </a:lnTo>
                <a:lnTo>
                  <a:pt x="1909190" y="1546444"/>
                </a:lnTo>
                <a:lnTo>
                  <a:pt x="0" y="154644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3" id="13"/>
          <p:cNvSpPr txBox="true"/>
          <p:nvPr/>
        </p:nvSpPr>
        <p:spPr>
          <a:xfrm rot="0">
            <a:off x="-817680" y="364006"/>
            <a:ext cx="19105680" cy="1979294"/>
          </a:xfrm>
          <a:prstGeom prst="rect">
            <a:avLst/>
          </a:prstGeom>
        </p:spPr>
        <p:txBody>
          <a:bodyPr anchor="t" rtlCol="false" tIns="0" lIns="0" bIns="0" rIns="0">
            <a:spAutoFit/>
          </a:bodyPr>
          <a:lstStyle/>
          <a:p>
            <a:pPr algn="ctr">
              <a:lnSpc>
                <a:spcPts val="7980"/>
              </a:lnSpc>
            </a:pPr>
            <a:r>
              <a:rPr lang="en-US" sz="5700" b="true">
                <a:solidFill>
                  <a:srgbClr val="FFFFFF"/>
                </a:solidFill>
                <a:latin typeface="Glacial Indifference Bold"/>
                <a:ea typeface="Glacial Indifference Bold"/>
                <a:cs typeface="Glacial Indifference Bold"/>
                <a:sym typeface="Glacial Indifference Bold"/>
              </a:rPr>
              <a:t>A.Al-Qur’an Menggambarkan Hakikat Manusia</a:t>
            </a:r>
          </a:p>
          <a:p>
            <a:pPr algn="ctr">
              <a:lnSpc>
                <a:spcPts val="7980"/>
              </a:lnSpc>
            </a:pPr>
          </a:p>
        </p:txBody>
      </p:sp>
      <p:sp>
        <p:nvSpPr>
          <p:cNvPr name="TextBox 14" id="14"/>
          <p:cNvSpPr txBox="true"/>
          <p:nvPr/>
        </p:nvSpPr>
        <p:spPr>
          <a:xfrm rot="0">
            <a:off x="243702" y="1616045"/>
            <a:ext cx="17800597" cy="7520940"/>
          </a:xfrm>
          <a:prstGeom prst="rect">
            <a:avLst/>
          </a:prstGeom>
        </p:spPr>
        <p:txBody>
          <a:bodyPr anchor="t" rtlCol="false" tIns="0" lIns="0" bIns="0" rIns="0">
            <a:spAutoFit/>
          </a:bodyPr>
          <a:lstStyle/>
          <a:p>
            <a:pPr algn="ctr">
              <a:lnSpc>
                <a:spcPts val="5459"/>
              </a:lnSpc>
            </a:pPr>
            <a:r>
              <a:rPr lang="en-US" sz="3899">
                <a:solidFill>
                  <a:srgbClr val="FFFFFF"/>
                </a:solidFill>
                <a:latin typeface="Glacial Indifference"/>
                <a:ea typeface="Glacial Indifference"/>
                <a:cs typeface="Glacial Indifference"/>
                <a:sym typeface="Glacial Indifference"/>
              </a:rPr>
              <a:t>Al-Qur’an memandang manusia secara utuh melalui tiga istilah yang saling melengkapi, yaitu basyar (sisi fisik-biologis), insan (sisi psikologis dan daya pikir), serta bani Adam (garis keturunan historis). Melalui Surah Al-Baqarah ayat 30, manusia ditetapkan sebagai khalifah yang diemban amanah untuk mengelola bumi dengan bekal akal dan kepekaan hati, sedangkan Surah At-Tin ayat 4 menegaskan keistimewaan manusia yang diciptakan dalam bentuk terbaik (ahsani taqwim) dengan memadukan dimensi jasmani dan ruhani secara sempurna. Implikasinya dalam dunia pendidikan, peserta didik atau mahasiswa bukanlah wadah kosong yang sekadar diisi informasi, melainkan pribadi yang telah membawakan potensi bawaan serta tanggung jawab spiritual sehingga tugas pendidikan adalah membimbing dan menumbuhkan potensi tersebut secara optimal.</a:t>
            </a:r>
          </a:p>
        </p:txBody>
      </p:sp>
      <p:grpSp>
        <p:nvGrpSpPr>
          <p:cNvPr name="Group 15" id="15"/>
          <p:cNvGrpSpPr/>
          <p:nvPr/>
        </p:nvGrpSpPr>
        <p:grpSpPr>
          <a:xfrm rot="0">
            <a:off x="-428688" y="7558626"/>
            <a:ext cx="3748303" cy="3748303"/>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76200" cap="sq">
              <a:solidFill>
                <a:srgbClr val="BFDDD2"/>
              </a:solidFill>
              <a:prstDash val="sysDot"/>
              <a:miter/>
            </a:ln>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0">
            <a:off x="5482999" y="2162454"/>
            <a:ext cx="6504321" cy="6504321"/>
          </a:xfrm>
          <a:custGeom>
            <a:avLst/>
            <a:gdLst/>
            <a:ahLst/>
            <a:cxnLst/>
            <a:rect r="r" b="b" t="t" l="l"/>
            <a:pathLst>
              <a:path h="6504321" w="6504321">
                <a:moveTo>
                  <a:pt x="0" y="0"/>
                </a:moveTo>
                <a:lnTo>
                  <a:pt x="6504321" y="0"/>
                </a:lnTo>
                <a:lnTo>
                  <a:pt x="6504321" y="6504321"/>
                </a:lnTo>
                <a:lnTo>
                  <a:pt x="0" y="6504321"/>
                </a:lnTo>
                <a:lnTo>
                  <a:pt x="0" y="0"/>
                </a:lnTo>
                <a:close/>
              </a:path>
            </a:pathLst>
          </a:custGeom>
          <a:blipFill>
            <a:blip r:embed="rId8">
              <a:alphaModFix amt="8999"/>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26659" y="7028511"/>
            <a:ext cx="4921456" cy="3986379"/>
          </a:xfrm>
          <a:custGeom>
            <a:avLst/>
            <a:gdLst/>
            <a:ahLst/>
            <a:cxnLst/>
            <a:rect r="r" b="b" t="t" l="l"/>
            <a:pathLst>
              <a:path h="3986379" w="4921456">
                <a:moveTo>
                  <a:pt x="0" y="0"/>
                </a:moveTo>
                <a:lnTo>
                  <a:pt x="4921455" y="0"/>
                </a:lnTo>
                <a:lnTo>
                  <a:pt x="4921455" y="3986379"/>
                </a:lnTo>
                <a:lnTo>
                  <a:pt x="0" y="398637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10073435"/>
            <a:ext cx="18288000" cy="213565"/>
            <a:chOff x="0" y="0"/>
            <a:chExt cx="4816593" cy="56248"/>
          </a:xfrm>
        </p:grpSpPr>
        <p:sp>
          <p:nvSpPr>
            <p:cNvPr name="Freeform 4" id="4"/>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5DA295"/>
            </a:solidFill>
          </p:spPr>
        </p:sp>
        <p:sp>
          <p:nvSpPr>
            <p:cNvPr name="TextBox 5" id="5"/>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3853616" y="-2405665"/>
            <a:ext cx="6375938" cy="5947012"/>
          </a:xfrm>
          <a:custGeom>
            <a:avLst/>
            <a:gdLst/>
            <a:ahLst/>
            <a:cxnLst/>
            <a:rect r="r" b="b" t="t" l="l"/>
            <a:pathLst>
              <a:path h="5947012" w="6375938">
                <a:moveTo>
                  <a:pt x="0" y="0"/>
                </a:moveTo>
                <a:lnTo>
                  <a:pt x="6375938" y="0"/>
                </a:lnTo>
                <a:lnTo>
                  <a:pt x="6375938" y="5947012"/>
                </a:lnTo>
                <a:lnTo>
                  <a:pt x="0" y="594701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0" y="0"/>
            <a:ext cx="18288000" cy="213565"/>
            <a:chOff x="0" y="0"/>
            <a:chExt cx="4816593" cy="56248"/>
          </a:xfrm>
        </p:grpSpPr>
        <p:sp>
          <p:nvSpPr>
            <p:cNvPr name="Freeform 8" id="8"/>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BFDDD2"/>
            </a:solidFill>
          </p:spPr>
        </p:sp>
        <p:sp>
          <p:nvSpPr>
            <p:cNvPr name="TextBox 9" id="9"/>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000000"/>
                </a:solidFill>
                <a:latin typeface="Glacial Indifference Bold"/>
                <a:ea typeface="Glacial Indifference Bold"/>
                <a:cs typeface="Glacial Indifference Bold"/>
                <a:sym typeface="Glacial Indifference Bold"/>
              </a:rPr>
              <a:t>06</a:t>
            </a:r>
          </a:p>
        </p:txBody>
      </p:sp>
      <p:sp>
        <p:nvSpPr>
          <p:cNvPr name="AutoShape 11" id="11"/>
          <p:cNvSpPr/>
          <p:nvPr/>
        </p:nvSpPr>
        <p:spPr>
          <a:xfrm>
            <a:off x="16564000" y="8877554"/>
            <a:ext cx="0" cy="761492"/>
          </a:xfrm>
          <a:prstGeom prst="line">
            <a:avLst/>
          </a:prstGeom>
          <a:ln cap="flat" w="95250">
            <a:solidFill>
              <a:srgbClr val="5DA295"/>
            </a:solidFill>
            <a:prstDash val="solid"/>
            <a:headEnd type="none" len="sm" w="sm"/>
            <a:tailEnd type="none" len="sm" w="sm"/>
          </a:ln>
        </p:spPr>
      </p:sp>
      <p:grpSp>
        <p:nvGrpSpPr>
          <p:cNvPr name="Group 12" id="12"/>
          <p:cNvGrpSpPr/>
          <p:nvPr/>
        </p:nvGrpSpPr>
        <p:grpSpPr>
          <a:xfrm rot="0">
            <a:off x="-629815" y="101784"/>
            <a:ext cx="1638992" cy="1638992"/>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DA295"/>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64934" y="7974266"/>
            <a:ext cx="1638992" cy="1638992"/>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DA295"/>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8" id="18"/>
          <p:cNvSpPr/>
          <p:nvPr/>
        </p:nvSpPr>
        <p:spPr>
          <a:xfrm flipH="false" flipV="false" rot="0">
            <a:off x="2504667" y="3942366"/>
            <a:ext cx="877612" cy="877612"/>
          </a:xfrm>
          <a:custGeom>
            <a:avLst/>
            <a:gdLst/>
            <a:ahLst/>
            <a:cxnLst/>
            <a:rect r="r" b="b" t="t" l="l"/>
            <a:pathLst>
              <a:path h="877612" w="877612">
                <a:moveTo>
                  <a:pt x="0" y="0"/>
                </a:moveTo>
                <a:lnTo>
                  <a:pt x="877612" y="0"/>
                </a:lnTo>
                <a:lnTo>
                  <a:pt x="877612" y="877612"/>
                </a:lnTo>
                <a:lnTo>
                  <a:pt x="0" y="87761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9" id="19"/>
          <p:cNvSpPr/>
          <p:nvPr/>
        </p:nvSpPr>
        <p:spPr>
          <a:xfrm flipH="false" flipV="false" rot="0">
            <a:off x="2435049" y="6547906"/>
            <a:ext cx="947230" cy="961211"/>
          </a:xfrm>
          <a:custGeom>
            <a:avLst/>
            <a:gdLst/>
            <a:ahLst/>
            <a:cxnLst/>
            <a:rect r="r" b="b" t="t" l="l"/>
            <a:pathLst>
              <a:path h="961211" w="947230">
                <a:moveTo>
                  <a:pt x="0" y="0"/>
                </a:moveTo>
                <a:lnTo>
                  <a:pt x="947230" y="0"/>
                </a:lnTo>
                <a:lnTo>
                  <a:pt x="947230" y="961210"/>
                </a:lnTo>
                <a:lnTo>
                  <a:pt x="0" y="96121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0" id="20"/>
          <p:cNvSpPr txBox="true"/>
          <p:nvPr/>
        </p:nvSpPr>
        <p:spPr>
          <a:xfrm rot="0">
            <a:off x="-725751" y="173951"/>
            <a:ext cx="19739502" cy="2273300"/>
          </a:xfrm>
          <a:prstGeom prst="rect">
            <a:avLst/>
          </a:prstGeom>
        </p:spPr>
        <p:txBody>
          <a:bodyPr anchor="t" rtlCol="false" tIns="0" lIns="0" bIns="0" rIns="0">
            <a:spAutoFit/>
          </a:bodyPr>
          <a:lstStyle/>
          <a:p>
            <a:pPr algn="ctr">
              <a:lnSpc>
                <a:spcPts val="9100"/>
              </a:lnSpc>
            </a:pPr>
            <a:r>
              <a:rPr lang="en-US" sz="6500" b="true">
                <a:solidFill>
                  <a:srgbClr val="000000"/>
                </a:solidFill>
                <a:latin typeface="Glacial Indifference Bold"/>
                <a:ea typeface="Glacial Indifference Bold"/>
                <a:cs typeface="Glacial Indifference Bold"/>
                <a:sym typeface="Glacial Indifference Bold"/>
              </a:rPr>
              <a:t>Fitrah: Makna dan Kedudukannya dalam Diri Manusia</a:t>
            </a:r>
          </a:p>
        </p:txBody>
      </p:sp>
      <p:sp>
        <p:nvSpPr>
          <p:cNvPr name="TextBox 21" id="21"/>
          <p:cNvSpPr txBox="true"/>
          <p:nvPr/>
        </p:nvSpPr>
        <p:spPr>
          <a:xfrm rot="0">
            <a:off x="456449" y="2466301"/>
            <a:ext cx="17367731" cy="6797675"/>
          </a:xfrm>
          <a:prstGeom prst="rect">
            <a:avLst/>
          </a:prstGeom>
        </p:spPr>
        <p:txBody>
          <a:bodyPr anchor="t" rtlCol="false" tIns="0" lIns="0" bIns="0" rIns="0">
            <a:spAutoFit/>
          </a:bodyPr>
          <a:lstStyle/>
          <a:p>
            <a:pPr algn="l">
              <a:lnSpc>
                <a:spcPts val="5319"/>
              </a:lnSpc>
            </a:pPr>
            <a:r>
              <a:rPr lang="en-US" sz="3799">
                <a:solidFill>
                  <a:srgbClr val="000000"/>
                </a:solidFill>
                <a:latin typeface="Glacial Indifference"/>
                <a:ea typeface="Glacial Indifference"/>
                <a:cs typeface="Glacial Indifference"/>
                <a:sym typeface="Glacial Indifference"/>
              </a:rPr>
              <a:t>Kata fitrah (fa-tha-ra) merujuk pada pola dasar penciptaan yang Allah tanamkan pada manusia sejak lahir sebagai modal awal berupa kecenderungan alami untuk mengenali Tuhan, menyukai kebaikan, serta memiliki kesediaan belajar dan mencari kebenaran seperti dalam Q.S. Ar-Rum: 30</a:t>
            </a:r>
          </a:p>
          <a:p>
            <a:pPr algn="r" rtl="true">
              <a:lnSpc>
                <a:spcPts val="5319"/>
              </a:lnSpc>
            </a:pPr>
            <a:r>
              <a:rPr lang="ar-EG" sz="3799">
                <a:solidFill>
                  <a:srgbClr val="000000"/>
                </a:solidFill>
                <a:latin typeface="Glacial Indifference"/>
                <a:ea typeface="Glacial Indifference"/>
                <a:cs typeface="Glacial Indifference"/>
                <a:sym typeface="Glacial Indifference"/>
                <a:rtl val="true"/>
              </a:rPr>
              <a:t>اَقِمْ وَجْهَكَ لِلدِّيْنِ حَنِيْفًاۗ فِطْرَتَ اللّٰهِ الَّتِيْ فَطَرَ النَّاسَ عَلَيْهَاۗ لَا تَبْدِيْلَ لِخَلْقِ اللّٰهِۗ ذٰلِكَ الدِّيْنُ الْقَيِّمُۙ وَلٰكِنَّ اَكْثَرَ النَّاسِ لَا يَعْلَمُوْنَۙ</a:t>
            </a:r>
          </a:p>
          <a:p>
            <a:pPr algn="l">
              <a:lnSpc>
                <a:spcPts val="4480"/>
              </a:lnSpc>
            </a:pPr>
            <a:r>
              <a:rPr lang="en-US" sz="3200">
                <a:solidFill>
                  <a:srgbClr val="000000"/>
                </a:solidFill>
                <a:latin typeface="Glacial Indifference"/>
                <a:ea typeface="Glacial Indifference"/>
                <a:cs typeface="Glacial Indifference"/>
                <a:sym typeface="Glacial Indifference"/>
              </a:rPr>
              <a:t> Fitrah bukanlah jaminan hasil akhir melainkan kecenderungan dasar yang berpotensi tertutup oleh kebiasaan buruk, kesalahan pendidikan, atau pengaruh lingkungan sekitar. Dalam pandangan Al-Ghazali dan pendidikan Islam, pemahaman ini memberikan landasan optimistis bahwa setiap peserta didik pada dasarnya memiliki potensi kebaikan bawaan yang perlu dijaga dan ditumbuhkan melalui bimbingan yang tepat, bukan dianggap buruk atau sekadar ditekan.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0073435"/>
            <a:ext cx="18288000" cy="213565"/>
            <a:chOff x="0" y="0"/>
            <a:chExt cx="4816593" cy="56248"/>
          </a:xfrm>
        </p:grpSpPr>
        <p:sp>
          <p:nvSpPr>
            <p:cNvPr name="Freeform 3" id="3"/>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5DA295"/>
            </a:solidFill>
          </p:spPr>
        </p:sp>
        <p:sp>
          <p:nvSpPr>
            <p:cNvPr name="TextBox 4" id="4"/>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5900223" y="-728461"/>
            <a:ext cx="2592604" cy="2592604"/>
          </a:xfrm>
          <a:custGeom>
            <a:avLst/>
            <a:gdLst/>
            <a:ahLst/>
            <a:cxnLst/>
            <a:rect r="r" b="b" t="t" l="l"/>
            <a:pathLst>
              <a:path h="2592604" w="2592604">
                <a:moveTo>
                  <a:pt x="0" y="0"/>
                </a:moveTo>
                <a:lnTo>
                  <a:pt x="2592604" y="0"/>
                </a:lnTo>
                <a:lnTo>
                  <a:pt x="2592604" y="2592604"/>
                </a:lnTo>
                <a:lnTo>
                  <a:pt x="0" y="25926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0" y="0"/>
            <a:ext cx="18288000" cy="213565"/>
            <a:chOff x="0" y="0"/>
            <a:chExt cx="4816593" cy="56248"/>
          </a:xfrm>
        </p:grpSpPr>
        <p:sp>
          <p:nvSpPr>
            <p:cNvPr name="Freeform 7" id="7"/>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BFDDD2"/>
            </a:solidFill>
          </p:spPr>
        </p:sp>
        <p:sp>
          <p:nvSpPr>
            <p:cNvPr name="TextBox 8" id="8"/>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000000"/>
                </a:solidFill>
                <a:latin typeface="Glacial Indifference Bold"/>
                <a:ea typeface="Glacial Indifference Bold"/>
                <a:cs typeface="Glacial Indifference Bold"/>
                <a:sym typeface="Glacial Indifference Bold"/>
              </a:rPr>
              <a:t>07</a:t>
            </a:r>
          </a:p>
        </p:txBody>
      </p:sp>
      <p:sp>
        <p:nvSpPr>
          <p:cNvPr name="AutoShape 10" id="10"/>
          <p:cNvSpPr/>
          <p:nvPr/>
        </p:nvSpPr>
        <p:spPr>
          <a:xfrm>
            <a:off x="16564000" y="8877554"/>
            <a:ext cx="0" cy="761492"/>
          </a:xfrm>
          <a:prstGeom prst="line">
            <a:avLst/>
          </a:prstGeom>
          <a:ln cap="flat" w="95250">
            <a:solidFill>
              <a:srgbClr val="5DA295"/>
            </a:solidFill>
            <a:prstDash val="solid"/>
            <a:headEnd type="none" len="sm" w="sm"/>
            <a:tailEnd type="none" len="sm" w="sm"/>
          </a:ln>
        </p:spPr>
      </p:sp>
      <p:sp>
        <p:nvSpPr>
          <p:cNvPr name="AutoShape 11" id="11"/>
          <p:cNvSpPr/>
          <p:nvPr/>
        </p:nvSpPr>
        <p:spPr>
          <a:xfrm>
            <a:off x="1219263" y="8370503"/>
            <a:ext cx="15849473" cy="0"/>
          </a:xfrm>
          <a:prstGeom prst="line">
            <a:avLst/>
          </a:prstGeom>
          <a:ln cap="flat" w="38100">
            <a:solidFill>
              <a:srgbClr val="5DA295"/>
            </a:solidFill>
            <a:prstDash val="solid"/>
            <a:headEnd type="none" len="sm" w="sm"/>
            <a:tailEnd type="none" len="sm" w="sm"/>
          </a:ln>
        </p:spPr>
      </p:sp>
      <p:sp>
        <p:nvSpPr>
          <p:cNvPr name="AutoShape 12" id="12"/>
          <p:cNvSpPr/>
          <p:nvPr/>
        </p:nvSpPr>
        <p:spPr>
          <a:xfrm>
            <a:off x="1219263" y="3102381"/>
            <a:ext cx="15849473" cy="0"/>
          </a:xfrm>
          <a:prstGeom prst="line">
            <a:avLst/>
          </a:prstGeom>
          <a:ln cap="flat" w="38100">
            <a:solidFill>
              <a:srgbClr val="5DA295"/>
            </a:solidFill>
            <a:prstDash val="solid"/>
            <a:headEnd type="none" len="sm" w="sm"/>
            <a:tailEnd type="none" len="sm" w="sm"/>
          </a:ln>
        </p:spPr>
      </p:sp>
      <p:sp>
        <p:nvSpPr>
          <p:cNvPr name="AutoShape 13" id="13"/>
          <p:cNvSpPr/>
          <p:nvPr/>
        </p:nvSpPr>
        <p:spPr>
          <a:xfrm flipV="true">
            <a:off x="1111901" y="3083200"/>
            <a:ext cx="2587" cy="5306222"/>
          </a:xfrm>
          <a:prstGeom prst="line">
            <a:avLst/>
          </a:prstGeom>
          <a:ln cap="flat" w="38100">
            <a:solidFill>
              <a:srgbClr val="5DA295"/>
            </a:solidFill>
            <a:prstDash val="solid"/>
            <a:headEnd type="none" len="sm" w="sm"/>
            <a:tailEnd type="none" len="sm" w="sm"/>
          </a:ln>
        </p:spPr>
      </p:sp>
      <p:sp>
        <p:nvSpPr>
          <p:cNvPr name="AutoShape 14" id="14"/>
          <p:cNvSpPr/>
          <p:nvPr/>
        </p:nvSpPr>
        <p:spPr>
          <a:xfrm flipV="true">
            <a:off x="8844160" y="3083060"/>
            <a:ext cx="0" cy="5287443"/>
          </a:xfrm>
          <a:prstGeom prst="line">
            <a:avLst/>
          </a:prstGeom>
          <a:ln cap="flat" w="38100">
            <a:solidFill>
              <a:srgbClr val="5DA295"/>
            </a:solidFill>
            <a:prstDash val="solid"/>
            <a:headEnd type="none" len="sm" w="sm"/>
            <a:tailEnd type="none" len="sm" w="sm"/>
          </a:ln>
        </p:spPr>
      </p:sp>
      <p:sp>
        <p:nvSpPr>
          <p:cNvPr name="AutoShape 15" id="15"/>
          <p:cNvSpPr/>
          <p:nvPr/>
        </p:nvSpPr>
        <p:spPr>
          <a:xfrm flipV="true">
            <a:off x="17049687" y="3092590"/>
            <a:ext cx="0" cy="5287443"/>
          </a:xfrm>
          <a:prstGeom prst="line">
            <a:avLst/>
          </a:prstGeom>
          <a:ln cap="flat" w="38100">
            <a:solidFill>
              <a:srgbClr val="5DA295"/>
            </a:solidFill>
            <a:prstDash val="solid"/>
            <a:headEnd type="none" len="sm" w="sm"/>
            <a:tailEnd type="none" len="sm" w="sm"/>
          </a:ln>
        </p:spPr>
      </p:sp>
      <p:grpSp>
        <p:nvGrpSpPr>
          <p:cNvPr name="Group 16" id="16"/>
          <p:cNvGrpSpPr/>
          <p:nvPr/>
        </p:nvGrpSpPr>
        <p:grpSpPr>
          <a:xfrm rot="0">
            <a:off x="8901310" y="3083060"/>
            <a:ext cx="8148377" cy="7754649"/>
            <a:chOff x="0" y="0"/>
            <a:chExt cx="811769" cy="772544"/>
          </a:xfrm>
        </p:grpSpPr>
        <p:sp>
          <p:nvSpPr>
            <p:cNvPr name="Freeform 17" id="17"/>
            <p:cNvSpPr/>
            <p:nvPr/>
          </p:nvSpPr>
          <p:spPr>
            <a:xfrm flipH="false" flipV="false" rot="0">
              <a:off x="0" y="0"/>
              <a:ext cx="811769" cy="772544"/>
            </a:xfrm>
            <a:custGeom>
              <a:avLst/>
              <a:gdLst/>
              <a:ahLst/>
              <a:cxnLst/>
              <a:rect r="r" b="b" t="t" l="l"/>
              <a:pathLst>
                <a:path h="772544" w="811769">
                  <a:moveTo>
                    <a:pt x="811769" y="0"/>
                  </a:moveTo>
                  <a:lnTo>
                    <a:pt x="811769" y="658244"/>
                  </a:lnTo>
                  <a:lnTo>
                    <a:pt x="405884" y="772544"/>
                  </a:lnTo>
                  <a:lnTo>
                    <a:pt x="0" y="658244"/>
                  </a:lnTo>
                  <a:lnTo>
                    <a:pt x="0" y="0"/>
                  </a:lnTo>
                  <a:lnTo>
                    <a:pt x="811769" y="0"/>
                  </a:lnTo>
                  <a:close/>
                </a:path>
              </a:pathLst>
            </a:custGeom>
            <a:solidFill>
              <a:srgbClr val="5DA295">
                <a:alpha val="12941"/>
              </a:srgbClr>
            </a:solidFill>
          </p:spPr>
        </p:sp>
        <p:sp>
          <p:nvSpPr>
            <p:cNvPr name="TextBox 18" id="18"/>
            <p:cNvSpPr txBox="true"/>
            <p:nvPr/>
          </p:nvSpPr>
          <p:spPr>
            <a:xfrm>
              <a:off x="0" y="-38100"/>
              <a:ext cx="811769" cy="696344"/>
            </a:xfrm>
            <a:prstGeom prst="rect">
              <a:avLst/>
            </a:prstGeom>
          </p:spPr>
          <p:txBody>
            <a:bodyPr anchor="ctr" rtlCol="false" tIns="50800" lIns="50800" bIns="50800" rIns="50800"/>
            <a:lstStyle/>
            <a:p>
              <a:pPr algn="ctr">
                <a:lnSpc>
                  <a:spcPts val="2659"/>
                </a:lnSpc>
              </a:pPr>
            </a:p>
          </p:txBody>
        </p:sp>
      </p:grpSp>
      <p:grpSp>
        <p:nvGrpSpPr>
          <p:cNvPr name="Group 19" id="19"/>
          <p:cNvGrpSpPr/>
          <p:nvPr/>
        </p:nvGrpSpPr>
        <p:grpSpPr>
          <a:xfrm rot="0">
            <a:off x="1219263" y="3092590"/>
            <a:ext cx="7624896" cy="7625863"/>
            <a:chOff x="0" y="0"/>
            <a:chExt cx="812697" cy="812800"/>
          </a:xfrm>
        </p:grpSpPr>
        <p:sp>
          <p:nvSpPr>
            <p:cNvPr name="Freeform 20" id="20"/>
            <p:cNvSpPr/>
            <p:nvPr/>
          </p:nvSpPr>
          <p:spPr>
            <a:xfrm flipH="false" flipV="false" rot="0">
              <a:off x="0" y="0"/>
              <a:ext cx="812697" cy="812800"/>
            </a:xfrm>
            <a:custGeom>
              <a:avLst/>
              <a:gdLst/>
              <a:ahLst/>
              <a:cxnLst/>
              <a:rect r="r" b="b" t="t" l="l"/>
              <a:pathLst>
                <a:path h="812800" w="812697">
                  <a:moveTo>
                    <a:pt x="812697" y="0"/>
                  </a:moveTo>
                  <a:lnTo>
                    <a:pt x="812697" y="698500"/>
                  </a:lnTo>
                  <a:lnTo>
                    <a:pt x="406348" y="812800"/>
                  </a:lnTo>
                  <a:lnTo>
                    <a:pt x="0" y="698500"/>
                  </a:lnTo>
                  <a:lnTo>
                    <a:pt x="0" y="0"/>
                  </a:lnTo>
                  <a:lnTo>
                    <a:pt x="812697" y="0"/>
                  </a:lnTo>
                  <a:close/>
                </a:path>
              </a:pathLst>
            </a:custGeom>
            <a:solidFill>
              <a:srgbClr val="5DA295">
                <a:alpha val="30980"/>
              </a:srgbClr>
            </a:solidFill>
          </p:spPr>
        </p:sp>
        <p:sp>
          <p:nvSpPr>
            <p:cNvPr name="TextBox 21" id="21"/>
            <p:cNvSpPr txBox="true"/>
            <p:nvPr/>
          </p:nvSpPr>
          <p:spPr>
            <a:xfrm>
              <a:off x="0" y="-38100"/>
              <a:ext cx="812697" cy="736600"/>
            </a:xfrm>
            <a:prstGeom prst="rect">
              <a:avLst/>
            </a:prstGeom>
          </p:spPr>
          <p:txBody>
            <a:bodyPr anchor="ctr" rtlCol="false" tIns="50800" lIns="50800" bIns="50800" rIns="50800"/>
            <a:lstStyle/>
            <a:p>
              <a:pPr algn="ctr">
                <a:lnSpc>
                  <a:spcPts val="2659"/>
                </a:lnSpc>
              </a:pPr>
            </a:p>
          </p:txBody>
        </p:sp>
      </p:grpSp>
      <p:sp>
        <p:nvSpPr>
          <p:cNvPr name="Freeform 22" id="22"/>
          <p:cNvSpPr/>
          <p:nvPr/>
        </p:nvSpPr>
        <p:spPr>
          <a:xfrm flipH="false" flipV="false" rot="0">
            <a:off x="3355737" y="4340136"/>
            <a:ext cx="3379318" cy="3823840"/>
          </a:xfrm>
          <a:custGeom>
            <a:avLst/>
            <a:gdLst/>
            <a:ahLst/>
            <a:cxnLst/>
            <a:rect r="r" b="b" t="t" l="l"/>
            <a:pathLst>
              <a:path h="3823840" w="3379318">
                <a:moveTo>
                  <a:pt x="0" y="0"/>
                </a:moveTo>
                <a:lnTo>
                  <a:pt x="3379318" y="0"/>
                </a:lnTo>
                <a:lnTo>
                  <a:pt x="3379318" y="3823839"/>
                </a:lnTo>
                <a:lnTo>
                  <a:pt x="0" y="382383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3" id="23"/>
          <p:cNvSpPr/>
          <p:nvPr/>
        </p:nvSpPr>
        <p:spPr>
          <a:xfrm flipH="false" flipV="false" rot="0">
            <a:off x="15158727" y="1588933"/>
            <a:ext cx="1073337" cy="1073337"/>
          </a:xfrm>
          <a:custGeom>
            <a:avLst/>
            <a:gdLst/>
            <a:ahLst/>
            <a:cxnLst/>
            <a:rect r="r" b="b" t="t" l="l"/>
            <a:pathLst>
              <a:path h="1073337" w="1073337">
                <a:moveTo>
                  <a:pt x="0" y="0"/>
                </a:moveTo>
                <a:lnTo>
                  <a:pt x="1073337" y="0"/>
                </a:lnTo>
                <a:lnTo>
                  <a:pt x="1073337" y="1073337"/>
                </a:lnTo>
                <a:lnTo>
                  <a:pt x="0" y="10733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4" id="24"/>
          <p:cNvSpPr/>
          <p:nvPr/>
        </p:nvSpPr>
        <p:spPr>
          <a:xfrm flipH="false" flipV="false" rot="0">
            <a:off x="560067" y="8446709"/>
            <a:ext cx="659197" cy="659197"/>
          </a:xfrm>
          <a:custGeom>
            <a:avLst/>
            <a:gdLst/>
            <a:ahLst/>
            <a:cxnLst/>
            <a:rect r="r" b="b" t="t" l="l"/>
            <a:pathLst>
              <a:path h="659197" w="659197">
                <a:moveTo>
                  <a:pt x="0" y="0"/>
                </a:moveTo>
                <a:lnTo>
                  <a:pt x="659196" y="0"/>
                </a:lnTo>
                <a:lnTo>
                  <a:pt x="659196" y="659197"/>
                </a:lnTo>
                <a:lnTo>
                  <a:pt x="0" y="6591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5" id="25"/>
          <p:cNvSpPr/>
          <p:nvPr/>
        </p:nvSpPr>
        <p:spPr>
          <a:xfrm flipH="false" flipV="false" rot="0">
            <a:off x="1250990" y="9157302"/>
            <a:ext cx="659197" cy="659197"/>
          </a:xfrm>
          <a:custGeom>
            <a:avLst/>
            <a:gdLst/>
            <a:ahLst/>
            <a:cxnLst/>
            <a:rect r="r" b="b" t="t" l="l"/>
            <a:pathLst>
              <a:path h="659197" w="659197">
                <a:moveTo>
                  <a:pt x="0" y="0"/>
                </a:moveTo>
                <a:lnTo>
                  <a:pt x="659197" y="0"/>
                </a:lnTo>
                <a:lnTo>
                  <a:pt x="659197" y="659196"/>
                </a:lnTo>
                <a:lnTo>
                  <a:pt x="0" y="65919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6" id="26"/>
          <p:cNvSpPr/>
          <p:nvPr/>
        </p:nvSpPr>
        <p:spPr>
          <a:xfrm flipH="false" flipV="false" rot="0">
            <a:off x="10199174" y="3638149"/>
            <a:ext cx="5495498" cy="4808561"/>
          </a:xfrm>
          <a:custGeom>
            <a:avLst/>
            <a:gdLst/>
            <a:ahLst/>
            <a:cxnLst/>
            <a:rect r="r" b="b" t="t" l="l"/>
            <a:pathLst>
              <a:path h="4808561" w="5495498">
                <a:moveTo>
                  <a:pt x="0" y="0"/>
                </a:moveTo>
                <a:lnTo>
                  <a:pt x="5495498" y="0"/>
                </a:lnTo>
                <a:lnTo>
                  <a:pt x="5495498" y="4808560"/>
                </a:lnTo>
                <a:lnTo>
                  <a:pt x="0" y="480856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27" id="27"/>
          <p:cNvSpPr txBox="true"/>
          <p:nvPr/>
        </p:nvSpPr>
        <p:spPr>
          <a:xfrm rot="0">
            <a:off x="64250" y="923925"/>
            <a:ext cx="17445384" cy="1784984"/>
          </a:xfrm>
          <a:prstGeom prst="rect">
            <a:avLst/>
          </a:prstGeom>
        </p:spPr>
        <p:txBody>
          <a:bodyPr anchor="t" rtlCol="false" tIns="0" lIns="0" bIns="0" rIns="0">
            <a:spAutoFit/>
          </a:bodyPr>
          <a:lstStyle/>
          <a:p>
            <a:pPr algn="ctr">
              <a:lnSpc>
                <a:spcPts val="7140"/>
              </a:lnSpc>
            </a:pPr>
            <a:r>
              <a:rPr lang="en-US" sz="5100" b="true">
                <a:solidFill>
                  <a:srgbClr val="000000"/>
                </a:solidFill>
                <a:latin typeface="Glacial Indifference Bold"/>
                <a:ea typeface="Glacial Indifference Bold"/>
                <a:cs typeface="Glacial Indifference Bold"/>
                <a:sym typeface="Glacial Indifference Bold"/>
              </a:rPr>
              <a:t>Makna Ruh, Qalb, Nafs, dan Akal dijelaskan dalam pemikiran Islam</a:t>
            </a:r>
          </a:p>
        </p:txBody>
      </p:sp>
      <p:sp>
        <p:nvSpPr>
          <p:cNvPr name="TextBox 28" id="28"/>
          <p:cNvSpPr txBox="true"/>
          <p:nvPr/>
        </p:nvSpPr>
        <p:spPr>
          <a:xfrm rot="0">
            <a:off x="3125942" y="8656253"/>
            <a:ext cx="3243274" cy="880111"/>
          </a:xfrm>
          <a:prstGeom prst="rect">
            <a:avLst/>
          </a:prstGeom>
        </p:spPr>
        <p:txBody>
          <a:bodyPr anchor="t" rtlCol="false" tIns="0" lIns="0" bIns="0" rIns="0">
            <a:spAutoFit/>
          </a:bodyPr>
          <a:lstStyle/>
          <a:p>
            <a:pPr algn="ctr">
              <a:lnSpc>
                <a:spcPts val="7139"/>
              </a:lnSpc>
            </a:pPr>
            <a:r>
              <a:rPr lang="en-US" sz="5099" b="true">
                <a:solidFill>
                  <a:srgbClr val="000000"/>
                </a:solidFill>
                <a:latin typeface="Glacial Indifference Bold"/>
                <a:ea typeface="Glacial Indifference Bold"/>
                <a:cs typeface="Glacial Indifference Bold"/>
                <a:sym typeface="Glacial Indifference Bold"/>
              </a:rPr>
              <a:t>RUH</a:t>
            </a:r>
          </a:p>
        </p:txBody>
      </p:sp>
      <p:sp>
        <p:nvSpPr>
          <p:cNvPr name="TextBox 29" id="29"/>
          <p:cNvSpPr txBox="true"/>
          <p:nvPr/>
        </p:nvSpPr>
        <p:spPr>
          <a:xfrm rot="0">
            <a:off x="11141353" y="8225795"/>
            <a:ext cx="3096878" cy="880111"/>
          </a:xfrm>
          <a:prstGeom prst="rect">
            <a:avLst/>
          </a:prstGeom>
        </p:spPr>
        <p:txBody>
          <a:bodyPr anchor="t" rtlCol="false" tIns="0" lIns="0" bIns="0" rIns="0">
            <a:spAutoFit/>
          </a:bodyPr>
          <a:lstStyle/>
          <a:p>
            <a:pPr algn="ctr">
              <a:lnSpc>
                <a:spcPts val="7139"/>
              </a:lnSpc>
            </a:pPr>
            <a:r>
              <a:rPr lang="en-US" sz="5099" b="true">
                <a:solidFill>
                  <a:srgbClr val="000000"/>
                </a:solidFill>
                <a:latin typeface="Glacial Indifference Bold"/>
                <a:ea typeface="Glacial Indifference Bold"/>
                <a:cs typeface="Glacial Indifference Bold"/>
                <a:sym typeface="Glacial Indifference Bold"/>
              </a:rPr>
              <a:t>QALB</a:t>
            </a:r>
          </a:p>
        </p:txBody>
      </p:sp>
      <p:sp>
        <p:nvSpPr>
          <p:cNvPr name="TextBox 30" id="30"/>
          <p:cNvSpPr txBox="true"/>
          <p:nvPr/>
        </p:nvSpPr>
        <p:spPr>
          <a:xfrm rot="0">
            <a:off x="1303851" y="3435756"/>
            <a:ext cx="7483091" cy="4656867"/>
          </a:xfrm>
          <a:prstGeom prst="rect">
            <a:avLst/>
          </a:prstGeom>
        </p:spPr>
        <p:txBody>
          <a:bodyPr anchor="t" rtlCol="false" tIns="0" lIns="0" bIns="0" rIns="0">
            <a:spAutoFit/>
          </a:bodyPr>
          <a:lstStyle/>
          <a:p>
            <a:pPr algn="ctr">
              <a:lnSpc>
                <a:spcPts val="3722"/>
              </a:lnSpc>
            </a:pPr>
            <a:r>
              <a:rPr lang="en-US" sz="2658">
                <a:solidFill>
                  <a:srgbClr val="000000"/>
                </a:solidFill>
                <a:latin typeface="Glacial Indifference"/>
                <a:ea typeface="Glacial Indifference"/>
                <a:cs typeface="Glacial Indifference"/>
                <a:sym typeface="Glacial Indifference"/>
              </a:rPr>
              <a:t>Merupakan rahasia Allah (QS. Al-Isra': 85) yang ditiupkan ke dalam diri manusia (QS. Al-Hijr: 29) sebagai sumber kecenderungan pada kebenaran dan kesucian. Menurut Al-Ghazali, ruh membedakan manusia dari makhluk lain dan membimbing kesadaran batin menuju Allah, sedangkan Ibnu Sina melihatnya sebagai daya pikir untuk memahami kebenaran. Pengembangannya membutuhkan penyucian jiwa agar kecerdasan intelektual selaras dengan kematangan spiritual.</a:t>
            </a:r>
          </a:p>
        </p:txBody>
      </p:sp>
      <p:sp>
        <p:nvSpPr>
          <p:cNvPr name="TextBox 31" id="31"/>
          <p:cNvSpPr txBox="true"/>
          <p:nvPr/>
        </p:nvSpPr>
        <p:spPr>
          <a:xfrm rot="0">
            <a:off x="9174929" y="3122234"/>
            <a:ext cx="7601138" cy="5324475"/>
          </a:xfrm>
          <a:prstGeom prst="rect">
            <a:avLst/>
          </a:prstGeom>
        </p:spPr>
        <p:txBody>
          <a:bodyPr anchor="t" rtlCol="false" tIns="0" lIns="0" bIns="0" rIns="0">
            <a:spAutoFit/>
          </a:bodyPr>
          <a:lstStyle/>
          <a:p>
            <a:pPr algn="ctr">
              <a:lnSpc>
                <a:spcPts val="4200"/>
              </a:lnSpc>
            </a:pPr>
            <a:r>
              <a:rPr lang="en-US" sz="3000">
                <a:solidFill>
                  <a:srgbClr val="000000"/>
                </a:solidFill>
                <a:latin typeface="Glacial Indifference"/>
                <a:ea typeface="Glacial Indifference"/>
                <a:cs typeface="Glacial Indifference"/>
                <a:sym typeface="Glacial Indifference"/>
              </a:rPr>
              <a:t>Secara ruhani dimaknai oleh Al-Ghazali sebagai unsur halus (lathifah) tempat merasa, memahami, dan mengenal Tuhan. Al-Ghazali menegaskan bahwa qalb, nafs, ruh, dan akal bersumber dari esensi ruhani yang sama namun berbeda fungsi. Al-Qur'an mengingatkan bahaya "kebutaan hati" (QS. Al-Hajj: 46), sehingga keilmuan yang tinggi harus diimbangi dengan latihan peka nurani, empati, dan perenungan.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0073435"/>
            <a:ext cx="18288000" cy="213565"/>
            <a:chOff x="0" y="0"/>
            <a:chExt cx="4816593" cy="56248"/>
          </a:xfrm>
        </p:grpSpPr>
        <p:sp>
          <p:nvSpPr>
            <p:cNvPr name="Freeform 3" id="3"/>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5DA295"/>
            </a:solidFill>
          </p:spPr>
        </p:sp>
        <p:sp>
          <p:nvSpPr>
            <p:cNvPr name="TextBox 4" id="4"/>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5900223" y="-728461"/>
            <a:ext cx="2592604" cy="2592604"/>
          </a:xfrm>
          <a:custGeom>
            <a:avLst/>
            <a:gdLst/>
            <a:ahLst/>
            <a:cxnLst/>
            <a:rect r="r" b="b" t="t" l="l"/>
            <a:pathLst>
              <a:path h="2592604" w="2592604">
                <a:moveTo>
                  <a:pt x="0" y="0"/>
                </a:moveTo>
                <a:lnTo>
                  <a:pt x="2592604" y="0"/>
                </a:lnTo>
                <a:lnTo>
                  <a:pt x="2592604" y="2592604"/>
                </a:lnTo>
                <a:lnTo>
                  <a:pt x="0" y="25926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0" y="0"/>
            <a:ext cx="18288000" cy="213565"/>
            <a:chOff x="0" y="0"/>
            <a:chExt cx="4816593" cy="56248"/>
          </a:xfrm>
        </p:grpSpPr>
        <p:sp>
          <p:nvSpPr>
            <p:cNvPr name="Freeform 7" id="7"/>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BFDDD2"/>
            </a:solidFill>
          </p:spPr>
        </p:sp>
        <p:sp>
          <p:nvSpPr>
            <p:cNvPr name="TextBox 8" id="8"/>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000000"/>
                </a:solidFill>
                <a:latin typeface="Glacial Indifference Bold"/>
                <a:ea typeface="Glacial Indifference Bold"/>
                <a:cs typeface="Glacial Indifference Bold"/>
                <a:sym typeface="Glacial Indifference Bold"/>
              </a:rPr>
              <a:t>08</a:t>
            </a:r>
          </a:p>
        </p:txBody>
      </p:sp>
      <p:sp>
        <p:nvSpPr>
          <p:cNvPr name="AutoShape 10" id="10"/>
          <p:cNvSpPr/>
          <p:nvPr/>
        </p:nvSpPr>
        <p:spPr>
          <a:xfrm>
            <a:off x="16564000" y="8877554"/>
            <a:ext cx="0" cy="761492"/>
          </a:xfrm>
          <a:prstGeom prst="line">
            <a:avLst/>
          </a:prstGeom>
          <a:ln cap="flat" w="95250">
            <a:solidFill>
              <a:srgbClr val="5DA295"/>
            </a:solidFill>
            <a:prstDash val="solid"/>
            <a:headEnd type="none" len="sm" w="sm"/>
            <a:tailEnd type="none" len="sm" w="sm"/>
          </a:ln>
        </p:spPr>
      </p:sp>
      <p:grpSp>
        <p:nvGrpSpPr>
          <p:cNvPr name="Group 11" id="11"/>
          <p:cNvGrpSpPr/>
          <p:nvPr/>
        </p:nvGrpSpPr>
        <p:grpSpPr>
          <a:xfrm rot="0">
            <a:off x="9136914" y="3083191"/>
            <a:ext cx="7931822" cy="6555855"/>
            <a:chOff x="0" y="0"/>
            <a:chExt cx="983394" cy="812800"/>
          </a:xfrm>
        </p:grpSpPr>
        <p:sp>
          <p:nvSpPr>
            <p:cNvPr name="Freeform 12" id="12"/>
            <p:cNvSpPr/>
            <p:nvPr/>
          </p:nvSpPr>
          <p:spPr>
            <a:xfrm flipH="false" flipV="false" rot="0">
              <a:off x="0" y="0"/>
              <a:ext cx="983394" cy="812800"/>
            </a:xfrm>
            <a:custGeom>
              <a:avLst/>
              <a:gdLst/>
              <a:ahLst/>
              <a:cxnLst/>
              <a:rect r="r" b="b" t="t" l="l"/>
              <a:pathLst>
                <a:path h="812800" w="983394">
                  <a:moveTo>
                    <a:pt x="983394" y="0"/>
                  </a:moveTo>
                  <a:lnTo>
                    <a:pt x="983394" y="698500"/>
                  </a:lnTo>
                  <a:lnTo>
                    <a:pt x="491697" y="812800"/>
                  </a:lnTo>
                  <a:lnTo>
                    <a:pt x="0" y="698500"/>
                  </a:lnTo>
                  <a:lnTo>
                    <a:pt x="0" y="0"/>
                  </a:lnTo>
                  <a:lnTo>
                    <a:pt x="983394" y="0"/>
                  </a:lnTo>
                  <a:close/>
                </a:path>
              </a:pathLst>
            </a:custGeom>
            <a:solidFill>
              <a:srgbClr val="5DA295">
                <a:alpha val="37647"/>
              </a:srgbClr>
            </a:solidFill>
          </p:spPr>
        </p:sp>
        <p:sp>
          <p:nvSpPr>
            <p:cNvPr name="TextBox 13" id="13"/>
            <p:cNvSpPr txBox="true"/>
            <p:nvPr/>
          </p:nvSpPr>
          <p:spPr>
            <a:xfrm>
              <a:off x="0" y="-38100"/>
              <a:ext cx="983394" cy="736600"/>
            </a:xfrm>
            <a:prstGeom prst="rect">
              <a:avLst/>
            </a:prstGeom>
          </p:spPr>
          <p:txBody>
            <a:bodyPr anchor="ctr" rtlCol="false" tIns="50800" lIns="50800" bIns="50800" rIns="50800"/>
            <a:lstStyle/>
            <a:p>
              <a:pPr algn="ctr">
                <a:lnSpc>
                  <a:spcPts val="2659"/>
                </a:lnSpc>
              </a:pPr>
            </a:p>
          </p:txBody>
        </p:sp>
      </p:grpSp>
      <p:sp>
        <p:nvSpPr>
          <p:cNvPr name="AutoShape 14" id="14"/>
          <p:cNvSpPr/>
          <p:nvPr/>
        </p:nvSpPr>
        <p:spPr>
          <a:xfrm>
            <a:off x="1219263" y="3102381"/>
            <a:ext cx="15849473" cy="0"/>
          </a:xfrm>
          <a:prstGeom prst="line">
            <a:avLst/>
          </a:prstGeom>
          <a:ln cap="flat" w="38100">
            <a:solidFill>
              <a:srgbClr val="5DA295"/>
            </a:solidFill>
            <a:prstDash val="solid"/>
            <a:headEnd type="none" len="sm" w="sm"/>
            <a:tailEnd type="none" len="sm" w="sm"/>
          </a:ln>
        </p:spPr>
      </p:sp>
      <p:sp>
        <p:nvSpPr>
          <p:cNvPr name="AutoShape 15" id="15"/>
          <p:cNvSpPr/>
          <p:nvPr/>
        </p:nvSpPr>
        <p:spPr>
          <a:xfrm flipV="true">
            <a:off x="1111901" y="3083200"/>
            <a:ext cx="2587" cy="5306222"/>
          </a:xfrm>
          <a:prstGeom prst="line">
            <a:avLst/>
          </a:prstGeom>
          <a:ln cap="flat" w="38100">
            <a:solidFill>
              <a:srgbClr val="5DA295"/>
            </a:solidFill>
            <a:prstDash val="solid"/>
            <a:headEnd type="none" len="sm" w="sm"/>
            <a:tailEnd type="none" len="sm" w="sm"/>
          </a:ln>
        </p:spPr>
      </p:sp>
      <p:grpSp>
        <p:nvGrpSpPr>
          <p:cNvPr name="Group 16" id="16"/>
          <p:cNvGrpSpPr/>
          <p:nvPr/>
        </p:nvGrpSpPr>
        <p:grpSpPr>
          <a:xfrm rot="0">
            <a:off x="1114488" y="3092590"/>
            <a:ext cx="8022426" cy="6786994"/>
            <a:chOff x="0" y="0"/>
            <a:chExt cx="798484" cy="675519"/>
          </a:xfrm>
        </p:grpSpPr>
        <p:sp>
          <p:nvSpPr>
            <p:cNvPr name="Freeform 17" id="17"/>
            <p:cNvSpPr/>
            <p:nvPr/>
          </p:nvSpPr>
          <p:spPr>
            <a:xfrm flipH="false" flipV="false" rot="0">
              <a:off x="0" y="0"/>
              <a:ext cx="798484" cy="675519"/>
            </a:xfrm>
            <a:custGeom>
              <a:avLst/>
              <a:gdLst/>
              <a:ahLst/>
              <a:cxnLst/>
              <a:rect r="r" b="b" t="t" l="l"/>
              <a:pathLst>
                <a:path h="675519" w="798484">
                  <a:moveTo>
                    <a:pt x="798484" y="0"/>
                  </a:moveTo>
                  <a:lnTo>
                    <a:pt x="798484" y="561219"/>
                  </a:lnTo>
                  <a:lnTo>
                    <a:pt x="399242" y="675519"/>
                  </a:lnTo>
                  <a:lnTo>
                    <a:pt x="0" y="561219"/>
                  </a:lnTo>
                  <a:lnTo>
                    <a:pt x="0" y="0"/>
                  </a:lnTo>
                  <a:lnTo>
                    <a:pt x="798484" y="0"/>
                  </a:lnTo>
                  <a:close/>
                </a:path>
              </a:pathLst>
            </a:custGeom>
            <a:solidFill>
              <a:srgbClr val="5DA295">
                <a:alpha val="11765"/>
              </a:srgbClr>
            </a:solidFill>
          </p:spPr>
        </p:sp>
        <p:sp>
          <p:nvSpPr>
            <p:cNvPr name="TextBox 18" id="18"/>
            <p:cNvSpPr txBox="true"/>
            <p:nvPr/>
          </p:nvSpPr>
          <p:spPr>
            <a:xfrm>
              <a:off x="0" y="-38100"/>
              <a:ext cx="798484" cy="599319"/>
            </a:xfrm>
            <a:prstGeom prst="rect">
              <a:avLst/>
            </a:prstGeom>
          </p:spPr>
          <p:txBody>
            <a:bodyPr anchor="ctr" rtlCol="false" tIns="50800" lIns="50800" bIns="50800" rIns="50800"/>
            <a:lstStyle/>
            <a:p>
              <a:pPr algn="ctr">
                <a:lnSpc>
                  <a:spcPts val="2659"/>
                </a:lnSpc>
              </a:pPr>
            </a:p>
          </p:txBody>
        </p:sp>
      </p:grpSp>
      <p:sp>
        <p:nvSpPr>
          <p:cNvPr name="AutoShape 19" id="19"/>
          <p:cNvSpPr/>
          <p:nvPr/>
        </p:nvSpPr>
        <p:spPr>
          <a:xfrm flipH="true" flipV="true">
            <a:off x="9145294" y="3092590"/>
            <a:ext cx="0" cy="5287443"/>
          </a:xfrm>
          <a:prstGeom prst="line">
            <a:avLst/>
          </a:prstGeom>
          <a:ln cap="flat" w="38100">
            <a:solidFill>
              <a:srgbClr val="5DA295"/>
            </a:solidFill>
            <a:prstDash val="solid"/>
            <a:headEnd type="none" len="sm" w="sm"/>
            <a:tailEnd type="none" len="sm" w="sm"/>
          </a:ln>
        </p:spPr>
      </p:sp>
      <p:sp>
        <p:nvSpPr>
          <p:cNvPr name="AutoShape 20" id="20"/>
          <p:cNvSpPr/>
          <p:nvPr/>
        </p:nvSpPr>
        <p:spPr>
          <a:xfrm flipV="true">
            <a:off x="17049687" y="3092590"/>
            <a:ext cx="0" cy="5287443"/>
          </a:xfrm>
          <a:prstGeom prst="line">
            <a:avLst/>
          </a:prstGeom>
          <a:ln cap="flat" w="38100">
            <a:solidFill>
              <a:srgbClr val="5DA295"/>
            </a:solidFill>
            <a:prstDash val="solid"/>
            <a:headEnd type="none" len="sm" w="sm"/>
            <a:tailEnd type="none" len="sm" w="sm"/>
          </a:ln>
        </p:spPr>
      </p:sp>
      <p:sp>
        <p:nvSpPr>
          <p:cNvPr name="Freeform 21" id="21"/>
          <p:cNvSpPr/>
          <p:nvPr/>
        </p:nvSpPr>
        <p:spPr>
          <a:xfrm flipH="false" flipV="false" rot="0">
            <a:off x="3260344" y="3940581"/>
            <a:ext cx="3730714" cy="3893534"/>
          </a:xfrm>
          <a:custGeom>
            <a:avLst/>
            <a:gdLst/>
            <a:ahLst/>
            <a:cxnLst/>
            <a:rect r="r" b="b" t="t" l="l"/>
            <a:pathLst>
              <a:path h="3893534" w="3730714">
                <a:moveTo>
                  <a:pt x="0" y="0"/>
                </a:moveTo>
                <a:lnTo>
                  <a:pt x="3730714" y="0"/>
                </a:lnTo>
                <a:lnTo>
                  <a:pt x="3730714" y="3893535"/>
                </a:lnTo>
                <a:lnTo>
                  <a:pt x="0" y="38935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2" id="22"/>
          <p:cNvSpPr/>
          <p:nvPr/>
        </p:nvSpPr>
        <p:spPr>
          <a:xfrm flipH="false" flipV="false" rot="0">
            <a:off x="15158727" y="1588933"/>
            <a:ext cx="1073337" cy="1073337"/>
          </a:xfrm>
          <a:custGeom>
            <a:avLst/>
            <a:gdLst/>
            <a:ahLst/>
            <a:cxnLst/>
            <a:rect r="r" b="b" t="t" l="l"/>
            <a:pathLst>
              <a:path h="1073337" w="1073337">
                <a:moveTo>
                  <a:pt x="0" y="0"/>
                </a:moveTo>
                <a:lnTo>
                  <a:pt x="1073337" y="0"/>
                </a:lnTo>
                <a:lnTo>
                  <a:pt x="1073337" y="1073337"/>
                </a:lnTo>
                <a:lnTo>
                  <a:pt x="0" y="10733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3" id="23"/>
          <p:cNvSpPr/>
          <p:nvPr/>
        </p:nvSpPr>
        <p:spPr>
          <a:xfrm flipH="false" flipV="false" rot="0">
            <a:off x="560067" y="8446709"/>
            <a:ext cx="659197" cy="659197"/>
          </a:xfrm>
          <a:custGeom>
            <a:avLst/>
            <a:gdLst/>
            <a:ahLst/>
            <a:cxnLst/>
            <a:rect r="r" b="b" t="t" l="l"/>
            <a:pathLst>
              <a:path h="659197" w="659197">
                <a:moveTo>
                  <a:pt x="0" y="0"/>
                </a:moveTo>
                <a:lnTo>
                  <a:pt x="659196" y="0"/>
                </a:lnTo>
                <a:lnTo>
                  <a:pt x="659196" y="659197"/>
                </a:lnTo>
                <a:lnTo>
                  <a:pt x="0" y="65919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4" id="24"/>
          <p:cNvSpPr/>
          <p:nvPr/>
        </p:nvSpPr>
        <p:spPr>
          <a:xfrm flipH="false" flipV="false" rot="0">
            <a:off x="1250990" y="9157302"/>
            <a:ext cx="659197" cy="659197"/>
          </a:xfrm>
          <a:custGeom>
            <a:avLst/>
            <a:gdLst/>
            <a:ahLst/>
            <a:cxnLst/>
            <a:rect r="r" b="b" t="t" l="l"/>
            <a:pathLst>
              <a:path h="659197" w="659197">
                <a:moveTo>
                  <a:pt x="0" y="0"/>
                </a:moveTo>
                <a:lnTo>
                  <a:pt x="659197" y="0"/>
                </a:lnTo>
                <a:lnTo>
                  <a:pt x="659197" y="659196"/>
                </a:lnTo>
                <a:lnTo>
                  <a:pt x="0" y="65919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5" id="25"/>
          <p:cNvSpPr/>
          <p:nvPr/>
        </p:nvSpPr>
        <p:spPr>
          <a:xfrm flipH="false" flipV="false" rot="0">
            <a:off x="10232976" y="3798487"/>
            <a:ext cx="5441269" cy="4325809"/>
          </a:xfrm>
          <a:custGeom>
            <a:avLst/>
            <a:gdLst/>
            <a:ahLst/>
            <a:cxnLst/>
            <a:rect r="r" b="b" t="t" l="l"/>
            <a:pathLst>
              <a:path h="4325809" w="5441269">
                <a:moveTo>
                  <a:pt x="0" y="0"/>
                </a:moveTo>
                <a:lnTo>
                  <a:pt x="5441269" y="0"/>
                </a:lnTo>
                <a:lnTo>
                  <a:pt x="5441269" y="4325809"/>
                </a:lnTo>
                <a:lnTo>
                  <a:pt x="0" y="4325809"/>
                </a:lnTo>
                <a:lnTo>
                  <a:pt x="0" y="0"/>
                </a:lnTo>
                <a:close/>
              </a:path>
            </a:pathLst>
          </a:custGeom>
          <a:blipFill>
            <a:blip r:embed="rId12">
              <a:alphaModFix amt="18999"/>
              <a:extLst>
                <a:ext uri="{96DAC541-7B7A-43D3-8B79-37D633B846F1}">
                  <asvg:svgBlip xmlns:asvg="http://schemas.microsoft.com/office/drawing/2016/SVG/main" r:embed="rId13"/>
                </a:ext>
              </a:extLst>
            </a:blip>
            <a:stretch>
              <a:fillRect l="0" t="0" r="0" b="0"/>
            </a:stretch>
          </a:blipFill>
        </p:spPr>
      </p:sp>
      <p:sp>
        <p:nvSpPr>
          <p:cNvPr name="TextBox 26" id="26"/>
          <p:cNvSpPr txBox="true"/>
          <p:nvPr/>
        </p:nvSpPr>
        <p:spPr>
          <a:xfrm rot="0">
            <a:off x="64250" y="923925"/>
            <a:ext cx="17445384" cy="1784984"/>
          </a:xfrm>
          <a:prstGeom prst="rect">
            <a:avLst/>
          </a:prstGeom>
        </p:spPr>
        <p:txBody>
          <a:bodyPr anchor="t" rtlCol="false" tIns="0" lIns="0" bIns="0" rIns="0">
            <a:spAutoFit/>
          </a:bodyPr>
          <a:lstStyle/>
          <a:p>
            <a:pPr algn="ctr">
              <a:lnSpc>
                <a:spcPts val="7140"/>
              </a:lnSpc>
            </a:pPr>
            <a:r>
              <a:rPr lang="en-US" sz="5100" b="true">
                <a:solidFill>
                  <a:srgbClr val="000000"/>
                </a:solidFill>
                <a:latin typeface="Glacial Indifference Bold"/>
                <a:ea typeface="Glacial Indifference Bold"/>
                <a:cs typeface="Glacial Indifference Bold"/>
                <a:sym typeface="Glacial Indifference Bold"/>
              </a:rPr>
              <a:t>Makna Ruh, Qalb, Nafs, dan Akal dijelaskan dalam pemikiran Islam</a:t>
            </a:r>
          </a:p>
        </p:txBody>
      </p:sp>
      <p:sp>
        <p:nvSpPr>
          <p:cNvPr name="TextBox 27" id="27"/>
          <p:cNvSpPr txBox="true"/>
          <p:nvPr/>
        </p:nvSpPr>
        <p:spPr>
          <a:xfrm rot="0">
            <a:off x="3577262" y="8431185"/>
            <a:ext cx="3096878" cy="880111"/>
          </a:xfrm>
          <a:prstGeom prst="rect">
            <a:avLst/>
          </a:prstGeom>
        </p:spPr>
        <p:txBody>
          <a:bodyPr anchor="t" rtlCol="false" tIns="0" lIns="0" bIns="0" rIns="0">
            <a:spAutoFit/>
          </a:bodyPr>
          <a:lstStyle/>
          <a:p>
            <a:pPr algn="ctr">
              <a:lnSpc>
                <a:spcPts val="7139"/>
              </a:lnSpc>
            </a:pPr>
            <a:r>
              <a:rPr lang="en-US" sz="5099" b="true">
                <a:solidFill>
                  <a:srgbClr val="000000"/>
                </a:solidFill>
                <a:latin typeface="Glacial Indifference Bold"/>
                <a:ea typeface="Glacial Indifference Bold"/>
                <a:cs typeface="Glacial Indifference Bold"/>
                <a:sym typeface="Glacial Indifference Bold"/>
              </a:rPr>
              <a:t>NAFS</a:t>
            </a:r>
          </a:p>
        </p:txBody>
      </p:sp>
      <p:sp>
        <p:nvSpPr>
          <p:cNvPr name="TextBox 28" id="28"/>
          <p:cNvSpPr txBox="true"/>
          <p:nvPr/>
        </p:nvSpPr>
        <p:spPr>
          <a:xfrm rot="0">
            <a:off x="11702968" y="8431185"/>
            <a:ext cx="3518708" cy="880111"/>
          </a:xfrm>
          <a:prstGeom prst="rect">
            <a:avLst/>
          </a:prstGeom>
        </p:spPr>
        <p:txBody>
          <a:bodyPr anchor="t" rtlCol="false" tIns="0" lIns="0" bIns="0" rIns="0">
            <a:spAutoFit/>
          </a:bodyPr>
          <a:lstStyle/>
          <a:p>
            <a:pPr algn="ctr">
              <a:lnSpc>
                <a:spcPts val="7139"/>
              </a:lnSpc>
            </a:pPr>
            <a:r>
              <a:rPr lang="en-US" sz="5099" b="true">
                <a:solidFill>
                  <a:srgbClr val="000000"/>
                </a:solidFill>
                <a:latin typeface="Glacial Indifference Bold"/>
                <a:ea typeface="Glacial Indifference Bold"/>
                <a:cs typeface="Glacial Indifference Bold"/>
                <a:sym typeface="Glacial Indifference Bold"/>
              </a:rPr>
              <a:t>AKAL</a:t>
            </a:r>
          </a:p>
        </p:txBody>
      </p:sp>
      <p:sp>
        <p:nvSpPr>
          <p:cNvPr name="TextBox 29" id="29"/>
          <p:cNvSpPr txBox="true"/>
          <p:nvPr/>
        </p:nvSpPr>
        <p:spPr>
          <a:xfrm rot="0">
            <a:off x="1480391" y="3097143"/>
            <a:ext cx="7290621" cy="5523260"/>
          </a:xfrm>
          <a:prstGeom prst="rect">
            <a:avLst/>
          </a:prstGeom>
        </p:spPr>
        <p:txBody>
          <a:bodyPr anchor="t" rtlCol="false" tIns="0" lIns="0" bIns="0" rIns="0">
            <a:spAutoFit/>
          </a:bodyPr>
          <a:lstStyle/>
          <a:p>
            <a:pPr algn="ctr">
              <a:lnSpc>
                <a:spcPts val="3682"/>
              </a:lnSpc>
            </a:pPr>
            <a:r>
              <a:rPr lang="en-US" sz="2630">
                <a:solidFill>
                  <a:srgbClr val="000000"/>
                </a:solidFill>
                <a:latin typeface="Glacial Indifference"/>
                <a:ea typeface="Glacial Indifference"/>
                <a:cs typeface="Glacial Indifference"/>
                <a:sym typeface="Glacial Indifference"/>
              </a:rPr>
              <a:t>Menunjukkan kondisi dan kecenderungan diri manusia yang bersifat dinamis. Al-Qur'an membaginya secara moral-spiritual menjadi tiga tingkatan: nafs ammarah (dorongan keburukan), lawwamah (penyesalan/kesadaran), dan muthmainnah (ketenangan). Sementara itu, Ibnu Sina membaginya secara hierarki fungsi dari nabatiyah (biologis/tumbuh), hayawaniyah (indrawi/gerak), hingga insaniyyah (rasional). Pendidikan bertugas membimbing dorongan fisik-hewani menuju potensi moral dan rasional yang tinggi.</a:t>
            </a:r>
          </a:p>
        </p:txBody>
      </p:sp>
      <p:sp>
        <p:nvSpPr>
          <p:cNvPr name="TextBox 30" id="30"/>
          <p:cNvSpPr txBox="true"/>
          <p:nvPr/>
        </p:nvSpPr>
        <p:spPr>
          <a:xfrm rot="0">
            <a:off x="9113912" y="3133121"/>
            <a:ext cx="7927673" cy="5324475"/>
          </a:xfrm>
          <a:prstGeom prst="rect">
            <a:avLst/>
          </a:prstGeom>
        </p:spPr>
        <p:txBody>
          <a:bodyPr anchor="t" rtlCol="false" tIns="0" lIns="0" bIns="0" rIns="0">
            <a:spAutoFit/>
          </a:bodyPr>
          <a:lstStyle/>
          <a:p>
            <a:pPr algn="ctr">
              <a:lnSpc>
                <a:spcPts val="4200"/>
              </a:lnSpc>
            </a:pPr>
            <a:r>
              <a:rPr lang="en-US" sz="3000">
                <a:solidFill>
                  <a:srgbClr val="000000"/>
                </a:solidFill>
                <a:latin typeface="Glacial Indifference"/>
                <a:ea typeface="Glacial Indifference"/>
                <a:cs typeface="Glacial Indifference"/>
                <a:sym typeface="Glacial Indifference"/>
              </a:rPr>
              <a:t> Alat untuk belajar, menyimpan ilmu, dan memahami tanda-tanda kebesaran Allah (QS. Al-Baqarah: 31). Menurut Al-Ghazali, akal mencakup pengetahuan itu sendiri sekaligus wadah yang memprosesnya, sedangkan Ibnu Sina menempatkannya sebagai penanda kesempurnaan manusia. Dalam pendidikan, akal berfungsi mengolah ilmu dan berpikir kritis, namun harus selalu dibimbing oleh qalb agar kepintaran tidak disalahgunakan.</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05693" y="7961720"/>
            <a:ext cx="5565370" cy="5190972"/>
          </a:xfrm>
          <a:custGeom>
            <a:avLst/>
            <a:gdLst/>
            <a:ahLst/>
            <a:cxnLst/>
            <a:rect r="r" b="b" t="t" l="l"/>
            <a:pathLst>
              <a:path h="5190972" w="5565370">
                <a:moveTo>
                  <a:pt x="0" y="0"/>
                </a:moveTo>
                <a:lnTo>
                  <a:pt x="5565370" y="0"/>
                </a:lnTo>
                <a:lnTo>
                  <a:pt x="5565370" y="5190972"/>
                </a:lnTo>
                <a:lnTo>
                  <a:pt x="0" y="519097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10073435"/>
            <a:ext cx="18288000" cy="213565"/>
            <a:chOff x="0" y="0"/>
            <a:chExt cx="4816593" cy="56248"/>
          </a:xfrm>
        </p:grpSpPr>
        <p:sp>
          <p:nvSpPr>
            <p:cNvPr name="Freeform 4" id="4"/>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5DA295"/>
            </a:solidFill>
          </p:spPr>
        </p:sp>
        <p:sp>
          <p:nvSpPr>
            <p:cNvPr name="TextBox 5" id="5"/>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3620519">
            <a:off x="15344460" y="-725042"/>
            <a:ext cx="2439080" cy="4207555"/>
          </a:xfrm>
          <a:custGeom>
            <a:avLst/>
            <a:gdLst/>
            <a:ahLst/>
            <a:cxnLst/>
            <a:rect r="r" b="b" t="t" l="l"/>
            <a:pathLst>
              <a:path h="4207555" w="2439080">
                <a:moveTo>
                  <a:pt x="0" y="0"/>
                </a:moveTo>
                <a:lnTo>
                  <a:pt x="2439080" y="0"/>
                </a:lnTo>
                <a:lnTo>
                  <a:pt x="2439080" y="4207555"/>
                </a:lnTo>
                <a:lnTo>
                  <a:pt x="0" y="420755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0" y="0"/>
            <a:ext cx="18288000" cy="213565"/>
            <a:chOff x="0" y="0"/>
            <a:chExt cx="4816593" cy="56248"/>
          </a:xfrm>
        </p:grpSpPr>
        <p:sp>
          <p:nvSpPr>
            <p:cNvPr name="Freeform 8" id="8"/>
            <p:cNvSpPr/>
            <p:nvPr/>
          </p:nvSpPr>
          <p:spPr>
            <a:xfrm flipH="false" flipV="false" rot="0">
              <a:off x="0" y="0"/>
              <a:ext cx="4816592" cy="56248"/>
            </a:xfrm>
            <a:custGeom>
              <a:avLst/>
              <a:gdLst/>
              <a:ahLst/>
              <a:cxnLst/>
              <a:rect r="r" b="b" t="t" l="l"/>
              <a:pathLst>
                <a:path h="56248" w="4816592">
                  <a:moveTo>
                    <a:pt x="0" y="0"/>
                  </a:moveTo>
                  <a:lnTo>
                    <a:pt x="4816592" y="0"/>
                  </a:lnTo>
                  <a:lnTo>
                    <a:pt x="4816592" y="56248"/>
                  </a:lnTo>
                  <a:lnTo>
                    <a:pt x="0" y="56248"/>
                  </a:lnTo>
                  <a:close/>
                </a:path>
              </a:pathLst>
            </a:custGeom>
            <a:solidFill>
              <a:srgbClr val="BFDDD2"/>
            </a:solidFill>
          </p:spPr>
        </p:sp>
        <p:sp>
          <p:nvSpPr>
            <p:cNvPr name="TextBox 9" id="9"/>
            <p:cNvSpPr txBox="true"/>
            <p:nvPr/>
          </p:nvSpPr>
          <p:spPr>
            <a:xfrm>
              <a:off x="0" y="-38100"/>
              <a:ext cx="4816593" cy="94348"/>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16564000" y="8834437"/>
            <a:ext cx="955170" cy="762001"/>
          </a:xfrm>
          <a:prstGeom prst="rect">
            <a:avLst/>
          </a:prstGeom>
        </p:spPr>
        <p:txBody>
          <a:bodyPr anchor="t" rtlCol="false" tIns="0" lIns="0" bIns="0" rIns="0">
            <a:spAutoFit/>
          </a:bodyPr>
          <a:lstStyle/>
          <a:p>
            <a:pPr algn="r">
              <a:lnSpc>
                <a:spcPts val="6299"/>
              </a:lnSpc>
            </a:pPr>
            <a:r>
              <a:rPr lang="en-US" b="true" sz="4499">
                <a:solidFill>
                  <a:srgbClr val="000000"/>
                </a:solidFill>
                <a:latin typeface="Glacial Indifference Bold"/>
                <a:ea typeface="Glacial Indifference Bold"/>
                <a:cs typeface="Glacial Indifference Bold"/>
                <a:sym typeface="Glacial Indifference Bold"/>
              </a:rPr>
              <a:t>09</a:t>
            </a:r>
          </a:p>
        </p:txBody>
      </p:sp>
      <p:sp>
        <p:nvSpPr>
          <p:cNvPr name="AutoShape 11" id="11"/>
          <p:cNvSpPr/>
          <p:nvPr/>
        </p:nvSpPr>
        <p:spPr>
          <a:xfrm>
            <a:off x="16564000" y="8877554"/>
            <a:ext cx="0" cy="761492"/>
          </a:xfrm>
          <a:prstGeom prst="line">
            <a:avLst/>
          </a:prstGeom>
          <a:ln cap="flat" w="95250">
            <a:solidFill>
              <a:srgbClr val="5DA295"/>
            </a:solidFill>
            <a:prstDash val="solid"/>
            <a:headEnd type="none" len="sm" w="sm"/>
            <a:tailEnd type="none" len="sm" w="sm"/>
          </a:ln>
        </p:spPr>
      </p:sp>
      <p:grpSp>
        <p:nvGrpSpPr>
          <p:cNvPr name="Group 12" id="12"/>
          <p:cNvGrpSpPr/>
          <p:nvPr/>
        </p:nvGrpSpPr>
        <p:grpSpPr>
          <a:xfrm rot="0">
            <a:off x="1682076" y="3430588"/>
            <a:ext cx="4266133" cy="2133067"/>
            <a:chOff x="0" y="0"/>
            <a:chExt cx="812800" cy="406400"/>
          </a:xfrm>
        </p:grpSpPr>
        <p:sp>
          <p:nvSpPr>
            <p:cNvPr name="Freeform 13" id="13"/>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5DA295"/>
            </a:solidFill>
          </p:spPr>
        </p:sp>
        <p:sp>
          <p:nvSpPr>
            <p:cNvPr name="TextBox 14" id="14"/>
            <p:cNvSpPr txBox="true"/>
            <p:nvPr/>
          </p:nvSpPr>
          <p:spPr>
            <a:xfrm>
              <a:off x="177800" y="-38100"/>
              <a:ext cx="558800" cy="444500"/>
            </a:xfrm>
            <a:prstGeom prst="rect">
              <a:avLst/>
            </a:prstGeom>
          </p:spPr>
          <p:txBody>
            <a:bodyPr anchor="ctr" rtlCol="false" tIns="55976" lIns="55976" bIns="55976" rIns="55976"/>
            <a:lstStyle/>
            <a:p>
              <a:pPr algn="ctr">
                <a:lnSpc>
                  <a:spcPts val="2660"/>
                </a:lnSpc>
              </a:pPr>
            </a:p>
          </p:txBody>
        </p:sp>
      </p:grpSp>
      <p:grpSp>
        <p:nvGrpSpPr>
          <p:cNvPr name="Group 15" id="15"/>
          <p:cNvGrpSpPr/>
          <p:nvPr/>
        </p:nvGrpSpPr>
        <p:grpSpPr>
          <a:xfrm rot="0">
            <a:off x="5234648" y="3430588"/>
            <a:ext cx="4266133" cy="2133067"/>
            <a:chOff x="0" y="0"/>
            <a:chExt cx="812800" cy="406400"/>
          </a:xfrm>
        </p:grpSpPr>
        <p:sp>
          <p:nvSpPr>
            <p:cNvPr name="Freeform 16" id="16"/>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BFDDD2"/>
            </a:solidFill>
          </p:spPr>
        </p:sp>
        <p:sp>
          <p:nvSpPr>
            <p:cNvPr name="TextBox 17" id="17"/>
            <p:cNvSpPr txBox="true"/>
            <p:nvPr/>
          </p:nvSpPr>
          <p:spPr>
            <a:xfrm>
              <a:off x="177800" y="-38100"/>
              <a:ext cx="558800" cy="444500"/>
            </a:xfrm>
            <a:prstGeom prst="rect">
              <a:avLst/>
            </a:prstGeom>
          </p:spPr>
          <p:txBody>
            <a:bodyPr anchor="ctr" rtlCol="false" tIns="55976" lIns="55976" bIns="55976" rIns="55976"/>
            <a:lstStyle/>
            <a:p>
              <a:pPr algn="ctr">
                <a:lnSpc>
                  <a:spcPts val="2660"/>
                </a:lnSpc>
              </a:pPr>
            </a:p>
          </p:txBody>
        </p:sp>
      </p:grpSp>
      <p:grpSp>
        <p:nvGrpSpPr>
          <p:cNvPr name="Group 18" id="18"/>
          <p:cNvGrpSpPr/>
          <p:nvPr/>
        </p:nvGrpSpPr>
        <p:grpSpPr>
          <a:xfrm rot="0">
            <a:off x="8787219" y="3430588"/>
            <a:ext cx="4266133" cy="2133067"/>
            <a:chOff x="0" y="0"/>
            <a:chExt cx="812800" cy="406400"/>
          </a:xfrm>
        </p:grpSpPr>
        <p:sp>
          <p:nvSpPr>
            <p:cNvPr name="Freeform 19" id="19"/>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D9D9D9"/>
            </a:solidFill>
          </p:spPr>
        </p:sp>
        <p:sp>
          <p:nvSpPr>
            <p:cNvPr name="TextBox 20" id="20"/>
            <p:cNvSpPr txBox="true"/>
            <p:nvPr/>
          </p:nvSpPr>
          <p:spPr>
            <a:xfrm>
              <a:off x="177800" y="-38100"/>
              <a:ext cx="558800" cy="444500"/>
            </a:xfrm>
            <a:prstGeom prst="rect">
              <a:avLst/>
            </a:prstGeom>
          </p:spPr>
          <p:txBody>
            <a:bodyPr anchor="ctr" rtlCol="false" tIns="55976" lIns="55976" bIns="55976" rIns="55976"/>
            <a:lstStyle/>
            <a:p>
              <a:pPr algn="ctr">
                <a:lnSpc>
                  <a:spcPts val="2660"/>
                </a:lnSpc>
              </a:pPr>
            </a:p>
          </p:txBody>
        </p:sp>
      </p:grpSp>
      <p:grpSp>
        <p:nvGrpSpPr>
          <p:cNvPr name="Group 21" id="21"/>
          <p:cNvGrpSpPr/>
          <p:nvPr/>
        </p:nvGrpSpPr>
        <p:grpSpPr>
          <a:xfrm rot="0">
            <a:off x="12339791" y="3430588"/>
            <a:ext cx="4266133" cy="2133067"/>
            <a:chOff x="0" y="0"/>
            <a:chExt cx="812800" cy="406400"/>
          </a:xfrm>
        </p:grpSpPr>
        <p:sp>
          <p:nvSpPr>
            <p:cNvPr name="Freeform 22" id="22"/>
            <p:cNvSpPr/>
            <p:nvPr/>
          </p:nvSpPr>
          <p:spPr>
            <a:xfrm flipH="false" flipV="false" rot="0">
              <a:off x="0" y="0"/>
              <a:ext cx="812800" cy="406400"/>
            </a:xfrm>
            <a:custGeom>
              <a:avLst/>
              <a:gdLst/>
              <a:ahLst/>
              <a:cxnLst/>
              <a:rect r="r" b="b" t="t" l="l"/>
              <a:pathLst>
                <a:path h="406400" w="812800">
                  <a:moveTo>
                    <a:pt x="0" y="0"/>
                  </a:moveTo>
                  <a:lnTo>
                    <a:pt x="609600" y="0"/>
                  </a:lnTo>
                  <a:lnTo>
                    <a:pt x="812800" y="203200"/>
                  </a:lnTo>
                  <a:lnTo>
                    <a:pt x="609600" y="406400"/>
                  </a:lnTo>
                  <a:lnTo>
                    <a:pt x="0" y="406400"/>
                  </a:lnTo>
                  <a:lnTo>
                    <a:pt x="203200" y="203200"/>
                  </a:lnTo>
                  <a:lnTo>
                    <a:pt x="0" y="0"/>
                  </a:lnTo>
                  <a:close/>
                </a:path>
              </a:pathLst>
            </a:custGeom>
            <a:solidFill>
              <a:srgbClr val="5DA295"/>
            </a:solidFill>
          </p:spPr>
        </p:sp>
        <p:sp>
          <p:nvSpPr>
            <p:cNvPr name="TextBox 23" id="23"/>
            <p:cNvSpPr txBox="true"/>
            <p:nvPr/>
          </p:nvSpPr>
          <p:spPr>
            <a:xfrm>
              <a:off x="177800" y="-38100"/>
              <a:ext cx="558800" cy="444500"/>
            </a:xfrm>
            <a:prstGeom prst="rect">
              <a:avLst/>
            </a:prstGeom>
          </p:spPr>
          <p:txBody>
            <a:bodyPr anchor="ctr" rtlCol="false" tIns="55976" lIns="55976" bIns="55976" rIns="55976"/>
            <a:lstStyle/>
            <a:p>
              <a:pPr algn="ctr">
                <a:lnSpc>
                  <a:spcPts val="2660"/>
                </a:lnSpc>
              </a:pPr>
            </a:p>
          </p:txBody>
        </p:sp>
      </p:grpSp>
      <p:sp>
        <p:nvSpPr>
          <p:cNvPr name="Freeform 24" id="24"/>
          <p:cNvSpPr/>
          <p:nvPr/>
        </p:nvSpPr>
        <p:spPr>
          <a:xfrm flipH="false" flipV="false" rot="0">
            <a:off x="3253886" y="8877554"/>
            <a:ext cx="962217" cy="962217"/>
          </a:xfrm>
          <a:custGeom>
            <a:avLst/>
            <a:gdLst/>
            <a:ahLst/>
            <a:cxnLst/>
            <a:rect r="r" b="b" t="t" l="l"/>
            <a:pathLst>
              <a:path h="962217" w="962217">
                <a:moveTo>
                  <a:pt x="0" y="0"/>
                </a:moveTo>
                <a:lnTo>
                  <a:pt x="962217" y="0"/>
                </a:lnTo>
                <a:lnTo>
                  <a:pt x="962217" y="962217"/>
                </a:lnTo>
                <a:lnTo>
                  <a:pt x="0" y="96221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5" id="25"/>
          <p:cNvSpPr txBox="true"/>
          <p:nvPr/>
        </p:nvSpPr>
        <p:spPr>
          <a:xfrm rot="0">
            <a:off x="-2402550" y="362736"/>
            <a:ext cx="23093101" cy="1917699"/>
          </a:xfrm>
          <a:prstGeom prst="rect">
            <a:avLst/>
          </a:prstGeom>
        </p:spPr>
        <p:txBody>
          <a:bodyPr anchor="t" rtlCol="false" tIns="0" lIns="0" bIns="0" rIns="0">
            <a:spAutoFit/>
          </a:bodyPr>
          <a:lstStyle/>
          <a:p>
            <a:pPr algn="ctr">
              <a:lnSpc>
                <a:spcPts val="7700"/>
              </a:lnSpc>
            </a:pPr>
            <a:r>
              <a:rPr lang="en-US" sz="5500" b="true">
                <a:solidFill>
                  <a:srgbClr val="000000"/>
                </a:solidFill>
                <a:latin typeface="Glacial Indifference Bold"/>
                <a:ea typeface="Glacial Indifference Bold"/>
                <a:cs typeface="Glacial Indifference Bold"/>
                <a:sym typeface="Glacial Indifference Bold"/>
              </a:rPr>
              <a:t>Potensi Manusia dan Implikasinya terhadap </a:t>
            </a:r>
          </a:p>
          <a:p>
            <a:pPr algn="ctr">
              <a:lnSpc>
                <a:spcPts val="7700"/>
              </a:lnSpc>
            </a:pPr>
            <a:r>
              <a:rPr lang="en-US" sz="5500" b="true">
                <a:solidFill>
                  <a:srgbClr val="000000"/>
                </a:solidFill>
                <a:latin typeface="Glacial Indifference Bold"/>
                <a:ea typeface="Glacial Indifference Bold"/>
                <a:cs typeface="Glacial Indifference Bold"/>
                <a:sym typeface="Glacial Indifference Bold"/>
              </a:rPr>
              <a:t>Pendidikan</a:t>
            </a:r>
          </a:p>
        </p:txBody>
      </p:sp>
      <p:sp>
        <p:nvSpPr>
          <p:cNvPr name="TextBox 26" id="26"/>
          <p:cNvSpPr txBox="true"/>
          <p:nvPr/>
        </p:nvSpPr>
        <p:spPr>
          <a:xfrm rot="0">
            <a:off x="2830974" y="4122540"/>
            <a:ext cx="2457406" cy="539750"/>
          </a:xfrm>
          <a:prstGeom prst="rect">
            <a:avLst/>
          </a:prstGeom>
        </p:spPr>
        <p:txBody>
          <a:bodyPr anchor="t" rtlCol="false" tIns="0" lIns="0" bIns="0" rIns="0">
            <a:spAutoFit/>
          </a:bodyPr>
          <a:lstStyle/>
          <a:p>
            <a:pPr algn="ctr">
              <a:lnSpc>
                <a:spcPts val="3999"/>
              </a:lnSpc>
            </a:pPr>
            <a:r>
              <a:rPr lang="en-US" sz="3999" b="true">
                <a:solidFill>
                  <a:srgbClr val="000000"/>
                </a:solidFill>
                <a:latin typeface="Glacial Indifference Bold"/>
                <a:ea typeface="Glacial Indifference Bold"/>
                <a:cs typeface="Glacial Indifference Bold"/>
                <a:sym typeface="Glacial Indifference Bold"/>
              </a:rPr>
              <a:t>RUH</a:t>
            </a:r>
          </a:p>
        </p:txBody>
      </p:sp>
      <p:sp>
        <p:nvSpPr>
          <p:cNvPr name="TextBox 27" id="27"/>
          <p:cNvSpPr txBox="true"/>
          <p:nvPr/>
        </p:nvSpPr>
        <p:spPr>
          <a:xfrm rot="0">
            <a:off x="6397231" y="4010978"/>
            <a:ext cx="2389988" cy="539750"/>
          </a:xfrm>
          <a:prstGeom prst="rect">
            <a:avLst/>
          </a:prstGeom>
        </p:spPr>
        <p:txBody>
          <a:bodyPr anchor="t" rtlCol="false" tIns="0" lIns="0" bIns="0" rIns="0">
            <a:spAutoFit/>
          </a:bodyPr>
          <a:lstStyle/>
          <a:p>
            <a:pPr algn="ctr">
              <a:lnSpc>
                <a:spcPts val="3999"/>
              </a:lnSpc>
            </a:pPr>
            <a:r>
              <a:rPr lang="en-US" sz="3999" b="true">
                <a:solidFill>
                  <a:srgbClr val="000000"/>
                </a:solidFill>
                <a:latin typeface="Glacial Indifference Bold"/>
                <a:ea typeface="Glacial Indifference Bold"/>
                <a:cs typeface="Glacial Indifference Bold"/>
                <a:sym typeface="Glacial Indifference Bold"/>
              </a:rPr>
              <a:t>QALB</a:t>
            </a:r>
          </a:p>
        </p:txBody>
      </p:sp>
      <p:sp>
        <p:nvSpPr>
          <p:cNvPr name="TextBox 28" id="28"/>
          <p:cNvSpPr txBox="true"/>
          <p:nvPr/>
        </p:nvSpPr>
        <p:spPr>
          <a:xfrm rot="0">
            <a:off x="9999195" y="4010978"/>
            <a:ext cx="2249399" cy="539750"/>
          </a:xfrm>
          <a:prstGeom prst="rect">
            <a:avLst/>
          </a:prstGeom>
        </p:spPr>
        <p:txBody>
          <a:bodyPr anchor="t" rtlCol="false" tIns="0" lIns="0" bIns="0" rIns="0">
            <a:spAutoFit/>
          </a:bodyPr>
          <a:lstStyle/>
          <a:p>
            <a:pPr algn="ctr">
              <a:lnSpc>
                <a:spcPts val="3999"/>
              </a:lnSpc>
            </a:pPr>
            <a:r>
              <a:rPr lang="en-US" sz="3999" b="true">
                <a:solidFill>
                  <a:srgbClr val="000000"/>
                </a:solidFill>
                <a:latin typeface="Glacial Indifference Bold"/>
                <a:ea typeface="Glacial Indifference Bold"/>
                <a:cs typeface="Glacial Indifference Bold"/>
                <a:sym typeface="Glacial Indifference Bold"/>
              </a:rPr>
              <a:t>NAFS</a:t>
            </a:r>
          </a:p>
        </p:txBody>
      </p:sp>
      <p:sp>
        <p:nvSpPr>
          <p:cNvPr name="TextBox 29" id="29"/>
          <p:cNvSpPr txBox="true"/>
          <p:nvPr/>
        </p:nvSpPr>
        <p:spPr>
          <a:xfrm rot="0">
            <a:off x="13501027" y="4008172"/>
            <a:ext cx="2369851" cy="539750"/>
          </a:xfrm>
          <a:prstGeom prst="rect">
            <a:avLst/>
          </a:prstGeom>
        </p:spPr>
        <p:txBody>
          <a:bodyPr anchor="t" rtlCol="false" tIns="0" lIns="0" bIns="0" rIns="0">
            <a:spAutoFit/>
          </a:bodyPr>
          <a:lstStyle/>
          <a:p>
            <a:pPr algn="ctr">
              <a:lnSpc>
                <a:spcPts val="3999"/>
              </a:lnSpc>
            </a:pPr>
            <a:r>
              <a:rPr lang="en-US" sz="3999" b="true">
                <a:solidFill>
                  <a:srgbClr val="000000"/>
                </a:solidFill>
                <a:latin typeface="Glacial Indifference Bold"/>
                <a:ea typeface="Glacial Indifference Bold"/>
                <a:cs typeface="Glacial Indifference Bold"/>
                <a:sym typeface="Glacial Indifference Bold"/>
              </a:rPr>
              <a:t>AKAL</a:t>
            </a:r>
          </a:p>
        </p:txBody>
      </p:sp>
      <p:sp>
        <p:nvSpPr>
          <p:cNvPr name="TextBox 30" id="30"/>
          <p:cNvSpPr txBox="true"/>
          <p:nvPr/>
        </p:nvSpPr>
        <p:spPr>
          <a:xfrm rot="0">
            <a:off x="2450896" y="5763680"/>
            <a:ext cx="3217563" cy="580390"/>
          </a:xfrm>
          <a:prstGeom prst="rect">
            <a:avLst/>
          </a:prstGeom>
        </p:spPr>
        <p:txBody>
          <a:bodyPr anchor="t" rtlCol="false" tIns="0" lIns="0" bIns="0" rIns="0">
            <a:spAutoFit/>
          </a:bodyPr>
          <a:lstStyle/>
          <a:p>
            <a:pPr algn="l">
              <a:lnSpc>
                <a:spcPts val="4759"/>
              </a:lnSpc>
            </a:pPr>
            <a:r>
              <a:rPr lang="en-US" sz="3399" b="true">
                <a:solidFill>
                  <a:srgbClr val="000000"/>
                </a:solidFill>
                <a:latin typeface="Glacial Indifference Bold"/>
                <a:ea typeface="Glacial Indifference Bold"/>
                <a:cs typeface="Glacial Indifference Bold"/>
                <a:sym typeface="Glacial Indifference Bold"/>
              </a:rPr>
              <a:t>CATATAN:</a:t>
            </a:r>
          </a:p>
        </p:txBody>
      </p:sp>
      <p:sp>
        <p:nvSpPr>
          <p:cNvPr name="TextBox 31" id="31"/>
          <p:cNvSpPr txBox="true"/>
          <p:nvPr/>
        </p:nvSpPr>
        <p:spPr>
          <a:xfrm rot="0">
            <a:off x="2349540" y="6544095"/>
            <a:ext cx="11135922" cy="1590675"/>
          </a:xfrm>
          <a:prstGeom prst="rect">
            <a:avLst/>
          </a:prstGeom>
        </p:spPr>
        <p:txBody>
          <a:bodyPr anchor="t" rtlCol="false" tIns="0" lIns="0" bIns="0" rIns="0">
            <a:spAutoFit/>
          </a:bodyPr>
          <a:lstStyle/>
          <a:p>
            <a:pPr algn="l">
              <a:lnSpc>
                <a:spcPts val="4200"/>
              </a:lnSpc>
            </a:pPr>
            <a:r>
              <a:rPr lang="en-US" sz="3000">
                <a:solidFill>
                  <a:srgbClr val="000000"/>
                </a:solidFill>
                <a:latin typeface="Glacial Indifference"/>
                <a:ea typeface="Glacial Indifference"/>
                <a:cs typeface="Glacial Indifference"/>
                <a:sym typeface="Glacial Indifference"/>
              </a:rPr>
              <a:t> Keempatnya adalah modal awal (fitrah) yang harus ditumbuhkan secara seimbang agar tidak tercipta pribadi yang timpang (misal: pintar secara akal, tetapi keras hatinya).</a:t>
            </a:r>
          </a:p>
        </p:txBody>
      </p:sp>
      <p:sp>
        <p:nvSpPr>
          <p:cNvPr name="TextBox 32" id="32"/>
          <p:cNvSpPr txBox="true"/>
          <p:nvPr/>
        </p:nvSpPr>
        <p:spPr>
          <a:xfrm rot="0">
            <a:off x="1682076" y="2844618"/>
            <a:ext cx="3217563" cy="580390"/>
          </a:xfrm>
          <a:prstGeom prst="rect">
            <a:avLst/>
          </a:prstGeom>
        </p:spPr>
        <p:txBody>
          <a:bodyPr anchor="t" rtlCol="false" tIns="0" lIns="0" bIns="0" rIns="0">
            <a:spAutoFit/>
          </a:bodyPr>
          <a:lstStyle/>
          <a:p>
            <a:pPr algn="l">
              <a:lnSpc>
                <a:spcPts val="4759"/>
              </a:lnSpc>
            </a:pPr>
            <a:r>
              <a:rPr lang="en-US" sz="3399" b="true">
                <a:solidFill>
                  <a:srgbClr val="000000"/>
                </a:solidFill>
                <a:latin typeface="Glacial Indifference Bold"/>
                <a:ea typeface="Glacial Indifference Bold"/>
                <a:cs typeface="Glacial Indifference Bold"/>
                <a:sym typeface="Glacial Indifference Bold"/>
              </a:rPr>
              <a:t>potensi: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DAHTWxMUHig</dc:identifier>
  <dcterms:modified xsi:type="dcterms:W3CDTF">2011-08-01T06:04:30Z</dcterms:modified>
  <cp:revision>1</cp:revision>
  <dc:title>Bagaimana Al-Qur’an menggambarkan hakikat manusia?</dc:title>
</cp:coreProperties>
</file>