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1695" cy="6858000"/>
  <p:notesSz cx="6858000" cy="12191695"/>
  <p:embeddedFontLst>
    <p:embeddedFont>
      <p:font typeface="Overpass"/>
      <p:regular r:id="rId201314"/>
    </p:embeddedFont>
    <p:embeddedFont>
      <p:font typeface="Overpass Bold"/>
      <p:regular r:id="rId201315"/>
    </p:embeddedFont>
    <p:embeddedFont>
      <p:font typeface="Overpass Black"/>
      <p:regular r:id="rId201316"/>
    </p:embeddedFont>
    <p:embeddedFont>
      <p:font typeface="Spline Sans Bold"/>
      <p:regular r:id="rId201317"/>
    </p:embeddedFont>
    <p:embeddedFont>
      <p:font typeface="Spline Sans"/>
      <p:regular r:id="rId201318"/>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hyperlink" Target="https://gamma.app/?utm_source=made-with-gamma" TargetMode="External"/><Relationship Id="rId1" Type="http://schemas.openxmlformats.org/officeDocument/2006/relationships/image" Target="../media/image-1002-1.jpeg"/><Relationship Id="rId2" Type="http://schemas.openxmlformats.org/officeDocument/2006/relationships/image" Target="../media/image-1002-2.jpeg"/><Relationship Id="rId3" Type="http://schemas.openxmlformats.org/officeDocument/2006/relationships/image" Target="../media/image-1002-3.png"/><Relationship Id="rId5"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jpeg"/><Relationship Id="rId2" Type="http://schemas.openxmlformats.org/officeDocument/2006/relationships/image" Target="../media/image-1002-3.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FFFFFF"/>
          </a:solidFill>
          <a:ln/>
        </p:spPr>
      </p:sp>
      <p:pic>
        <p:nvPicPr>
          <p:cNvPr id="4" name="Image 1" descr="preencoded.png">    </p:cNvPr>
          <p:cNvPicPr>
            <a:picLocks noChangeAspect="1"/>
          </p:cNvPicPr>
          <p:nvPr/>
        </p:nvPicPr>
        <p:blipFill>
          <a:blip r:embed="rId2"/>
          <a:stretch>
            <a:fillRect/>
          </a:stretch>
        </p:blipFill>
        <p:spPr>
          <a:xfrm>
            <a:off x="0" y="0"/>
            <a:ext cx="12191695" cy="6858000"/>
          </a:xfrm>
          <a:prstGeom prst="rect">
            <a:avLst/>
          </a:prstGeom>
        </p:spPr>
      </p:pic>
      <p:sp>
        <p:nvSpPr>
          <p:cNvPr id="5" name="Shape 1"/>
          <p:cNvSpPr/>
          <p:nvPr/>
        </p:nvSpPr>
        <p:spPr>
          <a:xfrm>
            <a:off x="0" y="0"/>
            <a:ext cx="12191695" cy="6858000"/>
          </a:xfrm>
          <a:prstGeom prst="rect">
            <a:avLst/>
          </a:prstGeom>
          <a:solidFill>
            <a:srgbClr val="FFFFFF">
              <a:alpha val="80000"/>
            </a:srgbClr>
          </a:solidFill>
          <a:ln/>
        </p:spPr>
      </p:sp>
      <p:pic>
        <p:nvPicPr>
          <p:cNvPr id="6" name="Image 2" descr="preencoded.png">
            <a:hlinkClick r:id="rId4" tooltip=""/>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master 2">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3.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3.png"/><Relationship Id="rId6" Type="http://schemas.openxmlformats.org/officeDocument/2006/relationships/image" Target="../media/image-3-4.svg"/><Relationship Id="rId7" Type="http://schemas.openxmlformats.org/officeDocument/2006/relationships/image" Target="../media/image-3-3.png"/><Relationship Id="rId8" Type="http://schemas.openxmlformats.org/officeDocument/2006/relationships/image" Target="../media/image-3-4.svg"/><Relationship Id="rId9" Type="http://schemas.openxmlformats.org/officeDocument/2006/relationships/slideLayout" Target="../slideLayouts/slideLayout3.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3.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sv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2.png"/><Relationship Id="rId7" Type="http://schemas.openxmlformats.org/officeDocument/2006/relationships/image" Target="../media/image-5-3.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image" Target="../media/image-5-10.png"/><Relationship Id="rId15" Type="http://schemas.openxmlformats.org/officeDocument/2006/relationships/image" Target="../media/image-5-11.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image" Target="../media/image-5-10.png"/><Relationship Id="rId19" Type="http://schemas.openxmlformats.org/officeDocument/2006/relationships/image" Target="../media/image-5-11.svg"/><Relationship Id="rId20" Type="http://schemas.openxmlformats.org/officeDocument/2006/relationships/image" Target="../media/image-5-20.png"/><Relationship Id="rId21" Type="http://schemas.openxmlformats.org/officeDocument/2006/relationships/image" Target="../media/image-5-21.svg"/><Relationship Id="rId22" Type="http://schemas.openxmlformats.org/officeDocument/2006/relationships/image" Target="../media/image-5-10.png"/><Relationship Id="rId23" Type="http://schemas.openxmlformats.org/officeDocument/2006/relationships/image" Target="../media/image-5-11.svg"/><Relationship Id="rId24" Type="http://schemas.openxmlformats.org/officeDocument/2006/relationships/image" Target="../media/image-5-24.png"/><Relationship Id="rId25" Type="http://schemas.openxmlformats.org/officeDocument/2006/relationships/image" Target="../media/image-5-25.svg"/><Relationship Id="rId26" Type="http://schemas.openxmlformats.org/officeDocument/2006/relationships/image" Target="../media/image-5-26.png"/><Relationship Id="rId27" Type="http://schemas.openxmlformats.org/officeDocument/2006/relationships/slideLayout" Target="../slideLayouts/slideLayout3.xml"/><Relationship Id="rId2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image" Target="../media/image-6-2.jpeg"/><Relationship Id="rId3" Type="http://schemas.openxmlformats.org/officeDocument/2006/relationships/image" Target="../media/image-6-3.jpeg"/><Relationship Id="rId4" Type="http://schemas.openxmlformats.org/officeDocument/2006/relationships/slideLayout" Target="../slideLayouts/slideLayout3.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slideLayout" Target="../slideLayouts/slideLayout3.xml"/><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661475" y="1634430"/>
            <a:ext cx="10868745" cy="2480965"/>
          </a:xfrm>
          <a:prstGeom prst="rect">
            <a:avLst/>
          </a:prstGeom>
          <a:noFill/>
          <a:ln/>
        </p:spPr>
        <p:txBody>
          <a:bodyPr wrap="square" lIns="0" tIns="0" rIns="0" bIns="0" rtlCol="0" anchor="t">
            <a:normAutofit/>
          </a:bodyPr>
          <a:lstStyle/>
          <a:p>
            <a:pPr algn="l" indent="0" marL="0">
              <a:lnSpc>
                <a:spcPct val="83000"/>
              </a:lnSpc>
              <a:buNone/>
            </a:pPr>
            <a:r>
              <a:rPr lang="en-US" sz="6500" b="1" spc="-65" kern="0" dirty="0">
                <a:solidFill>
                  <a:srgbClr val="272525"/>
                </a:solidFill>
                <a:latin typeface="Spline Sans Bold" pitchFamily="34" charset="0"/>
                <a:ea typeface="Spline Sans Bold" pitchFamily="34" charset="-122"/>
                <a:cs typeface="Spline Sans Bold" pitchFamily="34" charset="-120"/>
              </a:rPr>
              <a:t>Akhlak dan Tasawuf</a:t>
            </a:r>
            <a:endParaRPr lang="en-US" sz="6500" dirty="0"/>
          </a:p>
          <a:p>
            <a:pPr algn="l" indent="0" marL="0">
              <a:lnSpc>
                <a:spcPct val="83000"/>
              </a:lnSpc>
              <a:buNone/>
            </a:pPr>
            <a:r>
              <a:rPr lang="en-US" sz="6500" b="1" spc="-65" kern="0" dirty="0">
                <a:solidFill>
                  <a:srgbClr val="5B4D7E"/>
                </a:solidFill>
                <a:latin typeface="Spline Sans Bold" pitchFamily="34" charset="0"/>
                <a:ea typeface="Spline Sans Bold" pitchFamily="34" charset="-122"/>
                <a:cs typeface="Spline Sans Bold" pitchFamily="34" charset="-120"/>
              </a:rPr>
              <a:t>Sebagai Fondasi Pendidikan Islam</a:t>
            </a:r>
            <a:endParaRPr lang="en-US" sz="6500" dirty="0"/>
          </a:p>
        </p:txBody>
      </p:sp>
      <p:sp>
        <p:nvSpPr>
          <p:cNvPr id="3" name="Text 1"/>
          <p:cNvSpPr/>
          <p:nvPr/>
        </p:nvSpPr>
        <p:spPr>
          <a:xfrm>
            <a:off x="661475" y="4363442"/>
            <a:ext cx="10868745" cy="860028"/>
          </a:xfrm>
          <a:prstGeom prst="rect">
            <a:avLst/>
          </a:prstGeom>
          <a:noFill/>
          <a:ln/>
        </p:spPr>
        <p:txBody>
          <a:bodyPr wrap="square" lIns="0" tIns="0" rIns="0" bIns="0" rtlCol="0" anchor="t">
            <a:normAutofit/>
          </a:bodyPr>
          <a:lstStyle/>
          <a:p>
            <a:pPr algn="l" indent="0" marL="0">
              <a:lnSpc>
                <a:spcPct val="108000"/>
              </a:lnSpc>
              <a:buNone/>
            </a:pPr>
            <a:r>
              <a:rPr lang="en-US" sz="1300" spc="-26" kern="0" dirty="0">
                <a:solidFill>
                  <a:srgbClr val="272525"/>
                </a:solidFill>
                <a:latin typeface="Overpass" pitchFamily="34" charset="0"/>
                <a:ea typeface="Overpass" pitchFamily="34" charset="-122"/>
                <a:cs typeface="Overpass" pitchFamily="34" charset="-120"/>
              </a:rPr>
              <a:t>Makalah — Mata Kuliah Pendidikan Akhlak dan Tasawuf</a:t>
            </a:r>
            <a:endParaRPr lang="en-US" sz="1300" dirty="0"/>
          </a:p>
          <a:p>
            <a:pPr algn="l" indent="0" marL="0">
              <a:lnSpc>
                <a:spcPct val="108000"/>
              </a:lnSpc>
              <a:buNone/>
            </a:pPr>
            <a:r>
              <a:rPr lang="en-US" sz="1300" spc="-26" kern="0" dirty="0">
                <a:solidFill>
                  <a:srgbClr val="272525"/>
                </a:solidFill>
                <a:latin typeface="Overpass" pitchFamily="34" charset="0"/>
                <a:ea typeface="Overpass" pitchFamily="34" charset="-122"/>
                <a:cs typeface="Overpass" pitchFamily="34" charset="-120"/>
              </a:rPr>
              <a:t>Dosen Pengampu: Dr. H. Syaifuddin, M.Pd.I</a:t>
            </a:r>
            <a:endParaRPr lang="en-US" sz="1300" dirty="0"/>
          </a:p>
          <a:p>
            <a:pPr algn="l" indent="0" marL="0">
              <a:lnSpc>
                <a:spcPct val="108000"/>
              </a:lnSpc>
              <a:buNone/>
            </a:pPr>
            <a:r>
              <a:rPr lang="en-US" sz="1300" spc="-26" kern="0" dirty="0">
                <a:solidFill>
                  <a:srgbClr val="272525"/>
                </a:solidFill>
                <a:latin typeface="Overpass" pitchFamily="34" charset="0"/>
                <a:ea typeface="Overpass" pitchFamily="34" charset="-122"/>
                <a:cs typeface="Overpass" pitchFamily="34" charset="-120"/>
              </a:rPr>
              <a:t>Disusun oleh: Dzikra Nailal Hurri Huda (06020125089)</a:t>
            </a:r>
            <a:endParaRPr lang="en-US" sz="1300" dirty="0"/>
          </a:p>
          <a:p>
            <a:pPr algn="l" indent="0" marL="0">
              <a:lnSpc>
                <a:spcPct val="108000"/>
              </a:lnSpc>
              <a:buNone/>
            </a:pPr>
            <a:r>
              <a:rPr lang="en-US" sz="1300" spc="-26" kern="0" dirty="0">
                <a:solidFill>
                  <a:srgbClr val="272525"/>
                </a:solidFill>
                <a:latin typeface="Overpass" pitchFamily="34" charset="0"/>
                <a:ea typeface="Overpass" pitchFamily="34" charset="-122"/>
                <a:cs typeface="Overpass" pitchFamily="34" charset="-120"/>
              </a:rPr>
              <a:t>Program Studi Pendidikan Agama Islam — FTIK Universitas Sunan Ampel Surabaya, 2026</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661475" y="585093"/>
            <a:ext cx="1243775" cy="238820"/>
          </a:xfrm>
          <a:prstGeom prst="roundRect">
            <a:avLst>
              <a:gd name="adj" fmla="val 47369"/>
            </a:avLst>
          </a:prstGeom>
          <a:solidFill>
            <a:srgbClr val="E1DCEF"/>
          </a:solidFill>
          <a:ln/>
        </p:spPr>
      </p:sp>
      <p:pic>
        <p:nvPicPr>
          <p:cNvPr id="3" name="Image 0" descr="preencoded.png">    </p:cNvPr>
          <p:cNvPicPr>
            <a:picLocks noChangeAspect="1"/>
          </p:cNvPicPr>
          <p:nvPr/>
        </p:nvPicPr>
        <p:blipFill>
          <a:blip r:embed="rId1"/>
          <a:stretch>
            <a:fillRect/>
          </a:stretch>
        </p:blipFill>
        <p:spPr>
          <a:xfrm>
            <a:off x="755730" y="641648"/>
            <a:ext cx="125608" cy="125611"/>
          </a:xfrm>
          <a:prstGeom prst="rect">
            <a:avLst/>
          </a:prstGeom>
        </p:spPr>
      </p:pic>
      <p:sp>
        <p:nvSpPr>
          <p:cNvPr id="4" name="Text 1"/>
          <p:cNvSpPr/>
          <p:nvPr/>
        </p:nvSpPr>
        <p:spPr>
          <a:xfrm>
            <a:off x="944142" y="632222"/>
            <a:ext cx="1476437" cy="144562"/>
          </a:xfrm>
          <a:prstGeom prst="rect">
            <a:avLst/>
          </a:prstGeom>
          <a:noFill/>
          <a:ln/>
        </p:spPr>
        <p:txBody>
          <a:bodyPr wrap="none" lIns="0" tIns="0" rIns="0" bIns="0" rtlCol="0" anchor="t"/>
          <a:lstStyle/>
          <a:p>
            <a:pPr algn="l" indent="0" marL="0">
              <a:lnSpc>
                <a:spcPct val="96000"/>
              </a:lnSpc>
              <a:buNone/>
            </a:pPr>
            <a:r>
              <a:rPr lang="en-US" sz="950" spc="-25" kern="0" dirty="0">
                <a:solidFill>
                  <a:srgbClr val="272525"/>
                </a:solidFill>
                <a:latin typeface="Overpass" pitchFamily="34" charset="0"/>
                <a:ea typeface="Overpass" pitchFamily="34" charset="-122"/>
                <a:cs typeface="Overpass" pitchFamily="34" charset="-120"/>
              </a:rPr>
              <a:t>PENDAHULUAN</a:t>
            </a:r>
            <a:endParaRPr lang="en-US" sz="950" dirty="0"/>
          </a:p>
        </p:txBody>
      </p:sp>
      <p:sp>
        <p:nvSpPr>
          <p:cNvPr id="5" name="Text 2"/>
          <p:cNvSpPr/>
          <p:nvPr/>
        </p:nvSpPr>
        <p:spPr>
          <a:xfrm>
            <a:off x="661475" y="883543"/>
            <a:ext cx="10868745" cy="392807"/>
          </a:xfrm>
          <a:prstGeom prst="rect">
            <a:avLst/>
          </a:prstGeom>
          <a:noFill/>
          <a:ln/>
        </p:spPr>
        <p:txBody>
          <a:bodyPr wrap="none" lIns="0" tIns="0" rIns="0" bIns="0" rtlCol="0" anchor="t"/>
          <a:lstStyle/>
          <a:p>
            <a:pPr algn="l" indent="0" marL="0">
              <a:lnSpc>
                <a:spcPct val="83000"/>
              </a:lnSpc>
              <a:buNone/>
            </a:pPr>
            <a:r>
              <a:rPr lang="en-US" sz="3050" b="1" spc="-31" kern="0" dirty="0">
                <a:solidFill>
                  <a:srgbClr val="272525"/>
                </a:solidFill>
                <a:latin typeface="Spline Sans Bold" pitchFamily="34" charset="0"/>
                <a:ea typeface="Spline Sans Bold" pitchFamily="34" charset="-122"/>
                <a:cs typeface="Spline Sans Bold" pitchFamily="34" charset="-120"/>
              </a:rPr>
              <a:t>Latar Belakang</a:t>
            </a:r>
            <a:endParaRPr lang="en-US" sz="3050" dirty="0"/>
          </a:p>
        </p:txBody>
      </p:sp>
      <p:sp>
        <p:nvSpPr>
          <p:cNvPr id="6" name="Text 3"/>
          <p:cNvSpPr/>
          <p:nvPr/>
        </p:nvSpPr>
        <p:spPr>
          <a:xfrm>
            <a:off x="661475" y="1500188"/>
            <a:ext cx="10868745" cy="597396"/>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Pendidikan Islam pada dasarnya tidak hanya berorientasi pada pengetahuan intelektual semata, tetapi juga membentuk akhlak dan kepribadian yang mulia. Akhlak bukan sekadar etika sosial, melainkan cerminan kedalaman iman yang ditransformasikan ke dalam tindakan nyata. Untuk membentuk akhlak yang kuat, dibutuhkan latihan batin — penyucian jiwa (tazkiyat al-nafs) — yang menjadi inti ajaran tasawuf.</a:t>
            </a:r>
            <a:endParaRPr lang="en-US" sz="1200" dirty="0"/>
          </a:p>
        </p:txBody>
      </p:sp>
      <p:sp>
        <p:nvSpPr>
          <p:cNvPr id="7" name="Shape 4"/>
          <p:cNvSpPr/>
          <p:nvPr/>
        </p:nvSpPr>
        <p:spPr>
          <a:xfrm>
            <a:off x="6086323" y="2265462"/>
            <a:ext cx="19050" cy="3079353"/>
          </a:xfrm>
          <a:prstGeom prst="roundRect">
            <a:avLst>
              <a:gd name="adj" fmla="val 49999"/>
            </a:avLst>
          </a:prstGeom>
          <a:solidFill>
            <a:srgbClr val="C7C2D5"/>
          </a:solidFill>
          <a:ln/>
        </p:spPr>
      </p:sp>
      <p:sp>
        <p:nvSpPr>
          <p:cNvPr id="8" name="Shape 5"/>
          <p:cNvSpPr/>
          <p:nvPr/>
        </p:nvSpPr>
        <p:spPr>
          <a:xfrm>
            <a:off x="5800679" y="2432645"/>
            <a:ext cx="314218" cy="19050"/>
          </a:xfrm>
          <a:prstGeom prst="roundRect">
            <a:avLst>
              <a:gd name="adj" fmla="val 49999"/>
            </a:avLst>
          </a:prstGeom>
          <a:solidFill>
            <a:srgbClr val="C7C2D5"/>
          </a:solidFill>
          <a:ln/>
        </p:spPr>
      </p:sp>
      <p:sp>
        <p:nvSpPr>
          <p:cNvPr id="9" name="Shape 6"/>
          <p:cNvSpPr/>
          <p:nvPr/>
        </p:nvSpPr>
        <p:spPr>
          <a:xfrm>
            <a:off x="6036963" y="2383284"/>
            <a:ext cx="117770" cy="117773"/>
          </a:xfrm>
          <a:prstGeom prst="ellipse">
            <a:avLst/>
          </a:prstGeom>
          <a:solidFill>
            <a:srgbClr val="B4A7D6"/>
          </a:solidFill>
          <a:ln/>
        </p:spPr>
      </p:sp>
      <p:sp>
        <p:nvSpPr>
          <p:cNvPr id="10" name="Text 7"/>
          <p:cNvSpPr/>
          <p:nvPr/>
        </p:nvSpPr>
        <p:spPr>
          <a:xfrm>
            <a:off x="661475" y="2343944"/>
            <a:ext cx="4805937" cy="196453"/>
          </a:xfrm>
          <a:prstGeom prst="rect">
            <a:avLst/>
          </a:prstGeom>
          <a:noFill/>
          <a:ln/>
        </p:spPr>
        <p:txBody>
          <a:bodyPr wrap="none" lIns="0" tIns="0" rIns="0" bIns="0" rtlCol="0" anchor="t"/>
          <a:lstStyle/>
          <a:p>
            <a:pPr algn="r" indent="0" marL="0">
              <a:lnSpc>
                <a:spcPct val="83000"/>
              </a:lnSpc>
              <a:buNone/>
            </a:pPr>
            <a:r>
              <a:rPr lang="en-US" sz="1500" b="1" spc="-15" kern="0" dirty="0">
                <a:solidFill>
                  <a:srgbClr val="272525"/>
                </a:solidFill>
                <a:latin typeface="Spline Sans Bold" pitchFamily="34" charset="0"/>
                <a:ea typeface="Spline Sans Bold" pitchFamily="34" charset="-122"/>
                <a:cs typeface="Spline Sans Bold" pitchFamily="34" charset="-120"/>
              </a:rPr>
              <a:t>Ibn Miskawaih</a:t>
            </a:r>
            <a:endParaRPr lang="en-US" sz="1500" dirty="0"/>
          </a:p>
        </p:txBody>
      </p:sp>
      <p:sp>
        <p:nvSpPr>
          <p:cNvPr id="11" name="Text 8"/>
          <p:cNvSpPr/>
          <p:nvPr/>
        </p:nvSpPr>
        <p:spPr>
          <a:xfrm>
            <a:off x="661475" y="2629892"/>
            <a:ext cx="4805937" cy="398264"/>
          </a:xfrm>
          <a:prstGeom prst="rect">
            <a:avLst/>
          </a:prstGeom>
          <a:noFill/>
          <a:ln/>
        </p:spPr>
        <p:txBody>
          <a:bodyPr wrap="square" lIns="0" tIns="0" rIns="0" bIns="0" rtlCol="0" anchor="t">
            <a:normAutofit/>
          </a:bodyPr>
          <a:lstStyle/>
          <a:p>
            <a:pPr algn="r"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Menekankan pentingnya melatih kebiasaan baik sejak dini agar menjadi karakter yang melekat</a:t>
            </a:r>
            <a:endParaRPr lang="en-US" sz="1200" dirty="0"/>
          </a:p>
        </p:txBody>
      </p:sp>
      <p:sp>
        <p:nvSpPr>
          <p:cNvPr id="12" name="Shape 9"/>
          <p:cNvSpPr/>
          <p:nvPr/>
        </p:nvSpPr>
        <p:spPr>
          <a:xfrm>
            <a:off x="6076798" y="3359547"/>
            <a:ext cx="314218" cy="19050"/>
          </a:xfrm>
          <a:prstGeom prst="roundRect">
            <a:avLst>
              <a:gd name="adj" fmla="val 49999"/>
            </a:avLst>
          </a:prstGeom>
          <a:solidFill>
            <a:srgbClr val="C7C2D5"/>
          </a:solidFill>
          <a:ln/>
        </p:spPr>
      </p:sp>
      <p:sp>
        <p:nvSpPr>
          <p:cNvPr id="13" name="Shape 10"/>
          <p:cNvSpPr/>
          <p:nvPr/>
        </p:nvSpPr>
        <p:spPr>
          <a:xfrm>
            <a:off x="6036963" y="3310186"/>
            <a:ext cx="117770" cy="117773"/>
          </a:xfrm>
          <a:prstGeom prst="ellipse">
            <a:avLst/>
          </a:prstGeom>
          <a:solidFill>
            <a:srgbClr val="B4A7D6"/>
          </a:solidFill>
          <a:ln/>
        </p:spPr>
      </p:sp>
      <p:sp>
        <p:nvSpPr>
          <p:cNvPr id="14" name="Text 11"/>
          <p:cNvSpPr/>
          <p:nvPr/>
        </p:nvSpPr>
        <p:spPr>
          <a:xfrm>
            <a:off x="6724283" y="3270845"/>
            <a:ext cx="4805937" cy="196453"/>
          </a:xfrm>
          <a:prstGeom prst="rect">
            <a:avLst/>
          </a:prstGeom>
          <a:noFill/>
          <a:ln/>
        </p:spPr>
        <p:txBody>
          <a:bodyPr wrap="none" lIns="0" tIns="0" rIns="0" bIns="0" rtlCol="0" anchor="t"/>
          <a:lstStyle/>
          <a:p>
            <a:pPr algn="l" indent="0" marL="0">
              <a:lnSpc>
                <a:spcPct val="83000"/>
              </a:lnSpc>
              <a:buNone/>
            </a:pPr>
            <a:r>
              <a:rPr lang="en-US" sz="1500" b="1" spc="-15" kern="0" dirty="0">
                <a:solidFill>
                  <a:srgbClr val="272525"/>
                </a:solidFill>
                <a:latin typeface="Spline Sans Bold" pitchFamily="34" charset="0"/>
                <a:ea typeface="Spline Sans Bold" pitchFamily="34" charset="-122"/>
                <a:cs typeface="Spline Sans Bold" pitchFamily="34" charset="-120"/>
              </a:rPr>
              <a:t>Al-Ghazali &amp; Al-Qusyairi</a:t>
            </a:r>
            <a:endParaRPr lang="en-US" sz="1500" dirty="0"/>
          </a:p>
        </p:txBody>
      </p:sp>
      <p:sp>
        <p:nvSpPr>
          <p:cNvPr id="15" name="Text 12"/>
          <p:cNvSpPr/>
          <p:nvPr/>
        </p:nvSpPr>
        <p:spPr>
          <a:xfrm>
            <a:off x="6724283" y="3556794"/>
            <a:ext cx="4805937" cy="398264"/>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Berfokus pada tazkiyat al-nafs sebagai syarat utama agar seseorang bisa berakhlak mulia</a:t>
            </a:r>
            <a:endParaRPr lang="en-US" sz="1200" dirty="0"/>
          </a:p>
        </p:txBody>
      </p:sp>
      <p:sp>
        <p:nvSpPr>
          <p:cNvPr id="16" name="Shape 13"/>
          <p:cNvSpPr/>
          <p:nvPr/>
        </p:nvSpPr>
        <p:spPr>
          <a:xfrm>
            <a:off x="5800679" y="4176514"/>
            <a:ext cx="314218" cy="19050"/>
          </a:xfrm>
          <a:prstGeom prst="roundRect">
            <a:avLst>
              <a:gd name="adj" fmla="val 49999"/>
            </a:avLst>
          </a:prstGeom>
          <a:solidFill>
            <a:srgbClr val="C7C2D5"/>
          </a:solidFill>
          <a:ln/>
        </p:spPr>
      </p:sp>
      <p:sp>
        <p:nvSpPr>
          <p:cNvPr id="17" name="Shape 14"/>
          <p:cNvSpPr/>
          <p:nvPr/>
        </p:nvSpPr>
        <p:spPr>
          <a:xfrm>
            <a:off x="6036963" y="4127153"/>
            <a:ext cx="117770" cy="117773"/>
          </a:xfrm>
          <a:prstGeom prst="ellipse">
            <a:avLst/>
          </a:prstGeom>
          <a:solidFill>
            <a:srgbClr val="B4A7D6"/>
          </a:solidFill>
          <a:ln/>
        </p:spPr>
      </p:sp>
      <p:sp>
        <p:nvSpPr>
          <p:cNvPr id="18" name="Text 15"/>
          <p:cNvSpPr/>
          <p:nvPr/>
        </p:nvSpPr>
        <p:spPr>
          <a:xfrm>
            <a:off x="661475" y="4087812"/>
            <a:ext cx="4805937" cy="196453"/>
          </a:xfrm>
          <a:prstGeom prst="rect">
            <a:avLst/>
          </a:prstGeom>
          <a:noFill/>
          <a:ln/>
        </p:spPr>
        <p:txBody>
          <a:bodyPr wrap="none" lIns="0" tIns="0" rIns="0" bIns="0" rtlCol="0" anchor="t"/>
          <a:lstStyle/>
          <a:p>
            <a:pPr algn="r" indent="0" marL="0">
              <a:lnSpc>
                <a:spcPct val="83000"/>
              </a:lnSpc>
              <a:buNone/>
            </a:pPr>
            <a:r>
              <a:rPr lang="en-US" sz="1500" b="1" spc="-15" kern="0" dirty="0">
                <a:solidFill>
                  <a:srgbClr val="272525"/>
                </a:solidFill>
                <a:latin typeface="Spline Sans Bold" pitchFamily="34" charset="0"/>
                <a:ea typeface="Spline Sans Bold" pitchFamily="34" charset="-122"/>
                <a:cs typeface="Spline Sans Bold" pitchFamily="34" charset="-120"/>
              </a:rPr>
              <a:t>Buya Hamka</a:t>
            </a:r>
            <a:endParaRPr lang="en-US" sz="1500" dirty="0"/>
          </a:p>
        </p:txBody>
      </p:sp>
      <p:sp>
        <p:nvSpPr>
          <p:cNvPr id="19" name="Text 16"/>
          <p:cNvSpPr/>
          <p:nvPr/>
        </p:nvSpPr>
        <p:spPr>
          <a:xfrm>
            <a:off x="661475" y="4373761"/>
            <a:ext cx="4805937" cy="398264"/>
          </a:xfrm>
          <a:prstGeom prst="rect">
            <a:avLst/>
          </a:prstGeom>
          <a:noFill/>
          <a:ln/>
        </p:spPr>
        <p:txBody>
          <a:bodyPr wrap="square" lIns="0" tIns="0" rIns="0" bIns="0" rtlCol="0" anchor="t">
            <a:normAutofit/>
          </a:bodyPr>
          <a:lstStyle/>
          <a:p>
            <a:pPr algn="r"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Menghadirkan tasawuf modern yang praktis: nilai-nilai spiritual diterapkan dalam kehidupan sehari-hari</a:t>
            </a:r>
            <a:endParaRPr lang="en-US" sz="1200" dirty="0"/>
          </a:p>
        </p:txBody>
      </p:sp>
      <p:sp>
        <p:nvSpPr>
          <p:cNvPr id="20" name="Shape 17"/>
          <p:cNvSpPr/>
          <p:nvPr/>
        </p:nvSpPr>
        <p:spPr>
          <a:xfrm>
            <a:off x="661475" y="5512693"/>
            <a:ext cx="10868745" cy="760214"/>
          </a:xfrm>
          <a:prstGeom prst="roundRect">
            <a:avLst>
              <a:gd name="adj" fmla="val 18601"/>
            </a:avLst>
          </a:prstGeom>
          <a:solidFill>
            <a:srgbClr val="B4A7D6"/>
          </a:solidFill>
          <a:ln/>
        </p:spPr>
      </p:sp>
      <p:pic>
        <p:nvPicPr>
          <p:cNvPr id="21" name="Image 1" descr="preencoded.png">    </p:cNvPr>
          <p:cNvPicPr>
            <a:picLocks noChangeAspect="1"/>
          </p:cNvPicPr>
          <p:nvPr/>
        </p:nvPicPr>
        <p:blipFill>
          <a:blip r:embed="rId2"/>
          <a:stretch>
            <a:fillRect/>
          </a:stretch>
        </p:blipFill>
        <p:spPr>
          <a:xfrm>
            <a:off x="818534" y="5703292"/>
            <a:ext cx="196349" cy="157063"/>
          </a:xfrm>
          <a:prstGeom prst="rect">
            <a:avLst/>
          </a:prstGeom>
        </p:spPr>
      </p:pic>
      <p:sp>
        <p:nvSpPr>
          <p:cNvPr id="22" name="Text 18"/>
          <p:cNvSpPr/>
          <p:nvPr/>
        </p:nvSpPr>
        <p:spPr>
          <a:xfrm>
            <a:off x="1171943" y="5701109"/>
            <a:ext cx="10201218" cy="398264"/>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000000"/>
                </a:solidFill>
                <a:latin typeface="Overpass" pitchFamily="34" charset="0"/>
                <a:ea typeface="Overpass" pitchFamily="34" charset="-122"/>
                <a:cs typeface="Overpass" pitchFamily="34" charset="-120"/>
              </a:rPr>
              <a:t>Dunia pendidikan Islam saat ini masih menghadapi tantangan besar berupa pemisahan antara materi pelajaran dan pembinaan mental-spiritual — sebuah gap yang pemikiran para ulama ini berupaya menutupnya.</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Shape 0"/>
          <p:cNvSpPr/>
          <p:nvPr/>
        </p:nvSpPr>
        <p:spPr>
          <a:xfrm>
            <a:off x="5233360" y="539155"/>
            <a:ext cx="1546782" cy="238820"/>
          </a:xfrm>
          <a:prstGeom prst="roundRect">
            <a:avLst>
              <a:gd name="adj" fmla="val 47369"/>
            </a:avLst>
          </a:prstGeom>
          <a:solidFill>
            <a:srgbClr val="E1DCEF"/>
          </a:solidFill>
          <a:ln/>
        </p:spPr>
      </p:sp>
      <p:pic>
        <p:nvPicPr>
          <p:cNvPr id="4" name="Image 1" descr="preencoded.png">    </p:cNvPr>
          <p:cNvPicPr>
            <a:picLocks noChangeAspect="1"/>
          </p:cNvPicPr>
          <p:nvPr/>
        </p:nvPicPr>
        <p:blipFill>
          <a:blip r:embed="rId2"/>
          <a:stretch>
            <a:fillRect/>
          </a:stretch>
        </p:blipFill>
        <p:spPr>
          <a:xfrm>
            <a:off x="5327616" y="595709"/>
            <a:ext cx="125608" cy="125611"/>
          </a:xfrm>
          <a:prstGeom prst="rect">
            <a:avLst/>
          </a:prstGeom>
        </p:spPr>
      </p:pic>
      <p:sp>
        <p:nvSpPr>
          <p:cNvPr id="5" name="Text 1"/>
          <p:cNvSpPr/>
          <p:nvPr/>
        </p:nvSpPr>
        <p:spPr>
          <a:xfrm>
            <a:off x="5516028" y="586284"/>
            <a:ext cx="1779444" cy="144562"/>
          </a:xfrm>
          <a:prstGeom prst="rect">
            <a:avLst/>
          </a:prstGeom>
          <a:noFill/>
          <a:ln/>
        </p:spPr>
        <p:txBody>
          <a:bodyPr wrap="none" lIns="0" tIns="0" rIns="0" bIns="0" rtlCol="0" anchor="t"/>
          <a:lstStyle/>
          <a:p>
            <a:pPr algn="l" indent="0" marL="0">
              <a:lnSpc>
                <a:spcPct val="96000"/>
              </a:lnSpc>
              <a:buNone/>
            </a:pPr>
            <a:r>
              <a:rPr lang="en-US" sz="950" spc="-25" kern="0" dirty="0">
                <a:solidFill>
                  <a:srgbClr val="272525"/>
                </a:solidFill>
                <a:latin typeface="Overpass" pitchFamily="34" charset="0"/>
                <a:ea typeface="Overpass" pitchFamily="34" charset="-122"/>
                <a:cs typeface="Overpass" pitchFamily="34" charset="-120"/>
              </a:rPr>
              <a:t>RUMUSAN &amp; TUJUAN</a:t>
            </a:r>
            <a:endParaRPr lang="en-US" sz="950" dirty="0"/>
          </a:p>
        </p:txBody>
      </p:sp>
      <p:sp>
        <p:nvSpPr>
          <p:cNvPr id="6" name="Text 2"/>
          <p:cNvSpPr/>
          <p:nvPr/>
        </p:nvSpPr>
        <p:spPr>
          <a:xfrm>
            <a:off x="5233360" y="837605"/>
            <a:ext cx="6296860" cy="1084263"/>
          </a:xfrm>
          <a:prstGeom prst="rect">
            <a:avLst/>
          </a:prstGeom>
          <a:noFill/>
          <a:ln/>
        </p:spPr>
        <p:txBody>
          <a:bodyPr wrap="square" lIns="0" tIns="0" rIns="0" bIns="0" rtlCol="0" anchor="t">
            <a:normAutofit/>
          </a:bodyPr>
          <a:lstStyle/>
          <a:p>
            <a:pPr algn="l" indent="0" marL="0">
              <a:lnSpc>
                <a:spcPct val="83000"/>
              </a:lnSpc>
              <a:buNone/>
            </a:pPr>
            <a:r>
              <a:rPr lang="en-US" sz="4250" b="1" spc="-43" kern="0" dirty="0">
                <a:solidFill>
                  <a:srgbClr val="272525"/>
                </a:solidFill>
                <a:latin typeface="Spline Sans Bold" pitchFamily="34" charset="0"/>
                <a:ea typeface="Spline Sans Bold" pitchFamily="34" charset="-122"/>
                <a:cs typeface="Spline Sans Bold" pitchFamily="34" charset="-120"/>
              </a:rPr>
              <a:t>Rumusan Masalah &amp; Tujuan Penulisan</a:t>
            </a:r>
            <a:endParaRPr lang="en-US" sz="4250" dirty="0"/>
          </a:p>
        </p:txBody>
      </p:sp>
      <p:pic>
        <p:nvPicPr>
          <p:cNvPr id="7" name="Image 2"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3360" y="2145705"/>
            <a:ext cx="6296860" cy="1036439"/>
          </a:xfrm>
          <a:prstGeom prst="rect">
            <a:avLst/>
          </a:prstGeom>
        </p:spPr>
      </p:pic>
      <p:sp>
        <p:nvSpPr>
          <p:cNvPr id="8" name="Text 3"/>
          <p:cNvSpPr/>
          <p:nvPr/>
        </p:nvSpPr>
        <p:spPr>
          <a:xfrm>
            <a:off x="5445584" y="2546052"/>
            <a:ext cx="235639" cy="235645"/>
          </a:xfrm>
          <a:prstGeom prst="rect">
            <a:avLst/>
          </a:prstGeom>
          <a:noFill/>
          <a:ln/>
        </p:spPr>
        <p:txBody>
          <a:bodyPr wrap="none" lIns="0" tIns="0" rIns="0" bIns="0" rtlCol="0" anchor="ctr"/>
          <a:lstStyle/>
          <a:p>
            <a:pPr algn="ctr" indent="0" marL="0">
              <a:lnSpc>
                <a:spcPct val="100000"/>
              </a:lnSpc>
              <a:buNone/>
            </a:pPr>
            <a:r>
              <a:rPr lang="en-US" sz="1850" b="1" spc="-19" kern="0" dirty="0">
                <a:solidFill>
                  <a:srgbClr val="272525"/>
                </a:solidFill>
                <a:latin typeface="Spline Sans Bold" pitchFamily="34" charset="0"/>
                <a:ea typeface="Spline Sans Bold" pitchFamily="34" charset="-122"/>
                <a:cs typeface="Spline Sans Bold" pitchFamily="34" charset="-120"/>
              </a:rPr>
              <a:t>1</a:t>
            </a:r>
            <a:endParaRPr lang="en-US" sz="1850" dirty="0"/>
          </a:p>
        </p:txBody>
      </p:sp>
      <p:sp>
        <p:nvSpPr>
          <p:cNvPr id="9" name="Text 4"/>
          <p:cNvSpPr/>
          <p:nvPr/>
        </p:nvSpPr>
        <p:spPr>
          <a:xfrm>
            <a:off x="6030067" y="2321818"/>
            <a:ext cx="5324044" cy="196453"/>
          </a:xfrm>
          <a:prstGeom prst="rect">
            <a:avLst/>
          </a:prstGeom>
          <a:noFill/>
          <a:ln/>
        </p:spPr>
        <p:txBody>
          <a:bodyPr wrap="none" lIns="0" tIns="0" rIns="0" bIns="0" rtlCol="0" anchor="t"/>
          <a:lstStyle/>
          <a:p>
            <a:pPr algn="l" indent="0" marL="0">
              <a:lnSpc>
                <a:spcPct val="83000"/>
              </a:lnSpc>
              <a:buNone/>
            </a:pPr>
            <a:r>
              <a:rPr lang="en-US" sz="1500" b="1" spc="-15" kern="0" dirty="0">
                <a:solidFill>
                  <a:srgbClr val="272525"/>
                </a:solidFill>
                <a:latin typeface="Spline Sans Bold" pitchFamily="34" charset="0"/>
                <a:ea typeface="Spline Sans Bold" pitchFamily="34" charset="-122"/>
                <a:cs typeface="Spline Sans Bold" pitchFamily="34" charset="-120"/>
              </a:rPr>
              <a:t>Ibn Miskawaih &amp; Jalan Tengah</a:t>
            </a:r>
            <a:endParaRPr lang="en-US" sz="1500" dirty="0"/>
          </a:p>
        </p:txBody>
      </p:sp>
      <p:sp>
        <p:nvSpPr>
          <p:cNvPr id="10" name="Text 5"/>
          <p:cNvSpPr/>
          <p:nvPr/>
        </p:nvSpPr>
        <p:spPr>
          <a:xfrm>
            <a:off x="6030067" y="2607766"/>
            <a:ext cx="5324044" cy="398264"/>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Bagaimana konsep akhlak dan doktrin al-wasath menurut Ibn Miskawaih serta penerapannya dalam sistem pendidikan Islam?</a:t>
            </a:r>
            <a:endParaRPr lang="en-US" sz="1200" dirty="0"/>
          </a:p>
        </p:txBody>
      </p:sp>
      <p:pic>
        <p:nvPicPr>
          <p:cNvPr id="11"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3360" y="3331369"/>
            <a:ext cx="6296860" cy="1036439"/>
          </a:xfrm>
          <a:prstGeom prst="rect">
            <a:avLst/>
          </a:prstGeom>
        </p:spPr>
      </p:pic>
      <p:sp>
        <p:nvSpPr>
          <p:cNvPr id="12" name="Text 6"/>
          <p:cNvSpPr/>
          <p:nvPr/>
        </p:nvSpPr>
        <p:spPr>
          <a:xfrm>
            <a:off x="5445584" y="3731716"/>
            <a:ext cx="235639" cy="235645"/>
          </a:xfrm>
          <a:prstGeom prst="rect">
            <a:avLst/>
          </a:prstGeom>
          <a:noFill/>
          <a:ln/>
        </p:spPr>
        <p:txBody>
          <a:bodyPr wrap="none" lIns="0" tIns="0" rIns="0" bIns="0" rtlCol="0" anchor="ctr"/>
          <a:lstStyle/>
          <a:p>
            <a:pPr algn="ctr" indent="0" marL="0">
              <a:lnSpc>
                <a:spcPct val="100000"/>
              </a:lnSpc>
              <a:buNone/>
            </a:pPr>
            <a:r>
              <a:rPr lang="en-US" sz="1850" b="1" spc="-19" kern="0" dirty="0">
                <a:solidFill>
                  <a:srgbClr val="272525"/>
                </a:solidFill>
                <a:latin typeface="Spline Sans Bold" pitchFamily="34" charset="0"/>
                <a:ea typeface="Spline Sans Bold" pitchFamily="34" charset="-122"/>
                <a:cs typeface="Spline Sans Bold" pitchFamily="34" charset="-120"/>
              </a:rPr>
              <a:t>2</a:t>
            </a:r>
            <a:endParaRPr lang="en-US" sz="1850" dirty="0"/>
          </a:p>
        </p:txBody>
      </p:sp>
      <p:sp>
        <p:nvSpPr>
          <p:cNvPr id="13" name="Text 7"/>
          <p:cNvSpPr/>
          <p:nvPr/>
        </p:nvSpPr>
        <p:spPr>
          <a:xfrm>
            <a:off x="6030067" y="3507482"/>
            <a:ext cx="5324044" cy="196453"/>
          </a:xfrm>
          <a:prstGeom prst="rect">
            <a:avLst/>
          </a:prstGeom>
          <a:noFill/>
          <a:ln/>
        </p:spPr>
        <p:txBody>
          <a:bodyPr wrap="none" lIns="0" tIns="0" rIns="0" bIns="0" rtlCol="0" anchor="t"/>
          <a:lstStyle/>
          <a:p>
            <a:pPr algn="l" indent="0" marL="0">
              <a:lnSpc>
                <a:spcPct val="83000"/>
              </a:lnSpc>
              <a:buNone/>
            </a:pPr>
            <a:r>
              <a:rPr lang="en-US" sz="1500" b="1" spc="-15" kern="0" dirty="0">
                <a:solidFill>
                  <a:srgbClr val="272525"/>
                </a:solidFill>
                <a:latin typeface="Spline Sans Bold" pitchFamily="34" charset="0"/>
                <a:ea typeface="Spline Sans Bold" pitchFamily="34" charset="-122"/>
                <a:cs typeface="Spline Sans Bold" pitchFamily="34" charset="-120"/>
              </a:rPr>
              <a:t>Al-Ghazali &amp; Tazkiyat al-Nafs</a:t>
            </a:r>
            <a:endParaRPr lang="en-US" sz="1500" dirty="0"/>
          </a:p>
        </p:txBody>
      </p:sp>
      <p:sp>
        <p:nvSpPr>
          <p:cNvPr id="14" name="Text 8"/>
          <p:cNvSpPr/>
          <p:nvPr/>
        </p:nvSpPr>
        <p:spPr>
          <a:xfrm>
            <a:off x="6030067" y="3793430"/>
            <a:ext cx="5324044" cy="398264"/>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Bagaimana peran tasawuf dan proses penyucian jiwa dalam pembinaan spiritual peserta didik perspektif Imam Al-Ghazali?</a:t>
            </a:r>
            <a:endParaRPr lang="en-US" sz="1200" dirty="0"/>
          </a:p>
        </p:txBody>
      </p:sp>
      <p:pic>
        <p:nvPicPr>
          <p:cNvPr id="15" name="Image 4"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33360" y="4517033"/>
            <a:ext cx="6296860" cy="1036439"/>
          </a:xfrm>
          <a:prstGeom prst="rect">
            <a:avLst/>
          </a:prstGeom>
        </p:spPr>
      </p:pic>
      <p:sp>
        <p:nvSpPr>
          <p:cNvPr id="16" name="Text 9"/>
          <p:cNvSpPr/>
          <p:nvPr/>
        </p:nvSpPr>
        <p:spPr>
          <a:xfrm>
            <a:off x="5445584" y="4917380"/>
            <a:ext cx="235639" cy="235645"/>
          </a:xfrm>
          <a:prstGeom prst="rect">
            <a:avLst/>
          </a:prstGeom>
          <a:noFill/>
          <a:ln/>
        </p:spPr>
        <p:txBody>
          <a:bodyPr wrap="none" lIns="0" tIns="0" rIns="0" bIns="0" rtlCol="0" anchor="ctr"/>
          <a:lstStyle/>
          <a:p>
            <a:pPr algn="ctr" indent="0" marL="0">
              <a:lnSpc>
                <a:spcPct val="100000"/>
              </a:lnSpc>
              <a:buNone/>
            </a:pPr>
            <a:r>
              <a:rPr lang="en-US" sz="1850" b="1" spc="-19" kern="0" dirty="0">
                <a:solidFill>
                  <a:srgbClr val="272525"/>
                </a:solidFill>
                <a:latin typeface="Spline Sans Bold" pitchFamily="34" charset="0"/>
                <a:ea typeface="Spline Sans Bold" pitchFamily="34" charset="-122"/>
                <a:cs typeface="Spline Sans Bold" pitchFamily="34" charset="-120"/>
              </a:rPr>
              <a:t>3</a:t>
            </a:r>
            <a:endParaRPr lang="en-US" sz="1850" dirty="0"/>
          </a:p>
        </p:txBody>
      </p:sp>
      <p:sp>
        <p:nvSpPr>
          <p:cNvPr id="17" name="Text 10"/>
          <p:cNvSpPr/>
          <p:nvPr/>
        </p:nvSpPr>
        <p:spPr>
          <a:xfrm>
            <a:off x="6030067" y="4693146"/>
            <a:ext cx="5324044" cy="196453"/>
          </a:xfrm>
          <a:prstGeom prst="rect">
            <a:avLst/>
          </a:prstGeom>
          <a:noFill/>
          <a:ln/>
        </p:spPr>
        <p:txBody>
          <a:bodyPr wrap="none" lIns="0" tIns="0" rIns="0" bIns="0" rtlCol="0" anchor="t"/>
          <a:lstStyle/>
          <a:p>
            <a:pPr algn="l" indent="0" marL="0">
              <a:lnSpc>
                <a:spcPct val="83000"/>
              </a:lnSpc>
              <a:buNone/>
            </a:pPr>
            <a:r>
              <a:rPr lang="en-US" sz="1500" b="1" spc="-15" kern="0" dirty="0">
                <a:solidFill>
                  <a:srgbClr val="272525"/>
                </a:solidFill>
                <a:latin typeface="Spline Sans Bold" pitchFamily="34" charset="0"/>
                <a:ea typeface="Spline Sans Bold" pitchFamily="34" charset="-122"/>
                <a:cs typeface="Spline Sans Bold" pitchFamily="34" charset="-120"/>
              </a:rPr>
              <a:t>Buya Hamka &amp; Tasawuf Modern</a:t>
            </a:r>
            <a:endParaRPr lang="en-US" sz="1500" dirty="0"/>
          </a:p>
        </p:txBody>
      </p:sp>
      <p:sp>
        <p:nvSpPr>
          <p:cNvPr id="18" name="Text 11"/>
          <p:cNvSpPr/>
          <p:nvPr/>
        </p:nvSpPr>
        <p:spPr>
          <a:xfrm>
            <a:off x="6030067" y="4979095"/>
            <a:ext cx="5324044" cy="398264"/>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Bagaimana hubungan akhlak, tasawuf, dan pembentukan karakter dalam pandangan Hamka serta dampaknya bagi pendidikan Islam kontemporer?</a:t>
            </a:r>
            <a:endParaRPr lang="en-US" sz="1200" dirty="0"/>
          </a:p>
        </p:txBody>
      </p:sp>
      <p:sp>
        <p:nvSpPr>
          <p:cNvPr id="19" name="Text 12"/>
          <p:cNvSpPr/>
          <p:nvPr/>
        </p:nvSpPr>
        <p:spPr>
          <a:xfrm>
            <a:off x="5233360" y="5721350"/>
            <a:ext cx="6296860" cy="597396"/>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Ketiga rumusan masalah ini dijawab untuk merumuskan pijakan pemikiran ulama klasik-modern sebagai landasan memperbaiki metode pengajaran dan arah pendidikan Islam masa kini.</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698599"/>
            <a:ext cx="10868745" cy="372170"/>
          </a:xfrm>
          <a:prstGeom prst="rect">
            <a:avLst/>
          </a:prstGeom>
          <a:noFill/>
          <a:ln/>
        </p:spPr>
        <p:txBody>
          <a:bodyPr wrap="none" lIns="0" tIns="0" rIns="0" bIns="0" rtlCol="0" anchor="t"/>
          <a:lstStyle/>
          <a:p>
            <a:pPr algn="l" indent="0" marL="0">
              <a:lnSpc>
                <a:spcPct val="83000"/>
              </a:lnSpc>
              <a:buNone/>
            </a:pPr>
            <a:r>
              <a:rPr lang="en-US" sz="2900" b="1" spc="-29" kern="0" dirty="0">
                <a:solidFill>
                  <a:srgbClr val="272525"/>
                </a:solidFill>
                <a:latin typeface="Spline Sans Bold" pitchFamily="34" charset="0"/>
                <a:ea typeface="Spline Sans Bold" pitchFamily="34" charset="-122"/>
                <a:cs typeface="Spline Sans Bold" pitchFamily="34" charset="-120"/>
              </a:rPr>
              <a:t>Konsep Akhlak Ibn Miskawaih dalam Sistem Pendidikan Islam</a:t>
            </a:r>
            <a:endParaRPr lang="en-US" sz="2900" dirty="0"/>
          </a:p>
        </p:txBody>
      </p:sp>
      <p:sp>
        <p:nvSpPr>
          <p:cNvPr id="3" name="Text 1"/>
          <p:cNvSpPr/>
          <p:nvPr/>
        </p:nvSpPr>
        <p:spPr>
          <a:xfrm>
            <a:off x="661475" y="1480344"/>
            <a:ext cx="5702058" cy="735013"/>
          </a:xfrm>
          <a:prstGeom prst="rect">
            <a:avLst/>
          </a:prstGeom>
          <a:noFill/>
          <a:ln/>
        </p:spPr>
        <p:txBody>
          <a:bodyPr wrap="square" lIns="0" tIns="0" rIns="0" bIns="0" rtlCol="0" anchor="t">
            <a:normAutofit/>
          </a:bodyPr>
          <a:lstStyle/>
          <a:p>
            <a:pPr algn="l" indent="0" marL="0">
              <a:lnSpc>
                <a:spcPct val="103000"/>
              </a:lnSpc>
              <a:buNone/>
            </a:pPr>
            <a:r>
              <a:rPr lang="en-US" sz="1150" spc="-23" kern="0" dirty="0">
                <a:solidFill>
                  <a:srgbClr val="272525"/>
                </a:solidFill>
                <a:latin typeface="Overpass" pitchFamily="34" charset="0"/>
                <a:ea typeface="Overpass" pitchFamily="34" charset="-122"/>
                <a:cs typeface="Overpass" pitchFamily="34" charset="-120"/>
              </a:rPr>
              <a:t>Menurut Ibn Miskawaih (w. 421 H/1030 M), akhlak adalah </a:t>
            </a:r>
            <a:pPr algn="l" indent="0" marL="0">
              <a:lnSpc>
                <a:spcPct val="103000"/>
              </a:lnSpc>
              <a:buNone/>
            </a:pPr>
            <a:r>
              <a:rPr lang="en-US" sz="1150" i="1" spc="-23" kern="0" dirty="0">
                <a:solidFill>
                  <a:srgbClr val="272525"/>
                </a:solidFill>
                <a:latin typeface="Overpass" pitchFamily="34" charset="0"/>
                <a:ea typeface="Overpass" pitchFamily="34" charset="-122"/>
                <a:cs typeface="Overpass" pitchFamily="34" charset="-120"/>
              </a:rPr>
              <a:t>keadaan jiwa seseorang yang mendorongnya untuk melakukan perbuatan-perbuatan tanpa melalui pertimbangan pemikiran terlebih dahulu</a:t>
            </a:r>
            <a:pPr algn="l" indent="0" marL="0">
              <a:lnSpc>
                <a:spcPct val="103000"/>
              </a:lnSpc>
              <a:buNone/>
            </a:pPr>
            <a:r>
              <a:rPr lang="en-US" sz="1150" spc="-23" kern="0" dirty="0">
                <a:solidFill>
                  <a:srgbClr val="272525"/>
                </a:solidFill>
                <a:latin typeface="Overpass" pitchFamily="34" charset="0"/>
                <a:ea typeface="Overpass" pitchFamily="34" charset="-122"/>
                <a:cs typeface="Overpass" pitchFamily="34" charset="-120"/>
              </a:rPr>
              <a:t>. Konsep akhlaknya berdasar pada </a:t>
            </a:r>
            <a:pPr algn="l" indent="0" marL="0">
              <a:lnSpc>
                <a:spcPct val="103000"/>
              </a:lnSpc>
              <a:buNone/>
            </a:pPr>
            <a:r>
              <a:rPr lang="en-US" sz="1150" b="1" spc="-23" kern="0" dirty="0">
                <a:solidFill>
                  <a:srgbClr val="272525"/>
                </a:solidFill>
                <a:latin typeface="Overpass Bold" pitchFamily="34" charset="0"/>
                <a:ea typeface="Overpass Bold" pitchFamily="34" charset="-122"/>
                <a:cs typeface="Overpass Bold" pitchFamily="34" charset="-120"/>
              </a:rPr>
              <a:t>doktrin jalan tengah (al-wasath)</a:t>
            </a:r>
            <a:pPr algn="l" indent="0" marL="0">
              <a:lnSpc>
                <a:spcPct val="103000"/>
              </a:lnSpc>
              <a:buNone/>
            </a:pPr>
            <a:r>
              <a:rPr lang="en-US" sz="1150" spc="-23" kern="0" dirty="0">
                <a:solidFill>
                  <a:srgbClr val="272525"/>
                </a:solidFill>
                <a:latin typeface="Overpass" pitchFamily="34" charset="0"/>
                <a:ea typeface="Overpass" pitchFamily="34" charset="-122"/>
                <a:cs typeface="Overpass" pitchFamily="34" charset="-120"/>
              </a:rPr>
              <a:t> — posisi seimbang antara dua ekstrim dari tiga potensi jiwa manusia.</a:t>
            </a:r>
            <a:endParaRPr lang="en-US" sz="1150" dirty="0"/>
          </a:p>
        </p:txBody>
      </p:sp>
      <p:pic>
        <p:nvPicPr>
          <p:cNvPr id="4" name="Image 0" descr="preencoded.png">    </p:cNvPr>
          <p:cNvPicPr>
            <a:picLocks noChangeAspect="1"/>
          </p:cNvPicPr>
          <p:nvPr/>
        </p:nvPicPr>
        <p:blipFill>
          <a:blip r:embed="rId1"/>
          <a:stretch>
            <a:fillRect/>
          </a:stretch>
        </p:blipFill>
        <p:spPr>
          <a:xfrm>
            <a:off x="661475" y="2366070"/>
            <a:ext cx="5131763" cy="3554512"/>
          </a:xfrm>
          <a:prstGeom prst="rect">
            <a:avLst/>
          </a:prstGeom>
        </p:spPr>
      </p:pic>
      <p:sp>
        <p:nvSpPr>
          <p:cNvPr id="5" name="Shape 2"/>
          <p:cNvSpPr/>
          <p:nvPr/>
        </p:nvSpPr>
        <p:spPr>
          <a:xfrm>
            <a:off x="6900392" y="1422400"/>
            <a:ext cx="19050" cy="4586288"/>
          </a:xfrm>
          <a:prstGeom prst="roundRect">
            <a:avLst>
              <a:gd name="adj" fmla="val 49999"/>
            </a:avLst>
          </a:prstGeom>
          <a:solidFill>
            <a:srgbClr val="C7C2D5"/>
          </a:solidFill>
          <a:ln/>
        </p:spPr>
      </p:sp>
      <p:sp>
        <p:nvSpPr>
          <p:cNvPr id="6" name="Shape 3"/>
          <p:cNvSpPr/>
          <p:nvPr/>
        </p:nvSpPr>
        <p:spPr>
          <a:xfrm>
            <a:off x="7048770" y="1580257"/>
            <a:ext cx="446473" cy="19050"/>
          </a:xfrm>
          <a:prstGeom prst="roundRect">
            <a:avLst>
              <a:gd name="adj" fmla="val 49999"/>
            </a:avLst>
          </a:prstGeom>
          <a:solidFill>
            <a:srgbClr val="C7C2D5"/>
          </a:solidFill>
          <a:ln/>
        </p:spPr>
      </p:sp>
      <p:sp>
        <p:nvSpPr>
          <p:cNvPr id="7" name="Shape 4"/>
          <p:cNvSpPr/>
          <p:nvPr/>
        </p:nvSpPr>
        <p:spPr>
          <a:xfrm>
            <a:off x="6732965" y="1422400"/>
            <a:ext cx="334855" cy="334863"/>
          </a:xfrm>
          <a:prstGeom prst="roundRect">
            <a:avLst>
              <a:gd name="adj" fmla="val 40007"/>
            </a:avLst>
          </a:prstGeom>
          <a:solidFill>
            <a:srgbClr val="E1DCEF"/>
          </a:solidFill>
          <a:ln w="6350">
            <a:solidFill>
              <a:srgbClr val="C7C2D5"/>
            </a:solidFill>
            <a:prstDash val="solid"/>
          </a:ln>
        </p:spPr>
      </p:sp>
      <p:sp>
        <p:nvSpPr>
          <p:cNvPr id="8" name="Text 5"/>
          <p:cNvSpPr/>
          <p:nvPr/>
        </p:nvSpPr>
        <p:spPr>
          <a:xfrm>
            <a:off x="6788724" y="1478161"/>
            <a:ext cx="223237" cy="223242"/>
          </a:xfrm>
          <a:prstGeom prst="rect">
            <a:avLst/>
          </a:prstGeom>
          <a:noFill/>
          <a:ln/>
        </p:spPr>
        <p:txBody>
          <a:bodyPr wrap="none" lIns="0" tIns="0" rIns="0" bIns="0" rtlCol="0" anchor="ctr"/>
          <a:lstStyle/>
          <a:p>
            <a:pPr algn="ctr" indent="0" marL="0">
              <a:lnSpc>
                <a:spcPct val="100000"/>
              </a:lnSpc>
              <a:buNone/>
            </a:pPr>
            <a:r>
              <a:rPr lang="en-US" sz="1750" b="1" spc="-18" kern="0" dirty="0">
                <a:solidFill>
                  <a:srgbClr val="272525"/>
                </a:solidFill>
                <a:latin typeface="Spline Sans Bold" pitchFamily="34" charset="0"/>
                <a:ea typeface="Spline Sans Bold" pitchFamily="34" charset="-122"/>
                <a:cs typeface="Spline Sans Bold" pitchFamily="34" charset="-120"/>
              </a:rPr>
              <a:t>1</a:t>
            </a:r>
            <a:endParaRPr lang="en-US" sz="1750" dirty="0"/>
          </a:p>
        </p:txBody>
      </p:sp>
      <p:sp>
        <p:nvSpPr>
          <p:cNvPr id="9" name="Text 6"/>
          <p:cNvSpPr/>
          <p:nvPr/>
        </p:nvSpPr>
        <p:spPr>
          <a:xfrm>
            <a:off x="7644713" y="1496814"/>
            <a:ext cx="3891758" cy="186035"/>
          </a:xfrm>
          <a:prstGeom prst="rect">
            <a:avLst/>
          </a:prstGeom>
          <a:noFill/>
          <a:ln/>
        </p:spPr>
        <p:txBody>
          <a:bodyPr wrap="none" lIns="0" tIns="0" rIns="0" bIns="0" rtlCol="0" anchor="t"/>
          <a:lstStyle/>
          <a:p>
            <a:pPr algn="l" indent="0" marL="0">
              <a:lnSpc>
                <a:spcPct val="83000"/>
              </a:lnSpc>
              <a:buNone/>
            </a:pPr>
            <a:r>
              <a:rPr lang="en-US" sz="1450" b="1" spc="-15" kern="0" dirty="0">
                <a:solidFill>
                  <a:srgbClr val="272525"/>
                </a:solidFill>
                <a:latin typeface="Spline Sans Bold" pitchFamily="34" charset="0"/>
                <a:ea typeface="Spline Sans Bold" pitchFamily="34" charset="-122"/>
                <a:cs typeface="Spline Sans Bold" pitchFamily="34" charset="-120"/>
              </a:rPr>
              <a:t>Doktrin Jalan Tengah (Al-Wasath)</a:t>
            </a:r>
            <a:endParaRPr lang="en-US" sz="1450" dirty="0"/>
          </a:p>
        </p:txBody>
      </p:sp>
      <p:sp>
        <p:nvSpPr>
          <p:cNvPr id="10" name="Text 7"/>
          <p:cNvSpPr/>
          <p:nvPr/>
        </p:nvSpPr>
        <p:spPr>
          <a:xfrm>
            <a:off x="7644713" y="1816795"/>
            <a:ext cx="3891758" cy="551259"/>
          </a:xfrm>
          <a:prstGeom prst="rect">
            <a:avLst/>
          </a:prstGeom>
          <a:noFill/>
          <a:ln/>
        </p:spPr>
        <p:txBody>
          <a:bodyPr wrap="square" lIns="0" tIns="0" rIns="0" bIns="0" rtlCol="0" anchor="t">
            <a:normAutofit/>
          </a:bodyPr>
          <a:lstStyle/>
          <a:p>
            <a:pPr algn="l" indent="0" marL="0">
              <a:lnSpc>
                <a:spcPct val="103000"/>
              </a:lnSpc>
              <a:buNone/>
            </a:pPr>
            <a:r>
              <a:rPr lang="en-US" sz="1150" spc="-23" kern="0" dirty="0">
                <a:solidFill>
                  <a:srgbClr val="272525"/>
                </a:solidFill>
                <a:latin typeface="Overpass" pitchFamily="34" charset="0"/>
                <a:ea typeface="Overpass" pitchFamily="34" charset="-122"/>
                <a:cs typeface="Overpass" pitchFamily="34" charset="-120"/>
              </a:rPr>
              <a:t>Keutamaan akhlak adalah posisi tengah antara ekstrim kelebihan dan kekurangan. Contoh: tidak boros, tidak kikir — melainkan di antara keduanya.</a:t>
            </a:r>
            <a:endParaRPr lang="en-US" sz="1150" dirty="0"/>
          </a:p>
        </p:txBody>
      </p:sp>
      <p:sp>
        <p:nvSpPr>
          <p:cNvPr id="11" name="Shape 8"/>
          <p:cNvSpPr/>
          <p:nvPr/>
        </p:nvSpPr>
        <p:spPr>
          <a:xfrm>
            <a:off x="7048770" y="2793802"/>
            <a:ext cx="446473" cy="19050"/>
          </a:xfrm>
          <a:prstGeom prst="roundRect">
            <a:avLst>
              <a:gd name="adj" fmla="val 49999"/>
            </a:avLst>
          </a:prstGeom>
          <a:solidFill>
            <a:srgbClr val="C7C2D5"/>
          </a:solidFill>
          <a:ln/>
        </p:spPr>
      </p:sp>
      <p:sp>
        <p:nvSpPr>
          <p:cNvPr id="12" name="Shape 9"/>
          <p:cNvSpPr/>
          <p:nvPr/>
        </p:nvSpPr>
        <p:spPr>
          <a:xfrm>
            <a:off x="6732965" y="2635945"/>
            <a:ext cx="334855" cy="334863"/>
          </a:xfrm>
          <a:prstGeom prst="roundRect">
            <a:avLst>
              <a:gd name="adj" fmla="val 40007"/>
            </a:avLst>
          </a:prstGeom>
          <a:solidFill>
            <a:srgbClr val="E1DCEF"/>
          </a:solidFill>
          <a:ln w="6350">
            <a:solidFill>
              <a:srgbClr val="C7C2D5"/>
            </a:solidFill>
            <a:prstDash val="solid"/>
          </a:ln>
        </p:spPr>
      </p:sp>
      <p:sp>
        <p:nvSpPr>
          <p:cNvPr id="13" name="Text 10"/>
          <p:cNvSpPr/>
          <p:nvPr/>
        </p:nvSpPr>
        <p:spPr>
          <a:xfrm>
            <a:off x="6788724" y="2691705"/>
            <a:ext cx="223237" cy="223242"/>
          </a:xfrm>
          <a:prstGeom prst="rect">
            <a:avLst/>
          </a:prstGeom>
          <a:noFill/>
          <a:ln/>
        </p:spPr>
        <p:txBody>
          <a:bodyPr wrap="none" lIns="0" tIns="0" rIns="0" bIns="0" rtlCol="0" anchor="ctr"/>
          <a:lstStyle/>
          <a:p>
            <a:pPr algn="ctr" indent="0" marL="0">
              <a:lnSpc>
                <a:spcPct val="100000"/>
              </a:lnSpc>
              <a:buNone/>
            </a:pPr>
            <a:r>
              <a:rPr lang="en-US" sz="1750" b="1" spc="-18" kern="0" dirty="0">
                <a:solidFill>
                  <a:srgbClr val="272525"/>
                </a:solidFill>
                <a:latin typeface="Spline Sans Bold" pitchFamily="34" charset="0"/>
                <a:ea typeface="Spline Sans Bold" pitchFamily="34" charset="-122"/>
                <a:cs typeface="Spline Sans Bold" pitchFamily="34" charset="-120"/>
              </a:rPr>
              <a:t>2</a:t>
            </a:r>
            <a:endParaRPr lang="en-US" sz="1750" dirty="0"/>
          </a:p>
        </p:txBody>
      </p:sp>
      <p:sp>
        <p:nvSpPr>
          <p:cNvPr id="14" name="Text 11"/>
          <p:cNvSpPr/>
          <p:nvPr/>
        </p:nvSpPr>
        <p:spPr>
          <a:xfrm>
            <a:off x="7644713" y="2710359"/>
            <a:ext cx="3891758" cy="186035"/>
          </a:xfrm>
          <a:prstGeom prst="rect">
            <a:avLst/>
          </a:prstGeom>
          <a:noFill/>
          <a:ln/>
        </p:spPr>
        <p:txBody>
          <a:bodyPr wrap="none" lIns="0" tIns="0" rIns="0" bIns="0" rtlCol="0" anchor="t"/>
          <a:lstStyle/>
          <a:p>
            <a:pPr algn="l" indent="0" marL="0">
              <a:lnSpc>
                <a:spcPct val="83000"/>
              </a:lnSpc>
              <a:buNone/>
            </a:pPr>
            <a:r>
              <a:rPr lang="en-US" sz="1450" b="1" spc="-15" kern="0" dirty="0">
                <a:solidFill>
                  <a:srgbClr val="272525"/>
                </a:solidFill>
                <a:latin typeface="Spline Sans Bold" pitchFamily="34" charset="0"/>
                <a:ea typeface="Spline Sans Bold" pitchFamily="34" charset="-122"/>
                <a:cs typeface="Spline Sans Bold" pitchFamily="34" charset="-120"/>
              </a:rPr>
              <a:t>Tiga Induk Akhlak Mulia</a:t>
            </a:r>
            <a:endParaRPr lang="en-US" sz="1450" dirty="0"/>
          </a:p>
        </p:txBody>
      </p:sp>
      <p:sp>
        <p:nvSpPr>
          <p:cNvPr id="15" name="Text 12"/>
          <p:cNvSpPr/>
          <p:nvPr/>
        </p:nvSpPr>
        <p:spPr>
          <a:xfrm>
            <a:off x="7644713" y="3030339"/>
            <a:ext cx="3891758" cy="551259"/>
          </a:xfrm>
          <a:prstGeom prst="rect">
            <a:avLst/>
          </a:prstGeom>
          <a:noFill/>
          <a:ln/>
        </p:spPr>
        <p:txBody>
          <a:bodyPr wrap="square" lIns="0" tIns="0" rIns="0" bIns="0" rtlCol="0" anchor="t">
            <a:normAutofit/>
          </a:bodyPr>
          <a:lstStyle/>
          <a:p>
            <a:pPr algn="l" indent="0" marL="0">
              <a:lnSpc>
                <a:spcPct val="103000"/>
              </a:lnSpc>
              <a:buNone/>
            </a:pPr>
            <a:r>
              <a:rPr lang="en-US" sz="1150" spc="-23" kern="0" dirty="0">
                <a:solidFill>
                  <a:srgbClr val="272525"/>
                </a:solidFill>
                <a:latin typeface="Overpass" pitchFamily="34" charset="0"/>
                <a:ea typeface="Overpass" pitchFamily="34" charset="-122"/>
                <a:cs typeface="Overpass" pitchFamily="34" charset="-120"/>
              </a:rPr>
              <a:t>Hikmah (dari jiwa berpikir), Syaja'ah (dari jiwa berani), dan 'Iffah (dari jiwa bernafsu) menjadi pokok segala akhlak mulia lainnya.</a:t>
            </a:r>
            <a:endParaRPr lang="en-US" sz="1150" dirty="0"/>
          </a:p>
        </p:txBody>
      </p:sp>
      <p:sp>
        <p:nvSpPr>
          <p:cNvPr id="16" name="Shape 13"/>
          <p:cNvSpPr/>
          <p:nvPr/>
        </p:nvSpPr>
        <p:spPr>
          <a:xfrm>
            <a:off x="7048770" y="4007346"/>
            <a:ext cx="446473" cy="19050"/>
          </a:xfrm>
          <a:prstGeom prst="roundRect">
            <a:avLst>
              <a:gd name="adj" fmla="val 49999"/>
            </a:avLst>
          </a:prstGeom>
          <a:solidFill>
            <a:srgbClr val="C7C2D5"/>
          </a:solidFill>
          <a:ln/>
        </p:spPr>
      </p:sp>
      <p:sp>
        <p:nvSpPr>
          <p:cNvPr id="17" name="Shape 14"/>
          <p:cNvSpPr/>
          <p:nvPr/>
        </p:nvSpPr>
        <p:spPr>
          <a:xfrm>
            <a:off x="6732965" y="3849489"/>
            <a:ext cx="334855" cy="334863"/>
          </a:xfrm>
          <a:prstGeom prst="roundRect">
            <a:avLst>
              <a:gd name="adj" fmla="val 40007"/>
            </a:avLst>
          </a:prstGeom>
          <a:solidFill>
            <a:srgbClr val="E1DCEF"/>
          </a:solidFill>
          <a:ln w="6350">
            <a:solidFill>
              <a:srgbClr val="C7C2D5"/>
            </a:solidFill>
            <a:prstDash val="solid"/>
          </a:ln>
        </p:spPr>
      </p:sp>
      <p:sp>
        <p:nvSpPr>
          <p:cNvPr id="18" name="Text 15"/>
          <p:cNvSpPr/>
          <p:nvPr/>
        </p:nvSpPr>
        <p:spPr>
          <a:xfrm>
            <a:off x="6788724" y="3905250"/>
            <a:ext cx="223237" cy="223242"/>
          </a:xfrm>
          <a:prstGeom prst="rect">
            <a:avLst/>
          </a:prstGeom>
          <a:noFill/>
          <a:ln/>
        </p:spPr>
        <p:txBody>
          <a:bodyPr wrap="none" lIns="0" tIns="0" rIns="0" bIns="0" rtlCol="0" anchor="ctr"/>
          <a:lstStyle/>
          <a:p>
            <a:pPr algn="ctr" indent="0" marL="0">
              <a:lnSpc>
                <a:spcPct val="100000"/>
              </a:lnSpc>
              <a:buNone/>
            </a:pPr>
            <a:r>
              <a:rPr lang="en-US" sz="1750" b="1" spc="-18" kern="0" dirty="0">
                <a:solidFill>
                  <a:srgbClr val="272525"/>
                </a:solidFill>
                <a:latin typeface="Spline Sans Bold" pitchFamily="34" charset="0"/>
                <a:ea typeface="Spline Sans Bold" pitchFamily="34" charset="-122"/>
                <a:cs typeface="Spline Sans Bold" pitchFamily="34" charset="-120"/>
              </a:rPr>
              <a:t>3</a:t>
            </a:r>
            <a:endParaRPr lang="en-US" sz="1750" dirty="0"/>
          </a:p>
        </p:txBody>
      </p:sp>
      <p:sp>
        <p:nvSpPr>
          <p:cNvPr id="19" name="Text 16"/>
          <p:cNvSpPr/>
          <p:nvPr/>
        </p:nvSpPr>
        <p:spPr>
          <a:xfrm>
            <a:off x="7644713" y="3923903"/>
            <a:ext cx="3891758" cy="186035"/>
          </a:xfrm>
          <a:prstGeom prst="rect">
            <a:avLst/>
          </a:prstGeom>
          <a:noFill/>
          <a:ln/>
        </p:spPr>
        <p:txBody>
          <a:bodyPr wrap="none" lIns="0" tIns="0" rIns="0" bIns="0" rtlCol="0" anchor="t"/>
          <a:lstStyle/>
          <a:p>
            <a:pPr algn="l" indent="0" marL="0">
              <a:lnSpc>
                <a:spcPct val="83000"/>
              </a:lnSpc>
              <a:buNone/>
            </a:pPr>
            <a:r>
              <a:rPr lang="en-US" sz="1450" b="1" spc="-15" kern="0" dirty="0">
                <a:solidFill>
                  <a:srgbClr val="272525"/>
                </a:solidFill>
                <a:latin typeface="Spline Sans Bold" pitchFamily="34" charset="0"/>
                <a:ea typeface="Spline Sans Bold" pitchFamily="34" charset="-122"/>
                <a:cs typeface="Spline Sans Bold" pitchFamily="34" charset="-120"/>
              </a:rPr>
              <a:t>Tujuan Pendidikan Akhlak</a:t>
            </a:r>
            <a:endParaRPr lang="en-US" sz="1450" dirty="0"/>
          </a:p>
        </p:txBody>
      </p:sp>
      <p:sp>
        <p:nvSpPr>
          <p:cNvPr id="20" name="Text 17"/>
          <p:cNvSpPr/>
          <p:nvPr/>
        </p:nvSpPr>
        <p:spPr>
          <a:xfrm>
            <a:off x="7644713" y="4243884"/>
            <a:ext cx="3891758" cy="551259"/>
          </a:xfrm>
          <a:prstGeom prst="rect">
            <a:avLst/>
          </a:prstGeom>
          <a:noFill/>
          <a:ln/>
        </p:spPr>
        <p:txBody>
          <a:bodyPr wrap="square" lIns="0" tIns="0" rIns="0" bIns="0" rtlCol="0" anchor="t">
            <a:normAutofit/>
          </a:bodyPr>
          <a:lstStyle/>
          <a:p>
            <a:pPr algn="l" indent="0" marL="0">
              <a:lnSpc>
                <a:spcPct val="103000"/>
              </a:lnSpc>
              <a:buNone/>
            </a:pPr>
            <a:r>
              <a:rPr lang="en-US" sz="1150" spc="-23" kern="0" dirty="0">
                <a:solidFill>
                  <a:srgbClr val="272525"/>
                </a:solidFill>
                <a:latin typeface="Overpass" pitchFamily="34" charset="0"/>
                <a:ea typeface="Overpass" pitchFamily="34" charset="-122"/>
                <a:cs typeface="Overpass" pitchFamily="34" charset="-120"/>
              </a:rPr>
              <a:t>Memperbaiki tingkah laku manusia sesuai derajat kemanusiaannya dan membentuk manusia yang luhur — bukan sekadar pencapaian kognitif.</a:t>
            </a:r>
            <a:endParaRPr lang="en-US" sz="1150" dirty="0"/>
          </a:p>
        </p:txBody>
      </p:sp>
      <p:sp>
        <p:nvSpPr>
          <p:cNvPr id="21" name="Shape 18"/>
          <p:cNvSpPr/>
          <p:nvPr/>
        </p:nvSpPr>
        <p:spPr>
          <a:xfrm>
            <a:off x="7048770" y="5220891"/>
            <a:ext cx="446473" cy="19050"/>
          </a:xfrm>
          <a:prstGeom prst="roundRect">
            <a:avLst>
              <a:gd name="adj" fmla="val 49999"/>
            </a:avLst>
          </a:prstGeom>
          <a:solidFill>
            <a:srgbClr val="C7C2D5"/>
          </a:solidFill>
          <a:ln/>
        </p:spPr>
      </p:sp>
      <p:sp>
        <p:nvSpPr>
          <p:cNvPr id="22" name="Shape 19"/>
          <p:cNvSpPr/>
          <p:nvPr/>
        </p:nvSpPr>
        <p:spPr>
          <a:xfrm>
            <a:off x="6732965" y="5063034"/>
            <a:ext cx="334855" cy="334863"/>
          </a:xfrm>
          <a:prstGeom prst="roundRect">
            <a:avLst>
              <a:gd name="adj" fmla="val 40007"/>
            </a:avLst>
          </a:prstGeom>
          <a:solidFill>
            <a:srgbClr val="E1DCEF"/>
          </a:solidFill>
          <a:ln w="6350">
            <a:solidFill>
              <a:srgbClr val="C7C2D5"/>
            </a:solidFill>
            <a:prstDash val="solid"/>
          </a:ln>
        </p:spPr>
      </p:sp>
      <p:sp>
        <p:nvSpPr>
          <p:cNvPr id="23" name="Text 20"/>
          <p:cNvSpPr/>
          <p:nvPr/>
        </p:nvSpPr>
        <p:spPr>
          <a:xfrm>
            <a:off x="6788724" y="5118795"/>
            <a:ext cx="223237" cy="223242"/>
          </a:xfrm>
          <a:prstGeom prst="rect">
            <a:avLst/>
          </a:prstGeom>
          <a:noFill/>
          <a:ln/>
        </p:spPr>
        <p:txBody>
          <a:bodyPr wrap="none" lIns="0" tIns="0" rIns="0" bIns="0" rtlCol="0" anchor="ctr"/>
          <a:lstStyle/>
          <a:p>
            <a:pPr algn="ctr" indent="0" marL="0">
              <a:lnSpc>
                <a:spcPct val="100000"/>
              </a:lnSpc>
              <a:buNone/>
            </a:pPr>
            <a:r>
              <a:rPr lang="en-US" sz="1750" b="1" spc="-18" kern="0" dirty="0">
                <a:solidFill>
                  <a:srgbClr val="272525"/>
                </a:solidFill>
                <a:latin typeface="Spline Sans Bold" pitchFamily="34" charset="0"/>
                <a:ea typeface="Spline Sans Bold" pitchFamily="34" charset="-122"/>
                <a:cs typeface="Spline Sans Bold" pitchFamily="34" charset="-120"/>
              </a:rPr>
              <a:t>4</a:t>
            </a:r>
            <a:endParaRPr lang="en-US" sz="1750" dirty="0"/>
          </a:p>
        </p:txBody>
      </p:sp>
      <p:sp>
        <p:nvSpPr>
          <p:cNvPr id="24" name="Text 21"/>
          <p:cNvSpPr/>
          <p:nvPr/>
        </p:nvSpPr>
        <p:spPr>
          <a:xfrm>
            <a:off x="7644713" y="5137448"/>
            <a:ext cx="3891758" cy="186035"/>
          </a:xfrm>
          <a:prstGeom prst="rect">
            <a:avLst/>
          </a:prstGeom>
          <a:noFill/>
          <a:ln/>
        </p:spPr>
        <p:txBody>
          <a:bodyPr wrap="none" lIns="0" tIns="0" rIns="0" bIns="0" rtlCol="0" anchor="t"/>
          <a:lstStyle/>
          <a:p>
            <a:pPr algn="l" indent="0" marL="0">
              <a:lnSpc>
                <a:spcPct val="83000"/>
              </a:lnSpc>
              <a:buNone/>
            </a:pPr>
            <a:r>
              <a:rPr lang="en-US" sz="1450" b="1" spc="-15" kern="0" dirty="0">
                <a:solidFill>
                  <a:srgbClr val="272525"/>
                </a:solidFill>
                <a:latin typeface="Spline Sans Bold" pitchFamily="34" charset="0"/>
                <a:ea typeface="Spline Sans Bold" pitchFamily="34" charset="-122"/>
                <a:cs typeface="Spline Sans Bold" pitchFamily="34" charset="-120"/>
              </a:rPr>
              <a:t>Relevansi di Indonesia</a:t>
            </a:r>
            <a:endParaRPr lang="en-US" sz="1450" dirty="0"/>
          </a:p>
        </p:txBody>
      </p:sp>
      <p:sp>
        <p:nvSpPr>
          <p:cNvPr id="25" name="Text 22"/>
          <p:cNvSpPr/>
          <p:nvPr/>
        </p:nvSpPr>
        <p:spPr>
          <a:xfrm>
            <a:off x="7644713" y="5457428"/>
            <a:ext cx="3891758" cy="551259"/>
          </a:xfrm>
          <a:prstGeom prst="rect">
            <a:avLst/>
          </a:prstGeom>
          <a:noFill/>
          <a:ln/>
        </p:spPr>
        <p:txBody>
          <a:bodyPr wrap="square" lIns="0" tIns="0" rIns="0" bIns="0" rtlCol="0" anchor="t">
            <a:normAutofit/>
          </a:bodyPr>
          <a:lstStyle/>
          <a:p>
            <a:pPr algn="l" indent="0" marL="0">
              <a:lnSpc>
                <a:spcPct val="103000"/>
              </a:lnSpc>
              <a:buNone/>
            </a:pPr>
            <a:r>
              <a:rPr lang="en-US" sz="1150" spc="-23" kern="0" dirty="0">
                <a:solidFill>
                  <a:srgbClr val="272525"/>
                </a:solidFill>
                <a:latin typeface="Overpass" pitchFamily="34" charset="0"/>
                <a:ea typeface="Overpass" pitchFamily="34" charset="-122"/>
                <a:cs typeface="Overpass" pitchFamily="34" charset="-120"/>
              </a:rPr>
              <a:t>Sistem pendidikan Indonesia cenderung mengutamakan aspek kognitif. Konsep Ibn Miskawaih menjadi kritik sekaligus alternatif bagi lembaga formal maupun non-formal.</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661475" y="560983"/>
            <a:ext cx="814566" cy="213717"/>
          </a:xfrm>
          <a:prstGeom prst="roundRect">
            <a:avLst>
              <a:gd name="adj" fmla="val 47361"/>
            </a:avLst>
          </a:prstGeom>
          <a:solidFill>
            <a:srgbClr val="E1DCEF"/>
          </a:solidFill>
          <a:ln/>
        </p:spPr>
      </p:sp>
      <p:pic>
        <p:nvPicPr>
          <p:cNvPr id="3" name="Image 0" descr="preencoded.png">    </p:cNvPr>
          <p:cNvPicPr>
            <a:picLocks noChangeAspect="1"/>
          </p:cNvPicPr>
          <p:nvPr/>
        </p:nvPicPr>
        <p:blipFill>
          <a:blip r:embed="rId1"/>
          <a:stretch>
            <a:fillRect/>
          </a:stretch>
        </p:blipFill>
        <p:spPr>
          <a:xfrm>
            <a:off x="745809" y="611584"/>
            <a:ext cx="112412" cy="112415"/>
          </a:xfrm>
          <a:prstGeom prst="rect">
            <a:avLst/>
          </a:prstGeom>
        </p:spPr>
      </p:pic>
      <p:sp>
        <p:nvSpPr>
          <p:cNvPr id="4" name="Text 1"/>
          <p:cNvSpPr/>
          <p:nvPr/>
        </p:nvSpPr>
        <p:spPr>
          <a:xfrm>
            <a:off x="914377" y="603151"/>
            <a:ext cx="1086914" cy="129381"/>
          </a:xfrm>
          <a:prstGeom prst="rect">
            <a:avLst/>
          </a:prstGeom>
          <a:noFill/>
          <a:ln/>
        </p:spPr>
        <p:txBody>
          <a:bodyPr wrap="none" lIns="0" tIns="0" rIns="0" bIns="0" rtlCol="0" anchor="t"/>
          <a:lstStyle/>
          <a:p>
            <a:pPr algn="l" indent="0" marL="0">
              <a:lnSpc>
                <a:spcPct val="96000"/>
              </a:lnSpc>
              <a:buNone/>
            </a:pPr>
            <a:r>
              <a:rPr lang="en-US" sz="850" spc="-22" kern="0" dirty="0">
                <a:solidFill>
                  <a:srgbClr val="272525"/>
                </a:solidFill>
                <a:latin typeface="Overpass" pitchFamily="34" charset="0"/>
                <a:ea typeface="Overpass" pitchFamily="34" charset="-122"/>
                <a:cs typeface="Overpass" pitchFamily="34" charset="-120"/>
              </a:rPr>
              <a:t>TASAWUF</a:t>
            </a:r>
            <a:endParaRPr lang="en-US" sz="850" dirty="0"/>
          </a:p>
        </p:txBody>
      </p:sp>
      <p:sp>
        <p:nvSpPr>
          <p:cNvPr id="5" name="Text 2"/>
          <p:cNvSpPr/>
          <p:nvPr/>
        </p:nvSpPr>
        <p:spPr>
          <a:xfrm>
            <a:off x="661475" y="822424"/>
            <a:ext cx="10868745" cy="351433"/>
          </a:xfrm>
          <a:prstGeom prst="rect">
            <a:avLst/>
          </a:prstGeom>
          <a:noFill/>
          <a:ln/>
        </p:spPr>
        <p:txBody>
          <a:bodyPr wrap="none" lIns="0" tIns="0" rIns="0" bIns="0" rtlCol="0" anchor="t"/>
          <a:lstStyle/>
          <a:p>
            <a:pPr algn="l" indent="0" marL="0">
              <a:lnSpc>
                <a:spcPct val="83000"/>
              </a:lnSpc>
              <a:buNone/>
            </a:pPr>
            <a:r>
              <a:rPr lang="en-US" sz="2750" b="1" spc="-28" kern="0" dirty="0">
                <a:solidFill>
                  <a:srgbClr val="272525"/>
                </a:solidFill>
                <a:latin typeface="Spline Sans Bold" pitchFamily="34" charset="0"/>
                <a:ea typeface="Spline Sans Bold" pitchFamily="34" charset="-122"/>
                <a:cs typeface="Spline Sans Bold" pitchFamily="34" charset="-120"/>
              </a:rPr>
              <a:t>Tazkiyat al-Nafs: Perspektif Al-Ghazali &amp; Al-Qusyairi</a:t>
            </a:r>
            <a:endParaRPr lang="en-US" sz="2750" dirty="0"/>
          </a:p>
        </p:txBody>
      </p:sp>
      <p:sp>
        <p:nvSpPr>
          <p:cNvPr id="6" name="Text 3"/>
          <p:cNvSpPr/>
          <p:nvPr/>
        </p:nvSpPr>
        <p:spPr>
          <a:xfrm>
            <a:off x="661475" y="1353046"/>
            <a:ext cx="10868745" cy="337939"/>
          </a:xfrm>
          <a:prstGeom prst="rect">
            <a:avLst/>
          </a:prstGeom>
          <a:noFill/>
          <a:ln/>
        </p:spPr>
        <p:txBody>
          <a:bodyPr wrap="square" lIns="0" tIns="0" rIns="0" bIns="0" rtlCol="0" anchor="t">
            <a:normAutofit/>
          </a:bodyPr>
          <a:lstStyle/>
          <a:p>
            <a:pPr algn="l" indent="0" marL="0">
              <a:lnSpc>
                <a:spcPct val="100000"/>
              </a:lnSpc>
              <a:buNone/>
            </a:pPr>
            <a:r>
              <a:rPr lang="en-US" sz="1100" spc="-22" kern="0" dirty="0">
                <a:solidFill>
                  <a:srgbClr val="272525"/>
                </a:solidFill>
                <a:latin typeface="Overpass" pitchFamily="34" charset="0"/>
                <a:ea typeface="Overpass" pitchFamily="34" charset="-122"/>
                <a:cs typeface="Overpass" pitchFamily="34" charset="-120"/>
              </a:rPr>
              <a:t>Menurut Imam Al-Ghazali, tasawuf adalah </a:t>
            </a:r>
            <a:pPr algn="l" indent="0" marL="0">
              <a:lnSpc>
                <a:spcPct val="100000"/>
              </a:lnSpc>
              <a:buNone/>
            </a:pPr>
            <a:r>
              <a:rPr lang="en-US" sz="1100" i="1" spc="-22" kern="0" dirty="0">
                <a:solidFill>
                  <a:srgbClr val="272525"/>
                </a:solidFill>
                <a:latin typeface="Overpass" pitchFamily="34" charset="0"/>
                <a:ea typeface="Overpass" pitchFamily="34" charset="-122"/>
                <a:cs typeface="Overpass" pitchFamily="34" charset="-120"/>
              </a:rPr>
              <a:t>istiqamah bersama Allah dan harmonis dengan makhluk-Nya</a:t>
            </a:r>
            <a:pPr algn="l" indent="0" marL="0">
              <a:lnSpc>
                <a:spcPct val="100000"/>
              </a:lnSpc>
              <a:buNone/>
            </a:pPr>
            <a:r>
              <a:rPr lang="en-US" sz="1100" spc="-22" kern="0" dirty="0">
                <a:solidFill>
                  <a:srgbClr val="272525"/>
                </a:solidFill>
                <a:latin typeface="Overpass" pitchFamily="34" charset="0"/>
                <a:ea typeface="Overpass" pitchFamily="34" charset="-122"/>
                <a:cs typeface="Overpass" pitchFamily="34" charset="-120"/>
              </a:rPr>
              <a:t>. Bertasawuf berarti menghidupkan hubungan rasa antara manusia dengan Tuhan — hidup selaras dengan hukum-hukum alam dan ketetapan Allah SWT di alam semesta.</a:t>
            </a:r>
            <a:endParaRPr lang="en-US" sz="1100" dirty="0"/>
          </a:p>
        </p:txBody>
      </p:sp>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1475" y="1959670"/>
            <a:ext cx="5262927" cy="1121172"/>
          </a:xfrm>
          <a:prstGeom prst="rect">
            <a:avLst/>
          </a:prstGeom>
        </p:spPr>
      </p:pic>
      <p:pic>
        <p:nvPicPr>
          <p:cNvPr id="8"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3061" y="2414786"/>
            <a:ext cx="210835" cy="210840"/>
          </a:xfrm>
          <a:prstGeom prst="rect">
            <a:avLst/>
          </a:prstGeom>
        </p:spPr>
      </p:pic>
      <p:sp>
        <p:nvSpPr>
          <p:cNvPr id="9" name="Text 4"/>
          <p:cNvSpPr/>
          <p:nvPr/>
        </p:nvSpPr>
        <p:spPr>
          <a:xfrm>
            <a:off x="1362239" y="2119213"/>
            <a:ext cx="4402623" cy="175716"/>
          </a:xfrm>
          <a:prstGeom prst="rect">
            <a:avLst/>
          </a:prstGeom>
          <a:noFill/>
          <a:ln/>
        </p:spPr>
        <p:txBody>
          <a:bodyPr wrap="none" lIns="0" tIns="0" rIns="0" bIns="0" rtlCol="0" anchor="t"/>
          <a:lstStyle/>
          <a:p>
            <a:pPr algn="l" indent="0" marL="0">
              <a:lnSpc>
                <a:spcPct val="83000"/>
              </a:lnSpc>
              <a:buNone/>
            </a:pPr>
            <a:r>
              <a:rPr lang="en-US" sz="1350" b="1" spc="-14" kern="0" dirty="0">
                <a:solidFill>
                  <a:srgbClr val="272525"/>
                </a:solidFill>
                <a:latin typeface="Spline Sans Bold" pitchFamily="34" charset="0"/>
                <a:ea typeface="Spline Sans Bold" pitchFamily="34" charset="-122"/>
                <a:cs typeface="Spline Sans Bold" pitchFamily="34" charset="-120"/>
              </a:rPr>
              <a:t>Tazkiyat al-Nafs</a:t>
            </a:r>
            <a:endParaRPr lang="en-US" sz="1350" dirty="0"/>
          </a:p>
        </p:txBody>
      </p:sp>
      <p:sp>
        <p:nvSpPr>
          <p:cNvPr id="10" name="Text 5"/>
          <p:cNvSpPr/>
          <p:nvPr/>
        </p:nvSpPr>
        <p:spPr>
          <a:xfrm>
            <a:off x="1362239" y="2414389"/>
            <a:ext cx="4402623" cy="506909"/>
          </a:xfrm>
          <a:prstGeom prst="rect">
            <a:avLst/>
          </a:prstGeom>
          <a:noFill/>
          <a:ln/>
        </p:spPr>
        <p:txBody>
          <a:bodyPr wrap="square" lIns="0" tIns="0" rIns="0" bIns="0" rtlCol="0" anchor="t">
            <a:normAutofit/>
          </a:bodyPr>
          <a:lstStyle/>
          <a:p>
            <a:pPr algn="l" indent="0" marL="0">
              <a:lnSpc>
                <a:spcPct val="100000"/>
              </a:lnSpc>
              <a:buNone/>
            </a:pPr>
            <a:r>
              <a:rPr lang="en-US" sz="1100" spc="-22" kern="0" dirty="0">
                <a:solidFill>
                  <a:srgbClr val="272525"/>
                </a:solidFill>
                <a:latin typeface="Overpass" pitchFamily="34" charset="0"/>
                <a:ea typeface="Overpass" pitchFamily="34" charset="-122"/>
                <a:cs typeface="Overpass" pitchFamily="34" charset="-120"/>
              </a:rPr>
              <a:t>Penyucian jiwa sebagai cara mendekatkan diri kepada Allah, menjaga manusia dari kebiasaan buruk, dan membina keimanan, keislaman, serta keihsanan</a:t>
            </a:r>
            <a:endParaRPr lang="en-US" sz="1100" dirty="0"/>
          </a:p>
        </p:txBody>
      </p:sp>
      <p:pic>
        <p:nvPicPr>
          <p:cNvPr id="11"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1475" y="3200301"/>
            <a:ext cx="5262927" cy="1121172"/>
          </a:xfrm>
          <a:prstGeom prst="rect">
            <a:avLst/>
          </a:prstGeom>
        </p:spPr>
      </p:pic>
      <p:pic>
        <p:nvPicPr>
          <p:cNvPr id="12"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3061" y="3655417"/>
            <a:ext cx="210835" cy="210840"/>
          </a:xfrm>
          <a:prstGeom prst="rect">
            <a:avLst/>
          </a:prstGeom>
        </p:spPr>
      </p:pic>
      <p:sp>
        <p:nvSpPr>
          <p:cNvPr id="13" name="Text 6"/>
          <p:cNvSpPr/>
          <p:nvPr/>
        </p:nvSpPr>
        <p:spPr>
          <a:xfrm>
            <a:off x="1362239" y="3359845"/>
            <a:ext cx="4402623" cy="175716"/>
          </a:xfrm>
          <a:prstGeom prst="rect">
            <a:avLst/>
          </a:prstGeom>
          <a:noFill/>
          <a:ln/>
        </p:spPr>
        <p:txBody>
          <a:bodyPr wrap="none" lIns="0" tIns="0" rIns="0" bIns="0" rtlCol="0" anchor="t"/>
          <a:lstStyle/>
          <a:p>
            <a:pPr algn="l" indent="0" marL="0">
              <a:lnSpc>
                <a:spcPct val="83000"/>
              </a:lnSpc>
              <a:buNone/>
            </a:pPr>
            <a:r>
              <a:rPr lang="en-US" sz="1350" b="1" spc="-14" kern="0" dirty="0">
                <a:solidFill>
                  <a:srgbClr val="272525"/>
                </a:solidFill>
                <a:latin typeface="Spline Sans Bold" pitchFamily="34" charset="0"/>
                <a:ea typeface="Spline Sans Bold" pitchFamily="34" charset="-122"/>
                <a:cs typeface="Spline Sans Bold" pitchFamily="34" charset="-120"/>
              </a:rPr>
              <a:t>Ilmu dengan Adab &amp; Niat</a:t>
            </a:r>
            <a:endParaRPr lang="en-US" sz="1350" dirty="0"/>
          </a:p>
        </p:txBody>
      </p:sp>
      <p:sp>
        <p:nvSpPr>
          <p:cNvPr id="14" name="Text 7"/>
          <p:cNvSpPr/>
          <p:nvPr/>
        </p:nvSpPr>
        <p:spPr>
          <a:xfrm>
            <a:off x="1362239" y="3655020"/>
            <a:ext cx="4402623" cy="506909"/>
          </a:xfrm>
          <a:prstGeom prst="rect">
            <a:avLst/>
          </a:prstGeom>
          <a:noFill/>
          <a:ln/>
        </p:spPr>
        <p:txBody>
          <a:bodyPr wrap="square" lIns="0" tIns="0" rIns="0" bIns="0" rtlCol="0" anchor="t">
            <a:normAutofit/>
          </a:bodyPr>
          <a:lstStyle/>
          <a:p>
            <a:pPr algn="l" indent="0" marL="0">
              <a:lnSpc>
                <a:spcPct val="100000"/>
              </a:lnSpc>
              <a:buNone/>
            </a:pPr>
            <a:r>
              <a:rPr lang="en-US" sz="1100" spc="-22" kern="0" dirty="0">
                <a:solidFill>
                  <a:srgbClr val="272525"/>
                </a:solidFill>
                <a:latin typeface="Overpass" pitchFamily="34" charset="0"/>
                <a:ea typeface="Overpass" pitchFamily="34" charset="-122"/>
                <a:cs typeface="Overpass" pitchFamily="34" charset="-120"/>
              </a:rPr>
              <a:t>Ilmu adalah sarana mendekatkan diri kepada Allah, bukan alat duniawi semata. Penguasaan ilmu harus disertai adab dan niat yang benar agar tidak melahirkan kesombongan intelektual</a:t>
            </a:r>
            <a:endParaRPr lang="en-US" sz="1100" dirty="0"/>
          </a:p>
        </p:txBody>
      </p:sp>
      <p:pic>
        <p:nvPicPr>
          <p:cNvPr id="15"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1475" y="4440932"/>
            <a:ext cx="5262927" cy="952202"/>
          </a:xfrm>
          <a:prstGeom prst="rect">
            <a:avLst/>
          </a:prstGeom>
        </p:spPr>
      </p:pic>
      <p:pic>
        <p:nvPicPr>
          <p:cNvPr id="16" name="Image 6"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3061" y="4811613"/>
            <a:ext cx="210835" cy="210840"/>
          </a:xfrm>
          <a:prstGeom prst="rect">
            <a:avLst/>
          </a:prstGeom>
        </p:spPr>
      </p:pic>
      <p:sp>
        <p:nvSpPr>
          <p:cNvPr id="17" name="Text 8"/>
          <p:cNvSpPr/>
          <p:nvPr/>
        </p:nvSpPr>
        <p:spPr>
          <a:xfrm>
            <a:off x="1362239" y="4600476"/>
            <a:ext cx="4402623" cy="175716"/>
          </a:xfrm>
          <a:prstGeom prst="rect">
            <a:avLst/>
          </a:prstGeom>
          <a:noFill/>
          <a:ln/>
        </p:spPr>
        <p:txBody>
          <a:bodyPr wrap="none" lIns="0" tIns="0" rIns="0" bIns="0" rtlCol="0" anchor="t"/>
          <a:lstStyle/>
          <a:p>
            <a:pPr algn="l" indent="0" marL="0">
              <a:lnSpc>
                <a:spcPct val="83000"/>
              </a:lnSpc>
              <a:buNone/>
            </a:pPr>
            <a:r>
              <a:rPr lang="en-US" sz="1350" b="1" spc="-14" kern="0" dirty="0">
                <a:solidFill>
                  <a:srgbClr val="272525"/>
                </a:solidFill>
                <a:latin typeface="Spline Sans Bold" pitchFamily="34" charset="0"/>
                <a:ea typeface="Spline Sans Bold" pitchFamily="34" charset="-122"/>
                <a:cs typeface="Spline Sans Bold" pitchFamily="34" charset="-120"/>
              </a:rPr>
              <a:t>Insan Kamil</a:t>
            </a:r>
            <a:endParaRPr lang="en-US" sz="1350" dirty="0"/>
          </a:p>
        </p:txBody>
      </p:sp>
      <p:sp>
        <p:nvSpPr>
          <p:cNvPr id="18" name="Text 9"/>
          <p:cNvSpPr/>
          <p:nvPr/>
        </p:nvSpPr>
        <p:spPr>
          <a:xfrm>
            <a:off x="1362239" y="4895652"/>
            <a:ext cx="4402623" cy="337939"/>
          </a:xfrm>
          <a:prstGeom prst="rect">
            <a:avLst/>
          </a:prstGeom>
          <a:noFill/>
          <a:ln/>
        </p:spPr>
        <p:txBody>
          <a:bodyPr wrap="square" lIns="0" tIns="0" rIns="0" bIns="0" rtlCol="0" anchor="t">
            <a:normAutofit/>
          </a:bodyPr>
          <a:lstStyle/>
          <a:p>
            <a:pPr algn="l" indent="0" marL="0">
              <a:lnSpc>
                <a:spcPct val="100000"/>
              </a:lnSpc>
              <a:buNone/>
            </a:pPr>
            <a:r>
              <a:rPr lang="en-US" sz="1100" spc="-22" kern="0" dirty="0">
                <a:solidFill>
                  <a:srgbClr val="272525"/>
                </a:solidFill>
                <a:latin typeface="Overpass" pitchFamily="34" charset="0"/>
                <a:ea typeface="Overpass" pitchFamily="34" charset="-122"/>
                <a:cs typeface="Overpass" pitchFamily="34" charset="-120"/>
              </a:rPr>
              <a:t>Pendidikan ideal menurut Al-Ghazali menyeimbangkan aspek intelektual, emosional, moral, dan spiritual demi melahirkan manusia paripurna</a:t>
            </a:r>
            <a:endParaRPr lang="en-US" sz="1100" dirty="0"/>
          </a:p>
        </p:txBody>
      </p:sp>
      <p:pic>
        <p:nvPicPr>
          <p:cNvPr id="19"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273643" y="1959670"/>
            <a:ext cx="5262927" cy="952202"/>
          </a:xfrm>
          <a:prstGeom prst="rect">
            <a:avLst/>
          </a:prstGeom>
        </p:spPr>
      </p:pic>
      <p:pic>
        <p:nvPicPr>
          <p:cNvPr id="20"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465230" y="2330351"/>
            <a:ext cx="210835" cy="210840"/>
          </a:xfrm>
          <a:prstGeom prst="rect">
            <a:avLst/>
          </a:prstGeom>
        </p:spPr>
      </p:pic>
      <p:sp>
        <p:nvSpPr>
          <p:cNvPr id="21" name="Text 10"/>
          <p:cNvSpPr/>
          <p:nvPr/>
        </p:nvSpPr>
        <p:spPr>
          <a:xfrm>
            <a:off x="6974408" y="2119213"/>
            <a:ext cx="4402623" cy="175716"/>
          </a:xfrm>
          <a:prstGeom prst="rect">
            <a:avLst/>
          </a:prstGeom>
          <a:noFill/>
          <a:ln/>
        </p:spPr>
        <p:txBody>
          <a:bodyPr wrap="none" lIns="0" tIns="0" rIns="0" bIns="0" rtlCol="0" anchor="t"/>
          <a:lstStyle/>
          <a:p>
            <a:pPr algn="l" indent="0" marL="0">
              <a:lnSpc>
                <a:spcPct val="83000"/>
              </a:lnSpc>
              <a:buNone/>
            </a:pPr>
            <a:r>
              <a:rPr lang="en-US" sz="1350" b="1" spc="-14" kern="0" dirty="0">
                <a:solidFill>
                  <a:srgbClr val="272525"/>
                </a:solidFill>
                <a:latin typeface="Spline Sans Bold" pitchFamily="34" charset="0"/>
                <a:ea typeface="Spline Sans Bold" pitchFamily="34" charset="-122"/>
                <a:cs typeface="Spline Sans Bold" pitchFamily="34" charset="-120"/>
              </a:rPr>
              <a:t>Spiritualitas &amp; Ilmu Pengetahuan</a:t>
            </a:r>
            <a:endParaRPr lang="en-US" sz="1350" dirty="0"/>
          </a:p>
        </p:txBody>
      </p:sp>
      <p:sp>
        <p:nvSpPr>
          <p:cNvPr id="22" name="Text 11"/>
          <p:cNvSpPr/>
          <p:nvPr/>
        </p:nvSpPr>
        <p:spPr>
          <a:xfrm>
            <a:off x="6974408" y="2414389"/>
            <a:ext cx="4402623" cy="337939"/>
          </a:xfrm>
          <a:prstGeom prst="rect">
            <a:avLst/>
          </a:prstGeom>
          <a:noFill/>
          <a:ln/>
        </p:spPr>
        <p:txBody>
          <a:bodyPr wrap="square" lIns="0" tIns="0" rIns="0" bIns="0" rtlCol="0" anchor="t">
            <a:normAutofit/>
          </a:bodyPr>
          <a:lstStyle/>
          <a:p>
            <a:pPr algn="l" indent="0" marL="0">
              <a:lnSpc>
                <a:spcPct val="100000"/>
              </a:lnSpc>
              <a:buNone/>
            </a:pPr>
            <a:r>
              <a:rPr lang="en-US" sz="1100" spc="-22" kern="0" dirty="0">
                <a:solidFill>
                  <a:srgbClr val="272525"/>
                </a:solidFill>
                <a:latin typeface="Overpass" pitchFamily="34" charset="0"/>
                <a:ea typeface="Overpass" pitchFamily="34" charset="-122"/>
                <a:cs typeface="Overpass" pitchFamily="34" charset="-120"/>
              </a:rPr>
              <a:t>Integrasi antara ilmu dan spiritualitas menjadi perspektif baru menghadapi kemerosotan moral di era modern</a:t>
            </a:r>
            <a:endParaRPr lang="en-US" sz="1100" dirty="0"/>
          </a:p>
        </p:txBody>
      </p:sp>
      <p:pic>
        <p:nvPicPr>
          <p:cNvPr id="23" name="Image 9" descr="preencoded.png">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273643" y="3031331"/>
            <a:ext cx="5262927" cy="952202"/>
          </a:xfrm>
          <a:prstGeom prst="rect">
            <a:avLst/>
          </a:prstGeom>
        </p:spPr>
      </p:pic>
      <p:pic>
        <p:nvPicPr>
          <p:cNvPr id="24" name="Image 10" descr="preencoded.png">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465230" y="3402013"/>
            <a:ext cx="210835" cy="210840"/>
          </a:xfrm>
          <a:prstGeom prst="rect">
            <a:avLst/>
          </a:prstGeom>
        </p:spPr>
      </p:pic>
      <p:sp>
        <p:nvSpPr>
          <p:cNvPr id="25" name="Text 12"/>
          <p:cNvSpPr/>
          <p:nvPr/>
        </p:nvSpPr>
        <p:spPr>
          <a:xfrm>
            <a:off x="6974408" y="3190875"/>
            <a:ext cx="4402623" cy="175716"/>
          </a:xfrm>
          <a:prstGeom prst="rect">
            <a:avLst/>
          </a:prstGeom>
          <a:noFill/>
          <a:ln/>
        </p:spPr>
        <p:txBody>
          <a:bodyPr wrap="none" lIns="0" tIns="0" rIns="0" bIns="0" rtlCol="0" anchor="t"/>
          <a:lstStyle/>
          <a:p>
            <a:pPr algn="l" indent="0" marL="0">
              <a:lnSpc>
                <a:spcPct val="83000"/>
              </a:lnSpc>
              <a:buNone/>
            </a:pPr>
            <a:r>
              <a:rPr lang="en-US" sz="1350" b="1" spc="-14" kern="0" dirty="0">
                <a:solidFill>
                  <a:srgbClr val="272525"/>
                </a:solidFill>
                <a:latin typeface="Spline Sans Bold" pitchFamily="34" charset="0"/>
                <a:ea typeface="Spline Sans Bold" pitchFamily="34" charset="-122"/>
                <a:cs typeface="Spline Sans Bold" pitchFamily="34" charset="-120"/>
              </a:rPr>
              <a:t>Dimensi Jiwa dalam Islam</a:t>
            </a:r>
            <a:endParaRPr lang="en-US" sz="1350" dirty="0"/>
          </a:p>
        </p:txBody>
      </p:sp>
      <p:sp>
        <p:nvSpPr>
          <p:cNvPr id="26" name="Text 13"/>
          <p:cNvSpPr/>
          <p:nvPr/>
        </p:nvSpPr>
        <p:spPr>
          <a:xfrm>
            <a:off x="6974408" y="3486051"/>
            <a:ext cx="4402623" cy="337939"/>
          </a:xfrm>
          <a:prstGeom prst="rect">
            <a:avLst/>
          </a:prstGeom>
          <a:noFill/>
          <a:ln/>
        </p:spPr>
        <p:txBody>
          <a:bodyPr wrap="square" lIns="0" tIns="0" rIns="0" bIns="0" rtlCol="0" anchor="t">
            <a:normAutofit/>
          </a:bodyPr>
          <a:lstStyle/>
          <a:p>
            <a:pPr algn="l" indent="0" marL="0">
              <a:lnSpc>
                <a:spcPct val="100000"/>
              </a:lnSpc>
              <a:buNone/>
            </a:pPr>
            <a:r>
              <a:rPr lang="en-US" sz="1100" spc="-22" kern="0" dirty="0">
                <a:solidFill>
                  <a:srgbClr val="272525"/>
                </a:solidFill>
                <a:latin typeface="Overpass" pitchFamily="34" charset="0"/>
                <a:ea typeface="Overpass" pitchFamily="34" charset="-122"/>
                <a:cs typeface="Overpass" pitchFamily="34" charset="-120"/>
              </a:rPr>
              <a:t>Dimensi jiwa sangat berpengaruh dalam membina keimanan, keislaman, dan keihsanan seorang muslim</a:t>
            </a:r>
            <a:endParaRPr lang="en-US" sz="1100" dirty="0"/>
          </a:p>
        </p:txBody>
      </p:sp>
      <p:pic>
        <p:nvPicPr>
          <p:cNvPr id="27" name="Image 11" descr="preencoded.png">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6273643" y="4102993"/>
            <a:ext cx="5262927" cy="952202"/>
          </a:xfrm>
          <a:prstGeom prst="rect">
            <a:avLst/>
          </a:prstGeom>
        </p:spPr>
      </p:pic>
      <p:pic>
        <p:nvPicPr>
          <p:cNvPr id="28" name="Image 12" descr="preencoded.png">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465230" y="4473674"/>
            <a:ext cx="210835" cy="210840"/>
          </a:xfrm>
          <a:prstGeom prst="rect">
            <a:avLst/>
          </a:prstGeom>
        </p:spPr>
      </p:pic>
      <p:sp>
        <p:nvSpPr>
          <p:cNvPr id="29" name="Text 14"/>
          <p:cNvSpPr/>
          <p:nvPr/>
        </p:nvSpPr>
        <p:spPr>
          <a:xfrm>
            <a:off x="6974408" y="4262537"/>
            <a:ext cx="4402623" cy="175716"/>
          </a:xfrm>
          <a:prstGeom prst="rect">
            <a:avLst/>
          </a:prstGeom>
          <a:noFill/>
          <a:ln/>
        </p:spPr>
        <p:txBody>
          <a:bodyPr wrap="none" lIns="0" tIns="0" rIns="0" bIns="0" rtlCol="0" anchor="t"/>
          <a:lstStyle/>
          <a:p>
            <a:pPr algn="l" indent="0" marL="0">
              <a:lnSpc>
                <a:spcPct val="83000"/>
              </a:lnSpc>
              <a:buNone/>
            </a:pPr>
            <a:r>
              <a:rPr lang="en-US" sz="1350" b="1" spc="-14" kern="0" dirty="0">
                <a:solidFill>
                  <a:srgbClr val="272525"/>
                </a:solidFill>
                <a:latin typeface="Spline Sans Bold" pitchFamily="34" charset="0"/>
                <a:ea typeface="Spline Sans Bold" pitchFamily="34" charset="-122"/>
                <a:cs typeface="Spline Sans Bold" pitchFamily="34" charset="-120"/>
              </a:rPr>
              <a:t>Relevansi di Era Modern</a:t>
            </a:r>
            <a:endParaRPr lang="en-US" sz="1350" dirty="0"/>
          </a:p>
        </p:txBody>
      </p:sp>
      <p:sp>
        <p:nvSpPr>
          <p:cNvPr id="30" name="Text 15"/>
          <p:cNvSpPr/>
          <p:nvPr/>
        </p:nvSpPr>
        <p:spPr>
          <a:xfrm>
            <a:off x="6974408" y="4557713"/>
            <a:ext cx="4402623" cy="337939"/>
          </a:xfrm>
          <a:prstGeom prst="rect">
            <a:avLst/>
          </a:prstGeom>
          <a:noFill/>
          <a:ln/>
        </p:spPr>
        <p:txBody>
          <a:bodyPr wrap="square" lIns="0" tIns="0" rIns="0" bIns="0" rtlCol="0" anchor="t">
            <a:normAutofit/>
          </a:bodyPr>
          <a:lstStyle/>
          <a:p>
            <a:pPr algn="l" indent="0" marL="0">
              <a:lnSpc>
                <a:spcPct val="100000"/>
              </a:lnSpc>
              <a:buNone/>
            </a:pPr>
            <a:r>
              <a:rPr lang="en-US" sz="1100" spc="-22" kern="0" dirty="0">
                <a:solidFill>
                  <a:srgbClr val="272525"/>
                </a:solidFill>
                <a:latin typeface="Overpass" pitchFamily="34" charset="0"/>
                <a:ea typeface="Overpass" pitchFamily="34" charset="-122"/>
                <a:cs typeface="Overpass" pitchFamily="34" charset="-120"/>
              </a:rPr>
              <a:t>Pemikiran Al-Ghazali relevan menghadapi tantangan perkembangan teknologi yang pesat dan krisis nilai moral dalam pendidikan</a:t>
            </a:r>
            <a:endParaRPr lang="en-US" sz="1100" dirty="0"/>
          </a:p>
        </p:txBody>
      </p:sp>
      <p:sp>
        <p:nvSpPr>
          <p:cNvPr id="31" name="Shape 16"/>
          <p:cNvSpPr/>
          <p:nvPr/>
        </p:nvSpPr>
        <p:spPr>
          <a:xfrm>
            <a:off x="661475" y="5661819"/>
            <a:ext cx="10868745" cy="635099"/>
          </a:xfrm>
          <a:prstGeom prst="roundRect">
            <a:avLst>
              <a:gd name="adj" fmla="val 19922"/>
            </a:avLst>
          </a:prstGeom>
          <a:solidFill>
            <a:srgbClr val="B4A7D6"/>
          </a:solidFill>
          <a:ln/>
        </p:spPr>
      </p:sp>
      <p:pic>
        <p:nvPicPr>
          <p:cNvPr id="32" name="Image 13" descr="preencoded.png">    </p:cNvPr>
          <p:cNvPicPr>
            <a:picLocks noChangeAspect="1"/>
          </p:cNvPicPr>
          <p:nvPr/>
        </p:nvPicPr>
        <p:blipFill>
          <a:blip r:embed="rId26"/>
          <a:stretch>
            <a:fillRect/>
          </a:stretch>
        </p:blipFill>
        <p:spPr>
          <a:xfrm>
            <a:off x="801965" y="5816402"/>
            <a:ext cx="175712" cy="140494"/>
          </a:xfrm>
          <a:prstGeom prst="rect">
            <a:avLst/>
          </a:prstGeom>
        </p:spPr>
      </p:pic>
      <p:sp>
        <p:nvSpPr>
          <p:cNvPr id="33" name="Text 17"/>
          <p:cNvSpPr/>
          <p:nvPr/>
        </p:nvSpPr>
        <p:spPr>
          <a:xfrm>
            <a:off x="1118167" y="5816402"/>
            <a:ext cx="10271563" cy="337939"/>
          </a:xfrm>
          <a:prstGeom prst="rect">
            <a:avLst/>
          </a:prstGeom>
          <a:noFill/>
          <a:ln/>
        </p:spPr>
        <p:txBody>
          <a:bodyPr wrap="square" lIns="0" tIns="0" rIns="0" bIns="0" rtlCol="0" anchor="t">
            <a:normAutofit/>
          </a:bodyPr>
          <a:lstStyle/>
          <a:p>
            <a:pPr algn="l" indent="0" marL="0">
              <a:lnSpc>
                <a:spcPct val="100000"/>
              </a:lnSpc>
              <a:buNone/>
            </a:pPr>
            <a:r>
              <a:rPr lang="en-US" sz="1100" spc="-22" kern="0" dirty="0">
                <a:solidFill>
                  <a:srgbClr val="000000"/>
                </a:solidFill>
                <a:latin typeface="Overpass" pitchFamily="34" charset="0"/>
                <a:ea typeface="Overpass" pitchFamily="34" charset="-122"/>
                <a:cs typeface="Overpass" pitchFamily="34" charset="-120"/>
              </a:rPr>
              <a:t>Konsep-konsep Al-Ghazali bukan hanya membantu memahami landasan filosofis pendidikan Islam klasik, tetapi juga membuka peluang bagi penerapannya dalam membangun sistem pendidikan masa kini yang melahirkan insan kamil.</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698004"/>
            <a:ext cx="10868745" cy="413445"/>
          </a:xfrm>
          <a:prstGeom prst="rect">
            <a:avLst/>
          </a:prstGeom>
          <a:noFill/>
          <a:ln/>
        </p:spPr>
        <p:txBody>
          <a:bodyPr wrap="none" lIns="0" tIns="0" rIns="0" bIns="0" rtlCol="0" anchor="t"/>
          <a:lstStyle/>
          <a:p>
            <a:pPr algn="l" indent="0" marL="0">
              <a:lnSpc>
                <a:spcPct val="83000"/>
              </a:lnSpc>
              <a:buNone/>
            </a:pPr>
            <a:r>
              <a:rPr lang="en-US" sz="3250" b="1" spc="-33" kern="0" dirty="0">
                <a:solidFill>
                  <a:srgbClr val="272525"/>
                </a:solidFill>
                <a:latin typeface="Spline Sans Bold" pitchFamily="34" charset="0"/>
                <a:ea typeface="Spline Sans Bold" pitchFamily="34" charset="-122"/>
                <a:cs typeface="Spline Sans Bold" pitchFamily="34" charset="-120"/>
              </a:rPr>
              <a:t>Buya Hamka: Tasawuf Modern &amp; Pembentukan Karakter</a:t>
            </a:r>
            <a:endParaRPr lang="en-US" sz="3250" dirty="0"/>
          </a:p>
        </p:txBody>
      </p:sp>
      <p:sp>
        <p:nvSpPr>
          <p:cNvPr id="3" name="Text 1"/>
          <p:cNvSpPr/>
          <p:nvPr/>
        </p:nvSpPr>
        <p:spPr>
          <a:xfrm>
            <a:off x="661475" y="1645543"/>
            <a:ext cx="10868745" cy="645021"/>
          </a:xfrm>
          <a:prstGeom prst="rect">
            <a:avLst/>
          </a:prstGeom>
          <a:noFill/>
          <a:ln/>
        </p:spPr>
        <p:txBody>
          <a:bodyPr wrap="square" lIns="0" tIns="0" rIns="0" bIns="0" rtlCol="0" anchor="t">
            <a:normAutofit/>
          </a:bodyPr>
          <a:lstStyle/>
          <a:p>
            <a:pPr algn="l" indent="0" marL="0">
              <a:lnSpc>
                <a:spcPct val="108000"/>
              </a:lnSpc>
              <a:buNone/>
            </a:pPr>
            <a:r>
              <a:rPr lang="en-US" sz="1300" spc="-26" kern="0" dirty="0">
                <a:solidFill>
                  <a:srgbClr val="272525"/>
                </a:solidFill>
                <a:latin typeface="Overpass" pitchFamily="34" charset="0"/>
                <a:ea typeface="Overpass" pitchFamily="34" charset="-122"/>
                <a:cs typeface="Overpass" pitchFamily="34" charset="-120"/>
              </a:rPr>
              <a:t>Dalam </a:t>
            </a:r>
            <a:pPr algn="l" indent="0" marL="0">
              <a:lnSpc>
                <a:spcPct val="108000"/>
              </a:lnSpc>
              <a:buNone/>
            </a:pPr>
            <a:r>
              <a:rPr lang="en-US" sz="1300" i="1" spc="-26" kern="0" dirty="0">
                <a:solidFill>
                  <a:srgbClr val="272525"/>
                </a:solidFill>
                <a:latin typeface="Overpass" pitchFamily="34" charset="0"/>
                <a:ea typeface="Overpass" pitchFamily="34" charset="-122"/>
                <a:cs typeface="Overpass" pitchFamily="34" charset="-120"/>
              </a:rPr>
              <a:t>Tasawuf Modern</a:t>
            </a:r>
            <a:pPr algn="l" indent="0" marL="0">
              <a:lnSpc>
                <a:spcPct val="108000"/>
              </a:lnSpc>
              <a:buNone/>
            </a:pPr>
            <a:r>
              <a:rPr lang="en-US" sz="1300" spc="-26" kern="0" dirty="0">
                <a:solidFill>
                  <a:srgbClr val="272525"/>
                </a:solidFill>
                <a:latin typeface="Overpass" pitchFamily="34" charset="0"/>
                <a:ea typeface="Overpass" pitchFamily="34" charset="-122"/>
                <a:cs typeface="Overpass" pitchFamily="34" charset="-120"/>
              </a:rPr>
              <a:t>, Hamka menjelaskan bahwa pengetahuan murni tidak cukup mengantarkan manusia pada keselamatan — ilmu harus melahirkan kepercayaan, dan kepercayaan tersebut harus berkembang menjadi cinta yang bersih dari dengki, takabbur, dan ambisi berlebihan. Spiritualitas harus diwujudkan dalam keterlibatan aktif di tengah masyarakat melalui kerja keras yang jujur dan berkelanjutan.</a:t>
            </a:r>
            <a:endParaRPr lang="en-US" sz="1300" dirty="0"/>
          </a:p>
        </p:txBody>
      </p:sp>
      <p:pic>
        <p:nvPicPr>
          <p:cNvPr id="4" name="Image 0" descr="preencoded.png">    </p:cNvPr>
          <p:cNvPicPr>
            <a:picLocks noChangeAspect="1"/>
          </p:cNvPicPr>
          <p:nvPr/>
        </p:nvPicPr>
        <p:blipFill>
          <a:blip r:embed="rId1"/>
          <a:stretch>
            <a:fillRect/>
          </a:stretch>
        </p:blipFill>
        <p:spPr>
          <a:xfrm>
            <a:off x="661475" y="2476599"/>
            <a:ext cx="2021333" cy="2021384"/>
          </a:xfrm>
          <a:prstGeom prst="rect">
            <a:avLst/>
          </a:prstGeom>
        </p:spPr>
      </p:pic>
      <p:sp>
        <p:nvSpPr>
          <p:cNvPr id="5" name="Text 2"/>
          <p:cNvSpPr/>
          <p:nvPr/>
        </p:nvSpPr>
        <p:spPr>
          <a:xfrm>
            <a:off x="661475" y="4704655"/>
            <a:ext cx="3485071" cy="248047"/>
          </a:xfrm>
          <a:prstGeom prst="rect">
            <a:avLst/>
          </a:prstGeom>
          <a:noFill/>
          <a:ln/>
        </p:spPr>
        <p:txBody>
          <a:bodyPr wrap="none" lIns="0" tIns="0" rIns="0" bIns="0" rtlCol="0" anchor="t"/>
          <a:lstStyle/>
          <a:p>
            <a:pPr algn="l" indent="0" marL="0">
              <a:lnSpc>
                <a:spcPct val="83000"/>
              </a:lnSpc>
              <a:buNone/>
            </a:pPr>
            <a:r>
              <a:rPr lang="en-US" sz="1950" b="1" spc="-20" kern="0" dirty="0">
                <a:solidFill>
                  <a:srgbClr val="272525"/>
                </a:solidFill>
                <a:latin typeface="Spline Sans Bold" pitchFamily="34" charset="0"/>
                <a:ea typeface="Spline Sans Bold" pitchFamily="34" charset="-122"/>
                <a:cs typeface="Spline Sans Bold" pitchFamily="34" charset="-120"/>
              </a:rPr>
              <a:t>Qona'ah &amp; Tawakal Aktif</a:t>
            </a:r>
            <a:endParaRPr lang="en-US" sz="1950" dirty="0"/>
          </a:p>
        </p:txBody>
      </p:sp>
      <p:sp>
        <p:nvSpPr>
          <p:cNvPr id="6" name="Text 3"/>
          <p:cNvSpPr/>
          <p:nvPr/>
        </p:nvSpPr>
        <p:spPr>
          <a:xfrm>
            <a:off x="661475" y="5051921"/>
            <a:ext cx="3485071" cy="1075035"/>
          </a:xfrm>
          <a:prstGeom prst="rect">
            <a:avLst/>
          </a:prstGeom>
          <a:noFill/>
          <a:ln/>
        </p:spPr>
        <p:txBody>
          <a:bodyPr wrap="square" lIns="0" tIns="0" rIns="0" bIns="0" rtlCol="0" anchor="t">
            <a:normAutofit/>
          </a:bodyPr>
          <a:lstStyle/>
          <a:p>
            <a:pPr algn="l" indent="0" marL="0">
              <a:lnSpc>
                <a:spcPct val="108000"/>
              </a:lnSpc>
              <a:buNone/>
            </a:pPr>
            <a:r>
              <a:rPr lang="en-US" sz="1300" spc="-26" kern="0" dirty="0">
                <a:solidFill>
                  <a:srgbClr val="272525"/>
                </a:solidFill>
                <a:latin typeface="Overpass" pitchFamily="34" charset="0"/>
                <a:ea typeface="Overpass" pitchFamily="34" charset="-122"/>
                <a:cs typeface="Overpass" pitchFamily="34" charset="-120"/>
              </a:rPr>
              <a:t>Qona'ah bukanlah penolakan terhadap dunia, melainkan penerimaan rasional dan realistis — mencakup rela terhadap pemberian Tuhan, kesabaran, dan ketidakbergantungan pada tipu daya dunia.</a:t>
            </a:r>
            <a:endParaRPr lang="en-US" sz="1300" dirty="0"/>
          </a:p>
        </p:txBody>
      </p:sp>
      <p:pic>
        <p:nvPicPr>
          <p:cNvPr id="7" name="Image 1" descr="preencoded.png">    </p:cNvPr>
          <p:cNvPicPr>
            <a:picLocks noChangeAspect="1"/>
          </p:cNvPicPr>
          <p:nvPr/>
        </p:nvPicPr>
        <p:blipFill>
          <a:blip r:embed="rId2"/>
          <a:stretch>
            <a:fillRect/>
          </a:stretch>
        </p:blipFill>
        <p:spPr>
          <a:xfrm>
            <a:off x="4353213" y="2476599"/>
            <a:ext cx="2021333" cy="2021384"/>
          </a:xfrm>
          <a:prstGeom prst="rect">
            <a:avLst/>
          </a:prstGeom>
        </p:spPr>
      </p:pic>
      <p:sp>
        <p:nvSpPr>
          <p:cNvPr id="8" name="Text 4"/>
          <p:cNvSpPr/>
          <p:nvPr/>
        </p:nvSpPr>
        <p:spPr>
          <a:xfrm>
            <a:off x="4353213" y="4704655"/>
            <a:ext cx="3485170" cy="248047"/>
          </a:xfrm>
          <a:prstGeom prst="rect">
            <a:avLst/>
          </a:prstGeom>
          <a:noFill/>
          <a:ln/>
        </p:spPr>
        <p:txBody>
          <a:bodyPr wrap="none" lIns="0" tIns="0" rIns="0" bIns="0" rtlCol="0" anchor="t"/>
          <a:lstStyle/>
          <a:p>
            <a:pPr algn="l" indent="0" marL="0">
              <a:lnSpc>
                <a:spcPct val="83000"/>
              </a:lnSpc>
              <a:buNone/>
            </a:pPr>
            <a:r>
              <a:rPr lang="en-US" sz="1950" b="1" spc="-20" kern="0" dirty="0">
                <a:solidFill>
                  <a:srgbClr val="272525"/>
                </a:solidFill>
                <a:latin typeface="Spline Sans Bold" pitchFamily="34" charset="0"/>
                <a:ea typeface="Spline Sans Bold" pitchFamily="34" charset="-122"/>
                <a:cs typeface="Spline Sans Bold" pitchFamily="34" charset="-120"/>
              </a:rPr>
              <a:t>Pribadi &amp; Jiwa Sebagai Pusat</a:t>
            </a:r>
            <a:endParaRPr lang="en-US" sz="1950" dirty="0"/>
          </a:p>
        </p:txBody>
      </p:sp>
      <p:sp>
        <p:nvSpPr>
          <p:cNvPr id="9" name="Text 5"/>
          <p:cNvSpPr/>
          <p:nvPr/>
        </p:nvSpPr>
        <p:spPr>
          <a:xfrm>
            <a:off x="4353213" y="5051921"/>
            <a:ext cx="3485170" cy="860028"/>
          </a:xfrm>
          <a:prstGeom prst="rect">
            <a:avLst/>
          </a:prstGeom>
          <a:noFill/>
          <a:ln/>
        </p:spPr>
        <p:txBody>
          <a:bodyPr wrap="square" lIns="0" tIns="0" rIns="0" bIns="0" rtlCol="0" anchor="t">
            <a:normAutofit/>
          </a:bodyPr>
          <a:lstStyle/>
          <a:p>
            <a:pPr algn="l" indent="0" marL="0">
              <a:lnSpc>
                <a:spcPct val="108000"/>
              </a:lnSpc>
              <a:buNone/>
            </a:pPr>
            <a:r>
              <a:rPr lang="en-US" sz="1300" spc="-26" kern="0" dirty="0">
                <a:solidFill>
                  <a:srgbClr val="272525"/>
                </a:solidFill>
                <a:latin typeface="Overpass" pitchFamily="34" charset="0"/>
                <a:ea typeface="Overpass" pitchFamily="34" charset="-122"/>
                <a:cs typeface="Overpass" pitchFamily="34" charset="-120"/>
              </a:rPr>
              <a:t>Hamka melihat individu bukan dari materi yang melekat, melainkan dari perspektif jiwa. Kualitas pribadi dinilai dari pola berpikir, usaha, ketepatan perhitungan, dan kuatnya motivasi diri.</a:t>
            </a:r>
            <a:endParaRPr lang="en-US" sz="1300" dirty="0"/>
          </a:p>
        </p:txBody>
      </p:sp>
      <p:pic>
        <p:nvPicPr>
          <p:cNvPr id="10" name="Image 2" descr="preencoded.png">    </p:cNvPr>
          <p:cNvPicPr>
            <a:picLocks noChangeAspect="1"/>
          </p:cNvPicPr>
          <p:nvPr/>
        </p:nvPicPr>
        <p:blipFill>
          <a:blip r:embed="rId3"/>
          <a:stretch>
            <a:fillRect/>
          </a:stretch>
        </p:blipFill>
        <p:spPr>
          <a:xfrm>
            <a:off x="8045050" y="2476599"/>
            <a:ext cx="2021333" cy="2021384"/>
          </a:xfrm>
          <a:prstGeom prst="rect">
            <a:avLst/>
          </a:prstGeom>
        </p:spPr>
      </p:pic>
      <p:sp>
        <p:nvSpPr>
          <p:cNvPr id="11" name="Text 6"/>
          <p:cNvSpPr/>
          <p:nvPr/>
        </p:nvSpPr>
        <p:spPr>
          <a:xfrm>
            <a:off x="8045050" y="4704655"/>
            <a:ext cx="3485170" cy="496094"/>
          </a:xfrm>
          <a:prstGeom prst="rect">
            <a:avLst/>
          </a:prstGeom>
          <a:noFill/>
          <a:ln/>
        </p:spPr>
        <p:txBody>
          <a:bodyPr wrap="square" lIns="0" tIns="0" rIns="0" bIns="0" rtlCol="0" anchor="t">
            <a:normAutofit/>
          </a:bodyPr>
          <a:lstStyle/>
          <a:p>
            <a:pPr algn="l" indent="0" marL="0">
              <a:lnSpc>
                <a:spcPct val="83000"/>
              </a:lnSpc>
              <a:buNone/>
            </a:pPr>
            <a:r>
              <a:rPr lang="en-US" sz="1950" b="1" spc="-20" kern="0" dirty="0">
                <a:solidFill>
                  <a:srgbClr val="272525"/>
                </a:solidFill>
                <a:latin typeface="Spline Sans Bold" pitchFamily="34" charset="0"/>
                <a:ea typeface="Spline Sans Bold" pitchFamily="34" charset="-122"/>
                <a:cs typeface="Spline Sans Bold" pitchFamily="34" charset="-120"/>
              </a:rPr>
              <a:t>Kebahagiaan sebagai Ijtihad Spiritual</a:t>
            </a:r>
            <a:endParaRPr lang="en-US" sz="1950" dirty="0"/>
          </a:p>
        </p:txBody>
      </p:sp>
      <p:sp>
        <p:nvSpPr>
          <p:cNvPr id="12" name="Text 7"/>
          <p:cNvSpPr/>
          <p:nvPr/>
        </p:nvSpPr>
        <p:spPr>
          <a:xfrm>
            <a:off x="8045050" y="5299968"/>
            <a:ext cx="3485170" cy="860028"/>
          </a:xfrm>
          <a:prstGeom prst="rect">
            <a:avLst/>
          </a:prstGeom>
          <a:noFill/>
          <a:ln/>
        </p:spPr>
        <p:txBody>
          <a:bodyPr wrap="square" lIns="0" tIns="0" rIns="0" bIns="0" rtlCol="0" anchor="t">
            <a:normAutofit/>
          </a:bodyPr>
          <a:lstStyle/>
          <a:p>
            <a:pPr algn="l" indent="0" marL="0">
              <a:lnSpc>
                <a:spcPct val="108000"/>
              </a:lnSpc>
              <a:buNone/>
            </a:pPr>
            <a:r>
              <a:rPr lang="en-US" sz="1300" spc="-26" kern="0" dirty="0">
                <a:solidFill>
                  <a:srgbClr val="272525"/>
                </a:solidFill>
                <a:latin typeface="Overpass" pitchFamily="34" charset="0"/>
                <a:ea typeface="Overpass" pitchFamily="34" charset="-122"/>
                <a:cs typeface="Overpass" pitchFamily="34" charset="-120"/>
              </a:rPr>
              <a:t>Kebahagiaan adalah buah dari perjuangan batin, keseimbangan akal dan iman, serta keterlibatan aktif dalam kehidupan sosial — bukan kebetulan atau anugerah tanpa usaha.</a:t>
            </a:r>
            <a:endParaRPr lang="en-US" sz="1300" dirty="0"/>
          </a:p>
        </p:txBody>
      </p:sp>
      <p:sp>
        <p:nvSpPr>
          <p:cNvPr id="13" name="Shape 8"/>
          <p:cNvSpPr/>
          <p:nvPr/>
        </p:nvSpPr>
        <p:spPr>
          <a:xfrm>
            <a:off x="642425" y="1442145"/>
            <a:ext cx="10906844" cy="38100"/>
          </a:xfrm>
          <a:prstGeom prst="rect">
            <a:avLst/>
          </a:prstGeom>
          <a:solidFill>
            <a:srgbClr val="B4A7D6"/>
          </a:solidFill>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661475" y="521395"/>
            <a:ext cx="1121838" cy="238820"/>
          </a:xfrm>
          <a:prstGeom prst="roundRect">
            <a:avLst>
              <a:gd name="adj" fmla="val 47369"/>
            </a:avLst>
          </a:prstGeom>
          <a:solidFill>
            <a:srgbClr val="E1DCEF"/>
          </a:solidFill>
          <a:ln/>
        </p:spPr>
      </p:sp>
      <p:pic>
        <p:nvPicPr>
          <p:cNvPr id="3" name="Image 0" descr="preencoded.png">    </p:cNvPr>
          <p:cNvPicPr>
            <a:picLocks noChangeAspect="1"/>
          </p:cNvPicPr>
          <p:nvPr/>
        </p:nvPicPr>
        <p:blipFill>
          <a:blip r:embed="rId1"/>
          <a:stretch>
            <a:fillRect/>
          </a:stretch>
        </p:blipFill>
        <p:spPr>
          <a:xfrm>
            <a:off x="755730" y="577949"/>
            <a:ext cx="125608" cy="125611"/>
          </a:xfrm>
          <a:prstGeom prst="rect">
            <a:avLst/>
          </a:prstGeom>
        </p:spPr>
      </p:pic>
      <p:sp>
        <p:nvSpPr>
          <p:cNvPr id="4" name="Text 1"/>
          <p:cNvSpPr/>
          <p:nvPr/>
        </p:nvSpPr>
        <p:spPr>
          <a:xfrm>
            <a:off x="944142" y="568523"/>
            <a:ext cx="1354500" cy="144562"/>
          </a:xfrm>
          <a:prstGeom prst="rect">
            <a:avLst/>
          </a:prstGeom>
          <a:noFill/>
          <a:ln/>
        </p:spPr>
        <p:txBody>
          <a:bodyPr wrap="none" lIns="0" tIns="0" rIns="0" bIns="0" rtlCol="0" anchor="t"/>
          <a:lstStyle/>
          <a:p>
            <a:pPr algn="l" indent="0" marL="0">
              <a:lnSpc>
                <a:spcPct val="96000"/>
              </a:lnSpc>
              <a:buNone/>
            </a:pPr>
            <a:r>
              <a:rPr lang="en-US" sz="950" spc="-25" kern="0" dirty="0">
                <a:solidFill>
                  <a:srgbClr val="272525"/>
                </a:solidFill>
                <a:latin typeface="Overpass" pitchFamily="34" charset="0"/>
                <a:ea typeface="Overpass" pitchFamily="34" charset="-122"/>
                <a:cs typeface="Overpass" pitchFamily="34" charset="-120"/>
              </a:rPr>
              <a:t>KESIMPULAN</a:t>
            </a:r>
            <a:endParaRPr lang="en-US" sz="950" dirty="0"/>
          </a:p>
        </p:txBody>
      </p:sp>
      <p:sp>
        <p:nvSpPr>
          <p:cNvPr id="5" name="Text 2"/>
          <p:cNvSpPr/>
          <p:nvPr/>
        </p:nvSpPr>
        <p:spPr>
          <a:xfrm>
            <a:off x="661475" y="819845"/>
            <a:ext cx="10868745" cy="392807"/>
          </a:xfrm>
          <a:prstGeom prst="rect">
            <a:avLst/>
          </a:prstGeom>
          <a:noFill/>
          <a:ln/>
        </p:spPr>
        <p:txBody>
          <a:bodyPr wrap="none" lIns="0" tIns="0" rIns="0" bIns="0" rtlCol="0" anchor="t"/>
          <a:lstStyle/>
          <a:p>
            <a:pPr algn="l" indent="0" marL="0">
              <a:lnSpc>
                <a:spcPct val="83000"/>
              </a:lnSpc>
              <a:buNone/>
            </a:pPr>
            <a:r>
              <a:rPr lang="en-US" sz="3050" b="1" spc="-31" kern="0" dirty="0">
                <a:solidFill>
                  <a:srgbClr val="272525"/>
                </a:solidFill>
                <a:latin typeface="Spline Sans Bold" pitchFamily="34" charset="0"/>
                <a:ea typeface="Spline Sans Bold" pitchFamily="34" charset="-122"/>
                <a:cs typeface="Spline Sans Bold" pitchFamily="34" charset="-120"/>
              </a:rPr>
              <a:t>Sintesis Pemikiran: Fondasi Pendidikan Islam Kontemporer</a:t>
            </a:r>
            <a:endParaRPr lang="en-US" sz="3050" dirty="0"/>
          </a:p>
        </p:txBody>
      </p:sp>
      <p:sp>
        <p:nvSpPr>
          <p:cNvPr id="6" name="Text 3"/>
          <p:cNvSpPr/>
          <p:nvPr/>
        </p:nvSpPr>
        <p:spPr>
          <a:xfrm>
            <a:off x="661475" y="1570831"/>
            <a:ext cx="6367899" cy="796528"/>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Pemikiran Ibnu Miskawaih, Imam Al-Ghazali, dan Buya Hamka saling melengkapi dalam merumuskan konsep pendidikan Islam yang berfokus pada pembentukan karakter. Ketiganya menyimpulkan bahwa pendidikan Islam tidak boleh berhenti pada transfer pengetahuan belaka, melainkan harus berpusat pada pembinaan jiwa.</a:t>
            </a:r>
            <a:endParaRPr lang="en-US" sz="1200" dirty="0"/>
          </a:p>
        </p:txBody>
      </p:sp>
      <p:sp>
        <p:nvSpPr>
          <p:cNvPr id="7" name="Shape 4"/>
          <p:cNvSpPr/>
          <p:nvPr/>
        </p:nvSpPr>
        <p:spPr>
          <a:xfrm>
            <a:off x="661475" y="2743795"/>
            <a:ext cx="3109339" cy="19050"/>
          </a:xfrm>
          <a:prstGeom prst="rect">
            <a:avLst/>
          </a:prstGeom>
          <a:solidFill>
            <a:srgbClr val="B4A7D6"/>
          </a:solidFill>
          <a:ln/>
        </p:spPr>
      </p:sp>
      <p:sp>
        <p:nvSpPr>
          <p:cNvPr id="8" name="Text 5"/>
          <p:cNvSpPr/>
          <p:nvPr/>
        </p:nvSpPr>
        <p:spPr>
          <a:xfrm>
            <a:off x="661475" y="2860377"/>
            <a:ext cx="3109339" cy="471289"/>
          </a:xfrm>
          <a:prstGeom prst="rect">
            <a:avLst/>
          </a:prstGeom>
          <a:noFill/>
          <a:ln/>
        </p:spPr>
        <p:txBody>
          <a:bodyPr wrap="square" lIns="0" tIns="0" rIns="0" bIns="0" rtlCol="0" anchor="t">
            <a:normAutofit/>
          </a:bodyPr>
          <a:lstStyle/>
          <a:p>
            <a:pPr algn="l" indent="0" marL="0">
              <a:lnSpc>
                <a:spcPct val="83000"/>
              </a:lnSpc>
              <a:buNone/>
            </a:pPr>
            <a:r>
              <a:rPr lang="en-US" sz="1850" b="1" spc="-19" kern="0" dirty="0">
                <a:solidFill>
                  <a:srgbClr val="272525"/>
                </a:solidFill>
                <a:latin typeface="Spline Sans Bold" pitchFamily="34" charset="0"/>
                <a:ea typeface="Spline Sans Bold" pitchFamily="34" charset="-122"/>
                <a:cs typeface="Spline Sans Bold" pitchFamily="34" charset="-120"/>
              </a:rPr>
              <a:t>Ibn Miskawaih: Karakter Spontan</a:t>
            </a:r>
            <a:endParaRPr lang="en-US" sz="1850" dirty="0"/>
          </a:p>
        </p:txBody>
      </p:sp>
      <p:sp>
        <p:nvSpPr>
          <p:cNvPr id="9" name="Text 6"/>
          <p:cNvSpPr/>
          <p:nvPr/>
        </p:nvSpPr>
        <p:spPr>
          <a:xfrm>
            <a:off x="661475" y="3480891"/>
            <a:ext cx="3109339" cy="995660"/>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Akhlak mulia berakar pada doktrin jalan tengah — keseimbangan antara potensi nafsu, keberanian, dan berpikir. Tujuan pendidikan adalah memperhalus martabat manusia, bukan sekadar pencapaian kognitif.</a:t>
            </a:r>
            <a:endParaRPr lang="en-US" sz="1200" dirty="0"/>
          </a:p>
        </p:txBody>
      </p:sp>
      <p:sp>
        <p:nvSpPr>
          <p:cNvPr id="10" name="Shape 7"/>
          <p:cNvSpPr/>
          <p:nvPr/>
        </p:nvSpPr>
        <p:spPr>
          <a:xfrm>
            <a:off x="3920035" y="2743795"/>
            <a:ext cx="3109339" cy="19050"/>
          </a:xfrm>
          <a:prstGeom prst="rect">
            <a:avLst/>
          </a:prstGeom>
          <a:solidFill>
            <a:srgbClr val="B4A7D6"/>
          </a:solidFill>
          <a:ln/>
        </p:spPr>
      </p:sp>
      <p:sp>
        <p:nvSpPr>
          <p:cNvPr id="11" name="Text 8"/>
          <p:cNvSpPr/>
          <p:nvPr/>
        </p:nvSpPr>
        <p:spPr>
          <a:xfrm>
            <a:off x="3920035" y="2860377"/>
            <a:ext cx="3109339" cy="235645"/>
          </a:xfrm>
          <a:prstGeom prst="rect">
            <a:avLst/>
          </a:prstGeom>
          <a:noFill/>
          <a:ln/>
        </p:spPr>
        <p:txBody>
          <a:bodyPr wrap="none" lIns="0" tIns="0" rIns="0" bIns="0" rtlCol="0" anchor="t"/>
          <a:lstStyle/>
          <a:p>
            <a:pPr algn="l" indent="0" marL="0">
              <a:lnSpc>
                <a:spcPct val="83000"/>
              </a:lnSpc>
              <a:buNone/>
            </a:pPr>
            <a:r>
              <a:rPr lang="en-US" sz="1850" b="1" spc="-19" kern="0" dirty="0">
                <a:solidFill>
                  <a:srgbClr val="272525"/>
                </a:solidFill>
                <a:latin typeface="Spline Sans Bold" pitchFamily="34" charset="0"/>
                <a:ea typeface="Spline Sans Bold" pitchFamily="34" charset="-122"/>
                <a:cs typeface="Spline Sans Bold" pitchFamily="34" charset="-120"/>
              </a:rPr>
              <a:t>Al-Ghazali: Penyucian Jiwa</a:t>
            </a:r>
            <a:endParaRPr lang="en-US" sz="1850" dirty="0"/>
          </a:p>
        </p:txBody>
      </p:sp>
      <p:sp>
        <p:nvSpPr>
          <p:cNvPr id="12" name="Text 9"/>
          <p:cNvSpPr/>
          <p:nvPr/>
        </p:nvSpPr>
        <p:spPr>
          <a:xfrm>
            <a:off x="3920035" y="3245247"/>
            <a:ext cx="3109339" cy="1194792"/>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Tazkiyat al-nafs adalah fondasi kepribadian. Ilmu yang tidak diimbangi adab dan spiritualitas justru melahirkan kesombongan intelektual. Pendidikan ideal melahirkan insan kamil yang tangguh menghadapi pergeseran moral.</a:t>
            </a:r>
            <a:endParaRPr lang="en-US" sz="1200" dirty="0"/>
          </a:p>
        </p:txBody>
      </p:sp>
      <p:sp>
        <p:nvSpPr>
          <p:cNvPr id="13" name="Shape 10"/>
          <p:cNvSpPr/>
          <p:nvPr/>
        </p:nvSpPr>
        <p:spPr>
          <a:xfrm>
            <a:off x="661475" y="4952107"/>
            <a:ext cx="6367899" cy="19050"/>
          </a:xfrm>
          <a:prstGeom prst="rect">
            <a:avLst/>
          </a:prstGeom>
          <a:solidFill>
            <a:srgbClr val="B4A7D6"/>
          </a:solidFill>
          <a:ln/>
        </p:spPr>
      </p:sp>
      <p:sp>
        <p:nvSpPr>
          <p:cNvPr id="14" name="Text 11"/>
          <p:cNvSpPr/>
          <p:nvPr/>
        </p:nvSpPr>
        <p:spPr>
          <a:xfrm>
            <a:off x="661475" y="5068689"/>
            <a:ext cx="6367899" cy="235645"/>
          </a:xfrm>
          <a:prstGeom prst="rect">
            <a:avLst/>
          </a:prstGeom>
          <a:noFill/>
          <a:ln/>
        </p:spPr>
        <p:txBody>
          <a:bodyPr wrap="none" lIns="0" tIns="0" rIns="0" bIns="0" rtlCol="0" anchor="t"/>
          <a:lstStyle/>
          <a:p>
            <a:pPr algn="l" indent="0" marL="0">
              <a:lnSpc>
                <a:spcPct val="83000"/>
              </a:lnSpc>
              <a:buNone/>
            </a:pPr>
            <a:r>
              <a:rPr lang="en-US" sz="1850" b="1" spc="-19" kern="0" dirty="0">
                <a:solidFill>
                  <a:srgbClr val="272525"/>
                </a:solidFill>
                <a:latin typeface="Spline Sans Bold" pitchFamily="34" charset="0"/>
                <a:ea typeface="Spline Sans Bold" pitchFamily="34" charset="-122"/>
                <a:cs typeface="Spline Sans Bold" pitchFamily="34" charset="-120"/>
              </a:rPr>
              <a:t>Hamka: Tasawuf yang Produktif</a:t>
            </a:r>
            <a:endParaRPr lang="en-US" sz="1850" dirty="0"/>
          </a:p>
        </p:txBody>
      </p:sp>
      <p:sp>
        <p:nvSpPr>
          <p:cNvPr id="15" name="Text 12"/>
          <p:cNvSpPr/>
          <p:nvPr/>
        </p:nvSpPr>
        <p:spPr>
          <a:xfrm>
            <a:off x="661475" y="5453559"/>
            <a:ext cx="6367899" cy="597396"/>
          </a:xfrm>
          <a:prstGeom prst="rect">
            <a:avLst/>
          </a:prstGeom>
          <a:noFill/>
          <a:ln/>
        </p:spPr>
        <p:txBody>
          <a:bodyPr wrap="square" lIns="0" tIns="0" rIns="0" bIns="0" rtlCol="0" anchor="t">
            <a:normAutofit/>
          </a:bodyPr>
          <a:lstStyle/>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Spiritualitas diwujudkan melalui kerja keras, keterlibatan sosial, dan sikap qona'ah yang rasional. Jiwa yang terpasang dengan Al-Qur'an dan Hadits melahirkan pribadi berkualitas tinggi.</a:t>
            </a:r>
            <a:endParaRPr lang="en-US" sz="1200" dirty="0"/>
          </a:p>
        </p:txBody>
      </p:sp>
      <p:sp>
        <p:nvSpPr>
          <p:cNvPr id="16" name="Shape 13"/>
          <p:cNvSpPr/>
          <p:nvPr/>
        </p:nvSpPr>
        <p:spPr>
          <a:xfrm>
            <a:off x="7305889" y="1436489"/>
            <a:ext cx="4343887" cy="4900116"/>
          </a:xfrm>
          <a:prstGeom prst="roundRect">
            <a:avLst>
              <a:gd name="adj" fmla="val 5209"/>
            </a:avLst>
          </a:prstGeom>
          <a:solidFill>
            <a:srgbClr val="D3CBE7"/>
          </a:solidFill>
          <a:ln/>
        </p:spPr>
      </p:sp>
      <p:pic>
        <p:nvPicPr>
          <p:cNvPr id="17" name="Image 1" descr="preencoded.png">    </p:cNvPr>
          <p:cNvPicPr>
            <a:picLocks noChangeAspect="1"/>
          </p:cNvPicPr>
          <p:nvPr/>
        </p:nvPicPr>
        <p:blipFill>
          <a:blip r:embed="rId2"/>
          <a:stretch>
            <a:fillRect/>
          </a:stretch>
        </p:blipFill>
        <p:spPr>
          <a:xfrm>
            <a:off x="7462948" y="2340769"/>
            <a:ext cx="1043954" cy="1043980"/>
          </a:xfrm>
          <a:prstGeom prst="rect">
            <a:avLst/>
          </a:prstGeom>
        </p:spPr>
      </p:pic>
      <p:sp>
        <p:nvSpPr>
          <p:cNvPr id="18" name="Text 14"/>
          <p:cNvSpPr/>
          <p:nvPr/>
        </p:nvSpPr>
        <p:spPr>
          <a:xfrm>
            <a:off x="7462948" y="3552627"/>
            <a:ext cx="4029768" cy="235645"/>
          </a:xfrm>
          <a:prstGeom prst="rect">
            <a:avLst/>
          </a:prstGeom>
          <a:noFill/>
          <a:ln/>
        </p:spPr>
        <p:txBody>
          <a:bodyPr wrap="none" lIns="0" tIns="0" rIns="0" bIns="0" rtlCol="0" anchor="t"/>
          <a:lstStyle/>
          <a:p>
            <a:pPr algn="l" indent="0" marL="0">
              <a:lnSpc>
                <a:spcPct val="83000"/>
              </a:lnSpc>
              <a:buNone/>
            </a:pPr>
            <a:r>
              <a:rPr lang="en-US" sz="1850" b="1" spc="-19" kern="0" dirty="0">
                <a:solidFill>
                  <a:srgbClr val="272525"/>
                </a:solidFill>
                <a:latin typeface="Spline Sans Bold" pitchFamily="34" charset="0"/>
                <a:ea typeface="Spline Sans Bold" pitchFamily="34" charset="-122"/>
                <a:cs typeface="Spline Sans Bold" pitchFamily="34" charset="-120"/>
              </a:rPr>
              <a:t>Tujuan Pendidikan Islam</a:t>
            </a:r>
            <a:endParaRPr lang="en-US" sz="1850" dirty="0"/>
          </a:p>
        </p:txBody>
      </p:sp>
      <p:sp>
        <p:nvSpPr>
          <p:cNvPr id="19" name="Text 15"/>
          <p:cNvSpPr/>
          <p:nvPr/>
        </p:nvSpPr>
        <p:spPr>
          <a:xfrm>
            <a:off x="7462948" y="3937496"/>
            <a:ext cx="4029768" cy="1528266"/>
          </a:xfrm>
          <a:prstGeom prst="rect">
            <a:avLst/>
          </a:prstGeom>
          <a:noFill/>
          <a:ln/>
        </p:spPr>
        <p:txBody>
          <a:bodyPr wrap="square" lIns="0" tIns="0" rIns="0" bIns="0" rtlCol="0" anchor="t">
            <a:normAutofit/>
          </a:bodyPr>
          <a:lstStyle/>
          <a:p>
            <a:pPr algn="l" indent="0" marL="0">
              <a:lnSpc>
                <a:spcPct val="106000"/>
              </a:lnSpc>
              <a:spcAft>
                <a:spcPts val="1050"/>
              </a:spcAft>
              <a:buNone/>
            </a:pPr>
            <a:r>
              <a:rPr lang="en-US" sz="1200" spc="-25" kern="0" dirty="0">
                <a:solidFill>
                  <a:srgbClr val="272525"/>
                </a:solidFill>
                <a:latin typeface="Overpass" pitchFamily="34" charset="0"/>
                <a:ea typeface="Overpass" pitchFamily="34" charset="-122"/>
                <a:cs typeface="Overpass" pitchFamily="34" charset="-120"/>
              </a:rPr>
              <a:t>Menitikberatkan pada perkembangan manusia sebagai makhluk hidup yang memiliki kemampuan komprehensif dalam perilaku, intelektualitas, serta kemampuan spiritual dan moral.</a:t>
            </a:r>
            <a:endParaRPr lang="en-US" sz="1200" dirty="0"/>
          </a:p>
          <a:p>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Tujuan ini hanya dapat dicapai melalui metode pengajaran yang menyeimbangkan tiga elemen manusia dengan </a:t>
            </a:r>
            <a:pPr algn="l" indent="0" marL="0">
              <a:lnSpc>
                <a:spcPct val="106000"/>
              </a:lnSpc>
              <a:buNone/>
            </a:pPr>
            <a:r>
              <a:rPr lang="en-US" sz="1200" b="1" spc="-25" kern="0" dirty="0">
                <a:solidFill>
                  <a:srgbClr val="272525"/>
                </a:solidFill>
                <a:latin typeface="Overpass Bold" pitchFamily="34" charset="0"/>
                <a:ea typeface="Overpass Bold" pitchFamily="34" charset="-122"/>
                <a:cs typeface="Overpass Bold" pitchFamily="34" charset="-120"/>
              </a:rPr>
              <a:t>jiwa sebagai sentral keseimbangannya</a:t>
            </a:r>
            <a:pPr algn="l" indent="0" marL="0">
              <a:lnSpc>
                <a:spcPct val="106000"/>
              </a:lnSpc>
              <a:buNone/>
            </a:pPr>
            <a:r>
              <a:rPr lang="en-US" sz="1200" spc="-25" kern="0" dirty="0">
                <a:solidFill>
                  <a:srgbClr val="272525"/>
                </a:solidFill>
                <a:latin typeface="Overpass" pitchFamily="34" charset="0"/>
                <a:ea typeface="Overpass" pitchFamily="34" charset="-122"/>
                <a:cs typeface="Overpass" pitchFamily="34" charset="-120"/>
              </a:rPr>
              <a:t>.</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2026-08-24T15:51:03Z</dcterms:created>
  <dcterms:modified xsi:type="dcterms:W3CDTF">2026-08-24T15:51:03Z</dcterms:modified>
</cp:coreProperties>
</file>