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5" r:id="rId3"/>
    <p:sldId id="276" r:id="rId4"/>
    <p:sldId id="262" r:id="rId5"/>
    <p:sldId id="277" r:id="rId6"/>
    <p:sldId id="265" r:id="rId7"/>
    <p:sldId id="266" r:id="rId8"/>
    <p:sldId id="274" r:id="rId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Tampungan Tanggal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84960-F791-4828-A9C8-B367078EBFD6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4" name="Tampung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Tampungan Catatan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6" name="Tampungan Ka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Tampungan Nomor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D058F-69E5-43E8-9861-BBD9B9A00B7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446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D058F-69E5-43E8-9861-BBD9B9A00B78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2135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BCF6258-6189-0DC9-2E68-0653DCCF1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87E37A6A-A5DF-5455-0B6A-480441939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99CDF741-E546-A0D4-5D30-F928EF141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0790633C-BF34-3370-82AF-2AEEFD06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4C3D7ADE-D7F9-A51A-C53A-73EF85EDD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041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B06F805-3ED8-3292-9717-E506EF8C2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B3CDA208-8CBA-985B-951C-9F9A1E06E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267D051-D979-C3AC-EF0B-28B9F901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DCB885F7-6BD9-8575-458F-55C29214C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EDE936-447F-6050-2DEA-50D91468C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6680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5421003-29EC-9927-1745-7F62FB6F4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0C53F5E-1731-315B-8970-8A4FDAC2F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B62AB642-6E10-326A-15B2-7756CDA6D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A2930E71-CB64-FE15-CE8B-C5B2F54DF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429A5C91-A5A9-F2F8-CF94-9467A1D17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508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38FE970-1B71-F1B4-7A3C-CF5284AA0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964B69E-57CB-7330-1227-CD544BA33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D8125E8E-97C4-2748-8337-F816757BC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8EDAFB92-2F38-173F-A424-58DA2AD91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BAB55EBE-44EA-0110-8B51-C73A7A71B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7B043B90-0875-C929-F1AE-8BD8D2DB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67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9673037-191B-09D0-4B1E-2782C0641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4FB1BC47-6D68-465D-AEDB-6D3D40A25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0794D1FF-B2DC-86EC-311F-4043DF568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A9EAFDE6-A82D-4383-5747-6C90E1DB1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293E7C5E-1F3C-0182-FED4-26076B65EA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4E320319-0CCF-EB7C-005F-01E322FC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ADB03BE6-A863-DF65-94E0-35E97CF7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A53E4EAC-C9E6-2134-1458-E07ABCD3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83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B3344D6-2A36-023D-EA10-91CE1FB2A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6550A55-F83B-FE7D-64F0-EFD63749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D2BA0382-41B4-78CC-91C5-3C8F53F6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B43954AC-20A8-9121-399D-62B0811F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04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98AA687B-DE2A-FD72-A224-257F27D9D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DF75B1DC-3D71-01F7-4ED1-C55A2BE53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1FCA87A4-01AD-D3CA-B642-82A265A9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4422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D8DDC14-0599-D3E9-4FAA-20AA474F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D3F9737-6ACD-FCA8-ABFB-2A509C20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329F8BCC-488A-5E42-E879-8BE9A586C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B940568E-6A50-F05E-5756-768B2344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F01D4433-1B31-581F-191D-A2A486900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E28A9B01-3332-8195-5EDB-5C1BB2EB2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02587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A37F7B2-A945-FA95-11C4-340BAD5D0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50699B63-75A5-6185-9F53-2A514A2B4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38D43908-C48C-6629-C890-812643DEF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76C6E25E-370D-16F5-D966-86562653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934EBFE8-EE78-B234-2075-EA648A6CC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FCD2B1A7-3E6F-A823-A065-F08A88886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2943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FD5A746-B3EA-F1EE-6BC4-B9A9B1880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73713A54-66A0-82E0-4392-4C2DD79DB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3E334B54-F61B-D9F1-314D-C06A41AE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D1B39FBE-8882-929F-52E3-47836B40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2540C027-D9DC-4024-6F38-63DA2B07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7383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BA01A1BC-B301-D61C-1D68-334D5ACE57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D6E3FDD9-DA1B-EE01-214A-50B20EF40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FAA4765F-700E-1231-C035-6516E072B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7D53C39-7055-3214-4B27-A056CDDA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F83F481E-817F-E3BA-99D4-6BBDE07BD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0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CE0460A0-50DE-17FA-AC3F-022A0F2A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49A03E2E-071E-8905-E241-2AD7C0E8C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59A3E365-E54C-DC48-80E8-1D50ABC52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6571B-E443-4645-98CB-804F898A75A5}" type="datetimeFigureOut">
              <a:rPr lang="id-ID" smtClean="0"/>
              <a:t>06/06/2026</a:t>
            </a:fld>
            <a:endParaRPr lang="id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0A22861A-BE5F-A524-CA09-3BD9D5C58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625E61C-C1F4-7EFC-5928-0E07121EF9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09C08-8BB4-440E-BB89-D2134819E0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38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F7ECD28-D3C2-6659-B452-525B25241B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15ACBAED-7739-332D-E310-BBC8600CCC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9" name="Gambar 8">
            <a:extLst>
              <a:ext uri="{FF2B5EF4-FFF2-40B4-BE49-F238E27FC236}">
                <a16:creationId xmlns:a16="http://schemas.microsoft.com/office/drawing/2014/main" id="{B603BFD2-73A3-6CE3-EDB5-AE486C542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83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43103633-6F58-A9B0-0199-35DE1DB1D0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89" b="91111" l="9778" r="89778">
                        <a14:foregroundMark x1="29778" y1="7556" x2="29778" y2="7556"/>
                        <a14:foregroundMark x1="70222" y1="4889" x2="70222" y2="4889"/>
                        <a14:foregroundMark x1="58667" y1="22667" x2="58667" y2="22667"/>
                        <a14:foregroundMark x1="52444" y1="23556" x2="52444" y2="23556"/>
                        <a14:foregroundMark x1="52444" y1="23556" x2="52444" y2="23556"/>
                        <a14:foregroundMark x1="18667" y1="27111" x2="18667" y2="27111"/>
                        <a14:foregroundMark x1="18667" y1="27111" x2="78667" y2="88889"/>
                        <a14:foregroundMark x1="35111" y1="22667" x2="75111" y2="33333"/>
                        <a14:foregroundMark x1="75111" y1="33333" x2="70222" y2="75556"/>
                        <a14:foregroundMark x1="70222" y1="75556" x2="46222" y2="86667"/>
                        <a14:foregroundMark x1="46222" y1="86667" x2="30222" y2="66222"/>
                        <a14:foregroundMark x1="30222" y1="66222" x2="31111" y2="27556"/>
                        <a14:foregroundMark x1="23111" y1="20889" x2="53333" y2="12444"/>
                        <a14:foregroundMark x1="53333" y1="12444" x2="76889" y2="18222"/>
                        <a14:foregroundMark x1="76889" y1="18222" x2="62222" y2="47556"/>
                        <a14:foregroundMark x1="62222" y1="47556" x2="40000" y2="43111"/>
                        <a14:foregroundMark x1="40000" y1="43111" x2="21778" y2="29778"/>
                        <a14:foregroundMark x1="21778" y1="29778" x2="24444" y2="18667"/>
                        <a14:foregroundMark x1="45778" y1="21333" x2="45778" y2="21333"/>
                        <a14:foregroundMark x1="67111" y1="23556" x2="67111" y2="23556"/>
                        <a14:foregroundMark x1="67111" y1="23556" x2="67111" y2="23556"/>
                        <a14:foregroundMark x1="76444" y1="18667" x2="53333" y2="11111"/>
                        <a14:foregroundMark x1="53333" y1="11111" x2="28000" y2="25333"/>
                        <a14:foregroundMark x1="28000" y1="25333" x2="49333" y2="36889"/>
                        <a14:foregroundMark x1="49333" y1="36889" x2="72444" y2="35111"/>
                        <a14:foregroundMark x1="72444" y1="35111" x2="24000" y2="52889"/>
                        <a14:foregroundMark x1="24000" y1="52889" x2="29333" y2="84889"/>
                        <a14:foregroundMark x1="29333" y1="84889" x2="54667" y2="82667"/>
                        <a14:foregroundMark x1="54667" y1="82667" x2="69333" y2="58222"/>
                        <a14:foregroundMark x1="69333" y1="58222" x2="65778" y2="36000"/>
                        <a14:foregroundMark x1="44444" y1="64889" x2="26222" y2="84000"/>
                        <a14:foregroundMark x1="26222" y1="84000" x2="61778" y2="76889"/>
                        <a14:foregroundMark x1="61778" y1="76889" x2="53778" y2="52444"/>
                        <a14:foregroundMark x1="53778" y1="52444" x2="53778" y2="52444"/>
                        <a14:foregroundMark x1="52444" y1="65333" x2="49778" y2="64889"/>
                        <a14:foregroundMark x1="49778" y1="76444" x2="49778" y2="76444"/>
                        <a14:foregroundMark x1="50667" y1="91111" x2="50667" y2="91111"/>
                        <a14:foregroundMark x1="58667" y1="22667" x2="58667" y2="22667"/>
                        <a14:foregroundMark x1="62667" y1="22222" x2="47111" y2="16444"/>
                        <a14:foregroundMark x1="68444" y1="25778" x2="56000" y2="18667"/>
                        <a14:foregroundMark x1="76000" y1="23556" x2="72000" y2="23556"/>
                        <a14:foregroundMark x1="72000" y1="23556" x2="52000" y2="20000"/>
                        <a14:foregroundMark x1="64444" y1="15111" x2="64444" y2="15111"/>
                        <a14:foregroundMark x1="66222" y1="20889" x2="53333" y2="16000"/>
                        <a14:foregroundMark x1="45778" y1="58667" x2="61333" y2="5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199" y="670686"/>
            <a:ext cx="359602" cy="359602"/>
          </a:xfrm>
          <a:prstGeom prst="rect">
            <a:avLst/>
          </a:prstGeom>
          <a:effectLst>
            <a:glow rad="736600">
              <a:srgbClr val="00B050">
                <a:alpha val="69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13614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10A16-DD31-C9A6-9545-71934A9C6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3AA8054-5F88-E208-C45F-D84ABC4DBC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4E575B37-D369-0AC2-A901-E5BB66CE68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9" name="Gambar 8">
            <a:extLst>
              <a:ext uri="{FF2B5EF4-FFF2-40B4-BE49-F238E27FC236}">
                <a16:creationId xmlns:a16="http://schemas.microsoft.com/office/drawing/2014/main" id="{8999CF34-7A4D-0B56-737D-E81754F17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695" b="366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C4BA7149-F65D-F71F-EFA7-3DFFB2750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89" b="91111" l="9778" r="89778">
                        <a14:foregroundMark x1="29778" y1="7556" x2="29778" y2="7556"/>
                        <a14:foregroundMark x1="70222" y1="4889" x2="70222" y2="4889"/>
                        <a14:foregroundMark x1="58667" y1="22667" x2="58667" y2="22667"/>
                        <a14:foregroundMark x1="52444" y1="23556" x2="52444" y2="23556"/>
                        <a14:foregroundMark x1="52444" y1="23556" x2="52444" y2="23556"/>
                        <a14:foregroundMark x1="18667" y1="27111" x2="18667" y2="27111"/>
                        <a14:foregroundMark x1="18667" y1="27111" x2="78667" y2="88889"/>
                        <a14:foregroundMark x1="35111" y1="22667" x2="75111" y2="33333"/>
                        <a14:foregroundMark x1="75111" y1="33333" x2="70222" y2="75556"/>
                        <a14:foregroundMark x1="70222" y1="75556" x2="46222" y2="86667"/>
                        <a14:foregroundMark x1="46222" y1="86667" x2="30222" y2="66222"/>
                        <a14:foregroundMark x1="30222" y1="66222" x2="31111" y2="27556"/>
                        <a14:foregroundMark x1="23111" y1="20889" x2="53333" y2="12444"/>
                        <a14:foregroundMark x1="53333" y1="12444" x2="76889" y2="18222"/>
                        <a14:foregroundMark x1="76889" y1="18222" x2="62222" y2="47556"/>
                        <a14:foregroundMark x1="62222" y1="47556" x2="40000" y2="43111"/>
                        <a14:foregroundMark x1="40000" y1="43111" x2="21778" y2="29778"/>
                        <a14:foregroundMark x1="21778" y1="29778" x2="24444" y2="18667"/>
                        <a14:foregroundMark x1="45778" y1="21333" x2="45778" y2="21333"/>
                        <a14:foregroundMark x1="67111" y1="23556" x2="67111" y2="23556"/>
                        <a14:foregroundMark x1="67111" y1="23556" x2="67111" y2="23556"/>
                        <a14:foregroundMark x1="76444" y1="18667" x2="53333" y2="11111"/>
                        <a14:foregroundMark x1="53333" y1="11111" x2="28000" y2="25333"/>
                        <a14:foregroundMark x1="28000" y1="25333" x2="49333" y2="36889"/>
                        <a14:foregroundMark x1="49333" y1="36889" x2="72444" y2="35111"/>
                        <a14:foregroundMark x1="72444" y1="35111" x2="24000" y2="52889"/>
                        <a14:foregroundMark x1="24000" y1="52889" x2="29333" y2="84889"/>
                        <a14:foregroundMark x1="29333" y1="84889" x2="54667" y2="82667"/>
                        <a14:foregroundMark x1="54667" y1="82667" x2="69333" y2="58222"/>
                        <a14:foregroundMark x1="69333" y1="58222" x2="65778" y2="36000"/>
                        <a14:foregroundMark x1="44444" y1="64889" x2="26222" y2="84000"/>
                        <a14:foregroundMark x1="26222" y1="84000" x2="61778" y2="76889"/>
                        <a14:foregroundMark x1="61778" y1="76889" x2="53778" y2="52444"/>
                        <a14:foregroundMark x1="53778" y1="52444" x2="53778" y2="52444"/>
                        <a14:foregroundMark x1="52444" y1="65333" x2="49778" y2="64889"/>
                        <a14:foregroundMark x1="49778" y1="76444" x2="49778" y2="76444"/>
                        <a14:foregroundMark x1="50667" y1="91111" x2="50667" y2="91111"/>
                        <a14:foregroundMark x1="58667" y1="22667" x2="58667" y2="22667"/>
                        <a14:foregroundMark x1="62667" y1="22222" x2="47111" y2="16444"/>
                        <a14:foregroundMark x1="68444" y1="25778" x2="56000" y2="18667"/>
                        <a14:foregroundMark x1="76000" y1="23556" x2="72000" y2="23556"/>
                        <a14:foregroundMark x1="72000" y1="23556" x2="52000" y2="20000"/>
                        <a14:foregroundMark x1="64444" y1="15111" x2="64444" y2="15111"/>
                        <a14:foregroundMark x1="66222" y1="20889" x2="53333" y2="16000"/>
                        <a14:foregroundMark x1="45778" y1="58667" x2="61333" y2="5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98" y="-1600200"/>
            <a:ext cx="719204" cy="719204"/>
          </a:xfrm>
          <a:prstGeom prst="rect">
            <a:avLst/>
          </a:prstGeom>
          <a:effectLst>
            <a:glow rad="736600">
              <a:srgbClr val="00B050">
                <a:alpha val="69000"/>
              </a:srgbClr>
            </a:glow>
          </a:effectLst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0DFA6DB7-A76E-1A24-5D9A-60E90A0AE857}"/>
              </a:ext>
            </a:extLst>
          </p:cNvPr>
          <p:cNvSpPr txBox="1"/>
          <p:nvPr/>
        </p:nvSpPr>
        <p:spPr>
          <a:xfrm>
            <a:off x="2169208" y="1475069"/>
            <a:ext cx="7853582" cy="1078629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Pengertian Marginalisasi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Marginalisasi merupakan proses pembatasan atau </a:t>
            </a:r>
            <a:r>
              <a:rPr lang="id-ID" sz="11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pengesampingan</a:t>
            </a:r>
            <a:r>
              <a:rPr lang="id-ID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individu maupun kelompok tertentu dalam kehidupan sosial.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Menyebabkan kelompok tertentu kehilangan akses terhadap sumber daya dan kesempatan sosial.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F02FBAAB-32A0-4019-EDC9-7E8DD36CBA7D}"/>
              </a:ext>
            </a:extLst>
          </p:cNvPr>
          <p:cNvSpPr txBox="1"/>
          <p:nvPr/>
        </p:nvSpPr>
        <p:spPr>
          <a:xfrm>
            <a:off x="2169208" y="2784040"/>
            <a:ext cx="7853582" cy="1078629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Bentuk Marginalisasi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Marginalisasi merupakan proses pembatasan atau </a:t>
            </a:r>
            <a:r>
              <a:rPr lang="id-ID" sz="11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pengesampingan</a:t>
            </a:r>
            <a:r>
              <a:rPr lang="id-ID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individu maupun kelompok tertentu dalam kehidupan sosial.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Menyebabkan kelompok tertentu kehilangan akses terhadap sumber daya dan kesempatan sosial.</a:t>
            </a: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6AC155D0-110E-0938-CC63-A9C46FEA247E}"/>
              </a:ext>
            </a:extLst>
          </p:cNvPr>
          <p:cNvSpPr txBox="1"/>
          <p:nvPr/>
        </p:nvSpPr>
        <p:spPr>
          <a:xfrm>
            <a:off x="2169208" y="4093011"/>
            <a:ext cx="7853582" cy="1078629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Faktor Penyebab Marginalisasi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Perbedaan etnis, ras, agama, budaya, adat istiadat, dan bahasa.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Ketimpangan distribusi kekuasaan dan kesempatan sosial.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Dominasi kelompok mayoritas terhadap kelompok minoritas.</a:t>
            </a:r>
          </a:p>
        </p:txBody>
      </p:sp>
    </p:spTree>
    <p:extLst>
      <p:ext uri="{BB962C8B-B14F-4D97-AF65-F5344CB8AC3E}">
        <p14:creationId xmlns:p14="http://schemas.microsoft.com/office/powerpoint/2010/main" val="397164710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DED2E-D94F-19AF-B4EA-75E0F7020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CA3BB0B-CECF-8708-5BA8-993E6BD00F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E87398CF-EC50-F423-078E-1F2B992A93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9" name="Gambar 8">
            <a:extLst>
              <a:ext uri="{FF2B5EF4-FFF2-40B4-BE49-F238E27FC236}">
                <a16:creationId xmlns:a16="http://schemas.microsoft.com/office/drawing/2014/main" id="{C2CF282A-F679-0EA4-2C4D-F8AFBCB31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686" b="46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5" name="Gambar 14">
            <a:extLst>
              <a:ext uri="{FF2B5EF4-FFF2-40B4-BE49-F238E27FC236}">
                <a16:creationId xmlns:a16="http://schemas.microsoft.com/office/drawing/2014/main" id="{4F3A5144-E162-9C9D-0B69-1ABDDE8A80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89" b="91111" l="9778" r="89778">
                        <a14:foregroundMark x1="29778" y1="7556" x2="29778" y2="7556"/>
                        <a14:foregroundMark x1="70222" y1="4889" x2="70222" y2="4889"/>
                        <a14:foregroundMark x1="58667" y1="22667" x2="58667" y2="22667"/>
                        <a14:foregroundMark x1="52444" y1="23556" x2="52444" y2="23556"/>
                        <a14:foregroundMark x1="52444" y1="23556" x2="52444" y2="23556"/>
                        <a14:foregroundMark x1="18667" y1="27111" x2="18667" y2="27111"/>
                        <a14:foregroundMark x1="18667" y1="27111" x2="78667" y2="88889"/>
                        <a14:foregroundMark x1="35111" y1="22667" x2="75111" y2="33333"/>
                        <a14:foregroundMark x1="75111" y1="33333" x2="70222" y2="75556"/>
                        <a14:foregroundMark x1="70222" y1="75556" x2="46222" y2="86667"/>
                        <a14:foregroundMark x1="46222" y1="86667" x2="30222" y2="66222"/>
                        <a14:foregroundMark x1="30222" y1="66222" x2="31111" y2="27556"/>
                        <a14:foregroundMark x1="23111" y1="20889" x2="53333" y2="12444"/>
                        <a14:foregroundMark x1="53333" y1="12444" x2="76889" y2="18222"/>
                        <a14:foregroundMark x1="76889" y1="18222" x2="62222" y2="47556"/>
                        <a14:foregroundMark x1="62222" y1="47556" x2="40000" y2="43111"/>
                        <a14:foregroundMark x1="40000" y1="43111" x2="21778" y2="29778"/>
                        <a14:foregroundMark x1="21778" y1="29778" x2="24444" y2="18667"/>
                        <a14:foregroundMark x1="45778" y1="21333" x2="45778" y2="21333"/>
                        <a14:foregroundMark x1="67111" y1="23556" x2="67111" y2="23556"/>
                        <a14:foregroundMark x1="67111" y1="23556" x2="67111" y2="23556"/>
                        <a14:foregroundMark x1="76444" y1="18667" x2="53333" y2="11111"/>
                        <a14:foregroundMark x1="53333" y1="11111" x2="28000" y2="25333"/>
                        <a14:foregroundMark x1="28000" y1="25333" x2="49333" y2="36889"/>
                        <a14:foregroundMark x1="49333" y1="36889" x2="72444" y2="35111"/>
                        <a14:foregroundMark x1="72444" y1="35111" x2="24000" y2="52889"/>
                        <a14:foregroundMark x1="24000" y1="52889" x2="29333" y2="84889"/>
                        <a14:foregroundMark x1="29333" y1="84889" x2="54667" y2="82667"/>
                        <a14:foregroundMark x1="54667" y1="82667" x2="69333" y2="58222"/>
                        <a14:foregroundMark x1="69333" y1="58222" x2="65778" y2="36000"/>
                        <a14:foregroundMark x1="44444" y1="64889" x2="26222" y2="84000"/>
                        <a14:foregroundMark x1="26222" y1="84000" x2="61778" y2="76889"/>
                        <a14:foregroundMark x1="61778" y1="76889" x2="53778" y2="52444"/>
                        <a14:foregroundMark x1="53778" y1="52444" x2="53778" y2="52444"/>
                        <a14:foregroundMark x1="52444" y1="65333" x2="49778" y2="64889"/>
                        <a14:foregroundMark x1="49778" y1="76444" x2="49778" y2="76444"/>
                        <a14:foregroundMark x1="50667" y1="91111" x2="50667" y2="91111"/>
                        <a14:foregroundMark x1="58667" y1="22667" x2="58667" y2="22667"/>
                        <a14:foregroundMark x1="62667" y1="22222" x2="47111" y2="16444"/>
                        <a14:foregroundMark x1="68444" y1="25778" x2="56000" y2="18667"/>
                        <a14:foregroundMark x1="76000" y1="23556" x2="72000" y2="23556"/>
                        <a14:foregroundMark x1="72000" y1="23556" x2="52000" y2="20000"/>
                        <a14:foregroundMark x1="64444" y1="15111" x2="64444" y2="15111"/>
                        <a14:foregroundMark x1="66222" y1="20889" x2="53333" y2="16000"/>
                        <a14:foregroundMark x1="45778" y1="58667" x2="61333" y2="5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98" y="-1600200"/>
            <a:ext cx="719204" cy="719204"/>
          </a:xfrm>
          <a:prstGeom prst="rect">
            <a:avLst/>
          </a:prstGeom>
          <a:effectLst>
            <a:glow rad="736600">
              <a:srgbClr val="00B050">
                <a:alpha val="69000"/>
              </a:srgbClr>
            </a:glow>
          </a:effectLst>
        </p:spPr>
      </p:pic>
      <p:sp>
        <p:nvSpPr>
          <p:cNvPr id="11" name="Kotak Teks 10">
            <a:extLst>
              <a:ext uri="{FF2B5EF4-FFF2-40B4-BE49-F238E27FC236}">
                <a16:creationId xmlns:a16="http://schemas.microsoft.com/office/drawing/2014/main" id="{0DEDAA58-1F20-7206-9A59-FCDFCD0A9594}"/>
              </a:ext>
            </a:extLst>
          </p:cNvPr>
          <p:cNvSpPr txBox="1"/>
          <p:nvPr/>
        </p:nvSpPr>
        <p:spPr>
          <a:xfrm>
            <a:off x="1982743" y="1697372"/>
            <a:ext cx="8226513" cy="10786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Dampak Marginalisasi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Terbatasnya akses terhadap pendidikan dan ekonomi.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Munculnya ketidakadilan sosial dan kesenjangan masyarakat.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Menurunnya partisipasi kelompok tertentu dalam kehidupan sosial.</a:t>
            </a: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4DBAE062-6473-8E18-61F9-6DFEFC3986E3}"/>
              </a:ext>
            </a:extLst>
          </p:cNvPr>
          <p:cNvSpPr txBox="1"/>
          <p:nvPr/>
        </p:nvSpPr>
        <p:spPr>
          <a:xfrm>
            <a:off x="1982743" y="2970648"/>
            <a:ext cx="8226513" cy="10786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1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Implikasi dalam Dunia Pendidikan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Kelompok tertentu dapat mengalami keterbatasan akses pendidikan yang berkualitas.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Mata pelajaran atau nilai tertentu dapat diposisikan kurang strategis dalam sistem pendidikan.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Berpotensi melemahkan pembentukan karakter dan identitas sosial peserta didik.</a:t>
            </a: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66D5EFAC-61C0-C437-DC1F-FD837B79F1F7}"/>
              </a:ext>
            </a:extLst>
          </p:cNvPr>
          <p:cNvSpPr txBox="1"/>
          <p:nvPr/>
        </p:nvSpPr>
        <p:spPr>
          <a:xfrm>
            <a:off x="1982743" y="4243924"/>
            <a:ext cx="8226513" cy="10786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1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Implikasi dalam Dunia Pendidikan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Kelompok tertentu dapat mengalami keterbatasan akses pendidikan yang berkualitas.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Mata pelajaran atau nilai tertentu dapat diposisikan kurang strategis dalam sistem pendidikan.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11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Berpotensi melemahkan pembentukan karakter dan identitas sosial peserta didik.</a:t>
            </a:r>
          </a:p>
        </p:txBody>
      </p:sp>
    </p:spTree>
    <p:extLst>
      <p:ext uri="{BB962C8B-B14F-4D97-AF65-F5344CB8AC3E}">
        <p14:creationId xmlns:p14="http://schemas.microsoft.com/office/powerpoint/2010/main" val="158723944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ambar 8">
            <a:extLst>
              <a:ext uri="{FF2B5EF4-FFF2-40B4-BE49-F238E27FC236}">
                <a16:creationId xmlns:a16="http://schemas.microsoft.com/office/drawing/2014/main" id="{45122B0C-6A29-7908-45EA-F90885AA5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72860"/>
            <a:ext cx="12192000" cy="8230860"/>
          </a:xfrm>
          <a:prstGeom prst="rect">
            <a:avLst/>
          </a:prstGeom>
        </p:spPr>
      </p:pic>
      <p:sp>
        <p:nvSpPr>
          <p:cNvPr id="10" name="Segitiga Sama Kaki 9">
            <a:extLst>
              <a:ext uri="{FF2B5EF4-FFF2-40B4-BE49-F238E27FC236}">
                <a16:creationId xmlns:a16="http://schemas.microsoft.com/office/drawing/2014/main" id="{9324A6D4-8866-B590-D2D5-8AFF150FB889}"/>
              </a:ext>
            </a:extLst>
          </p:cNvPr>
          <p:cNvSpPr/>
          <p:nvPr/>
        </p:nvSpPr>
        <p:spPr>
          <a:xfrm>
            <a:off x="11207262" y="-1372860"/>
            <a:ext cx="984738" cy="8230860"/>
          </a:xfrm>
          <a:prstGeom prst="triangle">
            <a:avLst>
              <a:gd name="adj" fmla="val 10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DD599EA5-3C82-55A0-AA80-694FC082FA91}"/>
              </a:ext>
            </a:extLst>
          </p:cNvPr>
          <p:cNvSpPr txBox="1"/>
          <p:nvPr/>
        </p:nvSpPr>
        <p:spPr>
          <a:xfrm>
            <a:off x="0" y="-6488640"/>
            <a:ext cx="10076599" cy="4112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Al-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Qur’an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merupakan sumber hukum Islam tertinggi dan absolut karena bersumber langsung dari wahyu Allah SWT.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Bersifat 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qaṭ‘ī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al-tsubūt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sehingga tidak dapat diragukan keabsahannya sebagai dalil hukum.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Menjadi fondasi normatif dan parameter evaluatif bagi seluruh sumber hukum lainnya.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Mengandung prinsip hukum universal (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kulliyyāt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) seperti keadilan, kemaslahatan, dan keseimbangan.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Semua bentuk ijtihad dan penalaran hukum wajib selaras dengan nilai dan tujuan Al-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Qur’an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id-ID" sz="1600" b="1" spc="300" dirty="0">
              <a:solidFill>
                <a:schemeClr val="accent4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C1C2C6CA-7ACD-A1A8-6550-FE5423701563}"/>
              </a:ext>
            </a:extLst>
          </p:cNvPr>
          <p:cNvSpPr txBox="1"/>
          <p:nvPr/>
        </p:nvSpPr>
        <p:spPr>
          <a:xfrm>
            <a:off x="691797" y="-5448163"/>
            <a:ext cx="9842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6000" b="1" spc="300" dirty="0">
                <a:ln>
                  <a:solidFill>
                    <a:schemeClr val="bg1"/>
                  </a:solidFill>
                </a:ln>
                <a:latin typeface="Haettenschweiler" panose="020B070604090206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KEDUDUKAN SUMBER HUKUM ISLAM</a:t>
            </a:r>
          </a:p>
        </p:txBody>
      </p:sp>
      <p:sp>
        <p:nvSpPr>
          <p:cNvPr id="2" name="Kotak Teks 1">
            <a:extLst>
              <a:ext uri="{FF2B5EF4-FFF2-40B4-BE49-F238E27FC236}">
                <a16:creationId xmlns:a16="http://schemas.microsoft.com/office/drawing/2014/main" id="{2DA9F07A-8336-0593-808E-7339E6E763C2}"/>
              </a:ext>
            </a:extLst>
          </p:cNvPr>
          <p:cNvSpPr txBox="1"/>
          <p:nvPr/>
        </p:nvSpPr>
        <p:spPr>
          <a:xfrm>
            <a:off x="1183973" y="2084836"/>
            <a:ext cx="4047463" cy="369992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Sejak kemerdekaan sampai dikeluarkannya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Undang-Undang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RepublikIndonesia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Nomor 20 tahun 2003 tentang Sistem Pendidikan Nasional,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telahbanyak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dikeluarkan regulasi yang mengatur pelaksanaan pendidikan agama disekolah, baik dalam bentuk perundang-undangan, keputusan menteri,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ketetapanMPR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/MPRS dan peraturan pemerintah, di antaranya: Undang- Undang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DasarRepublik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Indonesia Tahun 1945 BAB XIII Pasal 31, Undang- Undang RI nomor 4Tahun 1950 tentang Dasar Pendidikan dan Pengajaran di Sekolah,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Undang-Undang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Pendidikan No. 20 tahun 1954, TAP. MPRS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No.XXVII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/MPRS/1966,UU.R.I Nomor 2 Tahun 1989 tentang Sistem Pendidikan Nasional,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dansebagainya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.</a:t>
            </a: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8812CE9D-6C1D-3AA4-E1A8-E5B81549A2D1}"/>
              </a:ext>
            </a:extLst>
          </p:cNvPr>
          <p:cNvSpPr txBox="1"/>
          <p:nvPr/>
        </p:nvSpPr>
        <p:spPr>
          <a:xfrm>
            <a:off x="6240379" y="2084836"/>
            <a:ext cx="4609202" cy="360983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Dalam sistem pendidikan Indonesia, pendidikan agama pada mulanya tidak masuk ke dalam kurikulum sekolah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umum.Hal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ini disebabkan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adanyaanggapan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bahwa pendidikan agama adalah urusan orang tua di rumah,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bukanurusan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pemerintah/sekolah atau adanya anggapan bahwa pendidikan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agamaadalah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urusan lembaga-lembaga pendidikan Islam yang sudah berkembang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ditengah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masyarakat terutama sistem pendidikan madrasah dan pondok pesantren.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F2F3E009-5172-074E-4514-797752809596}"/>
              </a:ext>
            </a:extLst>
          </p:cNvPr>
          <p:cNvSpPr txBox="1"/>
          <p:nvPr/>
        </p:nvSpPr>
        <p:spPr>
          <a:xfrm>
            <a:off x="-6249540" y="2189053"/>
            <a:ext cx="5891859" cy="110703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Undang-Undang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Republik Indonesia Nomor 20 Th. 2003 tentang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SistemPendidikan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Nasional pasal 37 ayat 1 dinyatakan bahwa pendidikan dasar dan menengah wajib memuat; pendidikan Agama, pendidikan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Kewarganegaraan,bahasa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matematika, ilmu pengetahuan alam, ilmu pengetahuan sosial,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senibudaya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pendidikan jasmani dan olah raga, keterampilan/kejuruan dan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muatanlokal</a:t>
            </a:r>
            <a:endParaRPr lang="id-ID" sz="9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50BCB375-1BFB-15D9-CF43-D0FF69FCD632}"/>
              </a:ext>
            </a:extLst>
          </p:cNvPr>
          <p:cNvSpPr txBox="1"/>
          <p:nvPr/>
        </p:nvSpPr>
        <p:spPr>
          <a:xfrm>
            <a:off x="-5975826" y="3561914"/>
            <a:ext cx="5486888" cy="110703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Undang-Undang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Republik Indonesia Nomor 20 Th. 2003 tentang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SistemPendidikan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Nasional pasal 37 ayat 1 dinyatakan bahwa pendidikan dasar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danmenengah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wajib memuat; pendidikan Agama, pendidikan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Kewarganegaraan,bahasa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matematika, ilmu pengetahuan alam, ilmu pengetahuan sosial,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senibudaya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pendidikan jasmani dan olah raga, keterampilan/kejuruan dan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muatanlokal</a:t>
            </a:r>
            <a:endParaRPr lang="id-ID" sz="9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2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BB43A-0B86-84C3-311E-4402C5CB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ambar 8">
            <a:extLst>
              <a:ext uri="{FF2B5EF4-FFF2-40B4-BE49-F238E27FC236}">
                <a16:creationId xmlns:a16="http://schemas.microsoft.com/office/drawing/2014/main" id="{883F5EAE-36E1-86B0-56B7-8C9AC9C19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72860"/>
            <a:ext cx="12192000" cy="8230860"/>
          </a:xfrm>
          <a:prstGeom prst="rect">
            <a:avLst/>
          </a:prstGeom>
        </p:spPr>
      </p:pic>
      <p:sp>
        <p:nvSpPr>
          <p:cNvPr id="10" name="Segitiga Sama Kaki 9">
            <a:extLst>
              <a:ext uri="{FF2B5EF4-FFF2-40B4-BE49-F238E27FC236}">
                <a16:creationId xmlns:a16="http://schemas.microsoft.com/office/drawing/2014/main" id="{4C267133-C4F5-3BC3-47A1-9B900AA06300}"/>
              </a:ext>
            </a:extLst>
          </p:cNvPr>
          <p:cNvSpPr/>
          <p:nvPr/>
        </p:nvSpPr>
        <p:spPr>
          <a:xfrm>
            <a:off x="11207262" y="-1372860"/>
            <a:ext cx="984738" cy="8230860"/>
          </a:xfrm>
          <a:prstGeom prst="triangle">
            <a:avLst>
              <a:gd name="adj" fmla="val 10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661E06C8-1A3E-8450-74F7-BCD3B0741550}"/>
              </a:ext>
            </a:extLst>
          </p:cNvPr>
          <p:cNvSpPr txBox="1"/>
          <p:nvPr/>
        </p:nvSpPr>
        <p:spPr>
          <a:xfrm>
            <a:off x="0" y="-6488640"/>
            <a:ext cx="10076599" cy="4112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Al-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Qur’an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merupakan sumber hukum Islam tertinggi dan absolut karena bersumber langsung dari wahyu Allah SWT.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Bersifat 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qaṭ‘ī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al-tsubūt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sehingga tidak dapat diragukan keabsahannya sebagai dalil hukum.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Menjadi fondasi normatif dan parameter evaluatif bagi seluruh sumber hukum lainnya.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Mengandung prinsip hukum universal (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kulliyyāt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) seperti keadilan, kemaslahatan, dan keseimbangan.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Semua bentuk ijtihad dan penalaran hukum wajib selaras dengan nilai dan tujuan Al-</a:t>
            </a:r>
            <a:r>
              <a:rPr lang="id-ID" sz="1600" b="1" spc="300" dirty="0" err="1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Qur’an</a:t>
            </a:r>
            <a:r>
              <a:rPr lang="id-ID" sz="1600" b="1" spc="300" dirty="0">
                <a:solidFill>
                  <a:schemeClr val="bg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id-ID" sz="1600" b="1" spc="300" dirty="0">
              <a:solidFill>
                <a:schemeClr val="accent4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C16836C1-A27F-6C3E-4CEC-DF0FECAA4755}"/>
              </a:ext>
            </a:extLst>
          </p:cNvPr>
          <p:cNvSpPr txBox="1"/>
          <p:nvPr/>
        </p:nvSpPr>
        <p:spPr>
          <a:xfrm>
            <a:off x="691797" y="-5448163"/>
            <a:ext cx="9842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6000" b="1" spc="300" dirty="0">
                <a:ln>
                  <a:solidFill>
                    <a:schemeClr val="bg1"/>
                  </a:solidFill>
                </a:ln>
                <a:latin typeface="Haettenschweiler" panose="020B0706040902060204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KEDUDUKAN SUMBER HUKUM ISLAM</a:t>
            </a:r>
          </a:p>
        </p:txBody>
      </p:sp>
      <p:sp>
        <p:nvSpPr>
          <p:cNvPr id="2" name="Kotak Teks 1">
            <a:extLst>
              <a:ext uri="{FF2B5EF4-FFF2-40B4-BE49-F238E27FC236}">
                <a16:creationId xmlns:a16="http://schemas.microsoft.com/office/drawing/2014/main" id="{4CCE0916-D6D2-E492-E234-DA3BF2F07EE6}"/>
              </a:ext>
            </a:extLst>
          </p:cNvPr>
          <p:cNvSpPr txBox="1"/>
          <p:nvPr/>
        </p:nvSpPr>
        <p:spPr>
          <a:xfrm>
            <a:off x="990836" y="8394196"/>
            <a:ext cx="4047463" cy="369992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Sejak kemerdekaan sampai dikeluarkannya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Undang-Undang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RepublikIndonesia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Nomor 20 tahun 2003 tentang Sistem Pendidikan Nasional,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telahbanyak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dikeluarkan regulasi yang mengatur pelaksanaan pendidikan agama disekolah, baik dalam bentuk perundang-undangan, keputusan menteri,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ketetapanMPR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/MPRS dan peraturan pemerintah, di antaranya: Undang- Undang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DasarRepublik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Indonesia Tahun 1945 BAB XIII Pasal 31, Undang- Undang RI nomor 4Tahun 1950 tentang Dasar Pendidikan dan Pengajaran di Sekolah,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Undang-Undang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Pendidikan No. 20 tahun 1954, TAP. MPRS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No.XXVII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/MPRS/1966,UU.R.I Nomor 2 Tahun 1989 tentang Sistem Pendidikan Nasional, </a:t>
            </a:r>
            <a:r>
              <a:rPr lang="id-ID" sz="10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dansebagainya</a:t>
            </a:r>
            <a:r>
              <a:rPr lang="id-ID" sz="10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.</a:t>
            </a: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706972A8-0695-CF89-D30C-21A356527AA8}"/>
              </a:ext>
            </a:extLst>
          </p:cNvPr>
          <p:cNvSpPr txBox="1"/>
          <p:nvPr/>
        </p:nvSpPr>
        <p:spPr>
          <a:xfrm>
            <a:off x="6096000" y="8526962"/>
            <a:ext cx="4609202" cy="360983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Dalam sistem pendidikan Indonesia, pendidikan agama pada mulanya tidak masuk ke dalam kurikulum sekolah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umum.Hal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ini disebabkan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adanyaanggapan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bahwa pendidikan agama adalah urusan orang tua di rumah,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bukanurusan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pemerintah/sekolah atau adanya anggapan bahwa pendidikan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agamaadalah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urusan lembaga-lembaga pendidikan Islam yang sudah berkembang </a:t>
            </a:r>
            <a:r>
              <a:rPr lang="id-ID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ditengah</a:t>
            </a:r>
            <a:r>
              <a:rPr lang="id-ID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masyarakat terutama sistem pendidikan madrasah dan pondok pesantren.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E2FCAC51-776A-3CC7-4E5F-8096826F578C}"/>
              </a:ext>
            </a:extLst>
          </p:cNvPr>
          <p:cNvSpPr txBox="1"/>
          <p:nvPr/>
        </p:nvSpPr>
        <p:spPr>
          <a:xfrm>
            <a:off x="2236871" y="2461748"/>
            <a:ext cx="7718258" cy="89928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Undang-Undang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Republik Indonesia Nomor 20 Th. 2003 tentang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SistemPendidikan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Nasional pasal 37 ayat 1 dinyatakan bahwa pendidikan dasar dan menengah wajib memuat; pendidikan Agama, pendidikan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Kewarganegaraan,bahasa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matematika, ilmu pengetahuan alam, ilmu pengetahuan sosial,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senibudaya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pendidikan jasmani dan olah raga, keterampilan/kejuruan dan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muatanlokal</a:t>
            </a:r>
            <a:endParaRPr lang="id-ID" sz="9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B366EBCA-5E02-8132-C45E-3FFC143A846F}"/>
              </a:ext>
            </a:extLst>
          </p:cNvPr>
          <p:cNvSpPr txBox="1"/>
          <p:nvPr/>
        </p:nvSpPr>
        <p:spPr>
          <a:xfrm>
            <a:off x="2236871" y="3496968"/>
            <a:ext cx="7718258" cy="89928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Undang-Undang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Republik Indonesia Nomor 20 Th. 2003 tentang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SistemPendidikan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Nasional pasal 37 ayat 1 dinyatakan bahwa pendidikan dasar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danmenengah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wajib memuat; pendidikan Agama, pendidikan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Kewarganegaraan,bahasa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matematika, ilmu pengetahuan alam, ilmu pengetahuan sosial,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senibudaya</a:t>
            </a:r>
            <a:r>
              <a:rPr lang="id-ID" sz="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pendidikan jasmani dan olah raga, keterampilan/kejuruan dan </a:t>
            </a:r>
            <a:r>
              <a:rPr lang="id-ID" sz="9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muatanlokal</a:t>
            </a:r>
            <a:endParaRPr lang="id-ID" sz="9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548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3AAA3-93B4-CB18-03D9-BC138724B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1ED71221-6257-404A-26E7-EEB464A84D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1401" y="-1500553"/>
            <a:ext cx="14276832" cy="9144000"/>
          </a:xfrm>
          <a:prstGeom prst="rect">
            <a:avLst/>
          </a:prstGeom>
          <a:blipFill dpi="0" rotWithShape="1">
            <a:blip r:embed="rId4">
              <a:alphaModFix amt="50000"/>
            </a:blip>
            <a:srcRect/>
            <a:stretch>
              <a:fillRect/>
            </a:stretch>
          </a:blipFill>
        </p:spPr>
      </p:pic>
      <p:sp>
        <p:nvSpPr>
          <p:cNvPr id="12" name="Segitiga Sama Kaki 11">
            <a:extLst>
              <a:ext uri="{FF2B5EF4-FFF2-40B4-BE49-F238E27FC236}">
                <a16:creationId xmlns:a16="http://schemas.microsoft.com/office/drawing/2014/main" id="{32A801BA-7E0F-3086-5673-9EF4B0520957}"/>
              </a:ext>
            </a:extLst>
          </p:cNvPr>
          <p:cNvSpPr/>
          <p:nvPr/>
        </p:nvSpPr>
        <p:spPr>
          <a:xfrm>
            <a:off x="-1892809" y="4961859"/>
            <a:ext cx="15977617" cy="4236790"/>
          </a:xfrm>
          <a:prstGeom prst="triangle">
            <a:avLst>
              <a:gd name="adj" fmla="val 100000"/>
            </a:avLst>
          </a:prstGeom>
          <a:blipFill dpi="0" rotWithShape="1">
            <a:blip r:embed="rId5">
              <a:alphaModFix amt="87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Kotak Teks 1">
            <a:extLst>
              <a:ext uri="{FF2B5EF4-FFF2-40B4-BE49-F238E27FC236}">
                <a16:creationId xmlns:a16="http://schemas.microsoft.com/office/drawing/2014/main" id="{D7A5A93E-1B06-FE93-93C9-FBF88EFCC81C}"/>
              </a:ext>
            </a:extLst>
          </p:cNvPr>
          <p:cNvSpPr txBox="1"/>
          <p:nvPr/>
        </p:nvSpPr>
        <p:spPr>
          <a:xfrm>
            <a:off x="1174954" y="851139"/>
            <a:ext cx="9842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 dirty="0"/>
              <a:t>DAMPAK MARGINALISASI PAI TERHADAP PENDIDIKAN KARAKTER</a:t>
            </a:r>
            <a:endParaRPr lang="id-ID" sz="2800" b="1" spc="300" dirty="0">
              <a:ln>
                <a:solidFill>
                  <a:schemeClr val="bg1"/>
                </a:solidFill>
              </a:ln>
              <a:latin typeface="Haettenschweiler" panose="020B070604090206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97E55AAF-219E-A6CD-3364-462C1AAA3E5D}"/>
              </a:ext>
            </a:extLst>
          </p:cNvPr>
          <p:cNvSpPr txBox="1"/>
          <p:nvPr/>
        </p:nvSpPr>
        <p:spPr>
          <a:xfrm>
            <a:off x="1174954" y="1744853"/>
            <a:ext cx="9938523" cy="336829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b="1" spc="300" dirty="0">
                <a:solidFill>
                  <a:schemeClr val="tx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Menurunnya internalisasi nilai akhlak dalam kehidupan peserta didik.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b="1" spc="300" dirty="0">
                <a:solidFill>
                  <a:schemeClr val="tx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Meningkatnya kasus krisis moral seperti intoleransi, </a:t>
            </a:r>
            <a:r>
              <a:rPr lang="id-ID" b="1" spc="300" dirty="0" err="1">
                <a:solidFill>
                  <a:schemeClr val="tx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bullying</a:t>
            </a:r>
            <a:r>
              <a:rPr lang="id-ID" b="1" spc="300" dirty="0">
                <a:solidFill>
                  <a:schemeClr val="tx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, kenakalan remaja, dan degradasi etika.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b="1" spc="300" dirty="0">
                <a:solidFill>
                  <a:schemeClr val="tx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Pendidikan karakter menjadi bersifat teoritis tanpa basis spiritual yang kuat.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b="1" spc="300" dirty="0">
                <a:solidFill>
                  <a:schemeClr val="tx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Terjadinya ketimpangan antara kecerdasan intelektual dan kecerdasan moral-spiritual.</a:t>
            </a:r>
          </a:p>
        </p:txBody>
      </p:sp>
    </p:spTree>
    <p:extLst>
      <p:ext uri="{BB962C8B-B14F-4D97-AF65-F5344CB8AC3E}">
        <p14:creationId xmlns:p14="http://schemas.microsoft.com/office/powerpoint/2010/main" val="130590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/>
      </p:transition>
    </mc:Choice>
    <mc:Fallback xmlns="">
      <p:transition spd="slow">
        <p:push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>
            <a:extLst>
              <a:ext uri="{FF2B5EF4-FFF2-40B4-BE49-F238E27FC236}">
                <a16:creationId xmlns:a16="http://schemas.microsoft.com/office/drawing/2014/main" id="{54114BA9-1F27-2EBB-4A54-24B828BEA3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00554"/>
            <a:ext cx="12192000" cy="8368715"/>
          </a:xfrm>
          <a:prstGeom prst="rect">
            <a:avLst/>
          </a:prstGeom>
          <a:effectLst>
            <a:outerShdw blurRad="1270000" dist="63500" dir="21540000" sx="200000" sy="200000" algn="ctr" rotWithShape="0">
              <a:schemeClr val="tx1">
                <a:alpha val="0"/>
              </a:schemeClr>
            </a:outerShdw>
          </a:effectLst>
        </p:spPr>
      </p:pic>
      <p:sp>
        <p:nvSpPr>
          <p:cNvPr id="2" name="Kotak Teks 1">
            <a:extLst>
              <a:ext uri="{FF2B5EF4-FFF2-40B4-BE49-F238E27FC236}">
                <a16:creationId xmlns:a16="http://schemas.microsoft.com/office/drawing/2014/main" id="{8F972A5B-3423-C5EA-992A-D12BEC76866B}"/>
              </a:ext>
            </a:extLst>
          </p:cNvPr>
          <p:cNvSpPr txBox="1"/>
          <p:nvPr/>
        </p:nvSpPr>
        <p:spPr>
          <a:xfrm>
            <a:off x="1416116" y="656247"/>
            <a:ext cx="9842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400" b="1" dirty="0"/>
              <a:t>SOLUSI DAN REKONSTRUKSI KEBIJAKAN</a:t>
            </a:r>
            <a:endParaRPr lang="id-ID" sz="4400" b="1" spc="300" dirty="0">
              <a:ln>
                <a:solidFill>
                  <a:schemeClr val="bg1"/>
                </a:solidFill>
              </a:ln>
              <a:latin typeface="Haettenschweiler" panose="020B0706040902060204" pitchFamily="34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6" name="Subjudul 2">
            <a:extLst>
              <a:ext uri="{FF2B5EF4-FFF2-40B4-BE49-F238E27FC236}">
                <a16:creationId xmlns:a16="http://schemas.microsoft.com/office/drawing/2014/main" id="{50FDFC00-B84E-F703-3D45-39F430D35ED9}"/>
              </a:ext>
            </a:extLst>
          </p:cNvPr>
          <p:cNvSpPr txBox="1">
            <a:spLocks/>
          </p:cNvSpPr>
          <p:nvPr/>
        </p:nvSpPr>
        <p:spPr>
          <a:xfrm>
            <a:off x="317587" y="2218447"/>
            <a:ext cx="3440496" cy="24677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000" b="1" dirty="0">
                <a:latin typeface="Agency FB" panose="020B0503020202020204" pitchFamily="34" charset="0"/>
              </a:rPr>
              <a:t>Penguatan Kebijakan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id-ID" sz="2000" dirty="0">
                <a:latin typeface="Agency FB" panose="020B0503020202020204" pitchFamily="34" charset="0"/>
              </a:rPr>
              <a:t>Menambah integrasi nilai karakter dalam seluruh mata pelajaran.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id-ID" sz="2000" dirty="0">
                <a:latin typeface="Agency FB" panose="020B0503020202020204" pitchFamily="34" charset="0"/>
              </a:rPr>
              <a:t>Menguatkan posisi PAI dalam kurikulum nasional.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id-ID" sz="2000" dirty="0">
                <a:latin typeface="Agency FB" panose="020B0503020202020204" pitchFamily="34" charset="0"/>
              </a:rPr>
              <a:t>Mengembangkan kebijakan sekolah berbasis budaya religius.</a:t>
            </a:r>
          </a:p>
        </p:txBody>
      </p:sp>
      <p:sp>
        <p:nvSpPr>
          <p:cNvPr id="9" name="Subjudul 2">
            <a:extLst>
              <a:ext uri="{FF2B5EF4-FFF2-40B4-BE49-F238E27FC236}">
                <a16:creationId xmlns:a16="http://schemas.microsoft.com/office/drawing/2014/main" id="{445FE52F-9F89-FD0F-8EE4-F991E375DF0D}"/>
              </a:ext>
            </a:extLst>
          </p:cNvPr>
          <p:cNvSpPr txBox="1">
            <a:spLocks/>
          </p:cNvSpPr>
          <p:nvPr/>
        </p:nvSpPr>
        <p:spPr>
          <a:xfrm>
            <a:off x="4375752" y="2226257"/>
            <a:ext cx="3440496" cy="24677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000" b="1" dirty="0">
                <a:latin typeface="Agency FB" panose="020B0503020202020204" pitchFamily="34" charset="0"/>
              </a:rPr>
              <a:t>Penguatan Guru PAI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id-ID" sz="2000" dirty="0">
                <a:latin typeface="Agency FB" panose="020B0503020202020204" pitchFamily="34" charset="0"/>
              </a:rPr>
              <a:t>Peningkatan kompetensi </a:t>
            </a:r>
            <a:r>
              <a:rPr lang="id-ID" sz="2000" dirty="0" err="1">
                <a:latin typeface="Agency FB" panose="020B0503020202020204" pitchFamily="34" charset="0"/>
              </a:rPr>
              <a:t>pedagogik</a:t>
            </a:r>
            <a:r>
              <a:rPr lang="id-ID" sz="2000" dirty="0">
                <a:latin typeface="Agency FB" panose="020B0503020202020204" pitchFamily="34" charset="0"/>
              </a:rPr>
              <a:t> dan teknologi.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id-ID" sz="2000" dirty="0">
                <a:latin typeface="Agency FB" panose="020B0503020202020204" pitchFamily="34" charset="0"/>
              </a:rPr>
              <a:t>Pengembangan metode pembelajaran kreatif dan kontekstual.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id-ID" sz="2000" dirty="0">
                <a:latin typeface="Agency FB" panose="020B0503020202020204" pitchFamily="34" charset="0"/>
              </a:rPr>
              <a:t>Penguatan peran guru sebagai teladan moral.</a:t>
            </a:r>
          </a:p>
        </p:txBody>
      </p:sp>
      <p:sp>
        <p:nvSpPr>
          <p:cNvPr id="12" name="Subjudul 2">
            <a:extLst>
              <a:ext uri="{FF2B5EF4-FFF2-40B4-BE49-F238E27FC236}">
                <a16:creationId xmlns:a16="http://schemas.microsoft.com/office/drawing/2014/main" id="{CFE80F60-9CA8-45F5-A7B6-645B5B278533}"/>
              </a:ext>
            </a:extLst>
          </p:cNvPr>
          <p:cNvSpPr txBox="1">
            <a:spLocks/>
          </p:cNvSpPr>
          <p:nvPr/>
        </p:nvSpPr>
        <p:spPr>
          <a:xfrm>
            <a:off x="8433917" y="2218447"/>
            <a:ext cx="3440496" cy="24677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000" b="1" dirty="0">
                <a:latin typeface="Agency FB" panose="020B0503020202020204" pitchFamily="34" charset="0"/>
              </a:rPr>
              <a:t>Penguatan Lingkungan Sekolah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id-ID" sz="2000" dirty="0">
                <a:latin typeface="Agency FB" panose="020B0503020202020204" pitchFamily="34" charset="0"/>
              </a:rPr>
              <a:t>Membangun budaya religius di sekolah.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id-ID" sz="2000" dirty="0">
                <a:latin typeface="Agency FB" panose="020B0503020202020204" pitchFamily="34" charset="0"/>
              </a:rPr>
              <a:t>Mengintegrasikan nilai Islam dalam kegiatan akademik dan </a:t>
            </a:r>
            <a:r>
              <a:rPr lang="id-ID" sz="2000" dirty="0" err="1">
                <a:latin typeface="Agency FB" panose="020B0503020202020204" pitchFamily="34" charset="0"/>
              </a:rPr>
              <a:t>nonakademik</a:t>
            </a:r>
            <a:r>
              <a:rPr lang="id-ID" sz="2000" dirty="0">
                <a:latin typeface="Agency FB" panose="020B0503020202020204" pitchFamily="34" charset="0"/>
              </a:rPr>
              <a:t>.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id-ID" sz="1800" dirty="0">
                <a:latin typeface="Agency FB" panose="020B0503020202020204" pitchFamily="34" charset="0"/>
              </a:rPr>
              <a:t>Memperkuat</a:t>
            </a:r>
            <a:r>
              <a:rPr lang="id-ID" sz="2000" dirty="0">
                <a:latin typeface="Agency FB" panose="020B0503020202020204" pitchFamily="34" charset="0"/>
              </a:rPr>
              <a:t> sinergi sekolah, keluarga, dan masyarakat.</a:t>
            </a:r>
          </a:p>
        </p:txBody>
      </p:sp>
    </p:spTree>
    <p:extLst>
      <p:ext uri="{BB962C8B-B14F-4D97-AF65-F5344CB8AC3E}">
        <p14:creationId xmlns:p14="http://schemas.microsoft.com/office/powerpoint/2010/main" val="315755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ambar 6">
            <a:extLst>
              <a:ext uri="{FF2B5EF4-FFF2-40B4-BE49-F238E27FC236}">
                <a16:creationId xmlns:a16="http://schemas.microsoft.com/office/drawing/2014/main" id="{BC59896D-C3E6-2DA6-24FE-2E6313058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24882"/>
            <a:ext cx="12192000" cy="2167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6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1009</Words>
  <Application>Microsoft Office PowerPoint</Application>
  <PresentationFormat>Layar Lebar</PresentationFormat>
  <Paragraphs>61</Paragraphs>
  <Slides>8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8</vt:i4>
      </vt:variant>
    </vt:vector>
  </HeadingPairs>
  <TitlesOfParts>
    <vt:vector size="16" baseType="lpstr">
      <vt:lpstr>Agency FB</vt:lpstr>
      <vt:lpstr>Arial</vt:lpstr>
      <vt:lpstr>Calibri</vt:lpstr>
      <vt:lpstr>Calibri Light</vt:lpstr>
      <vt:lpstr>Cascadia Mono SemiBold</vt:lpstr>
      <vt:lpstr>Haettenschweiler</vt:lpstr>
      <vt:lpstr>Wingdings</vt:lpstr>
      <vt:lpstr>Tema Office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 a1502za</dc:creator>
  <cp:lastModifiedBy>asus a1502za</cp:lastModifiedBy>
  <cp:revision>5</cp:revision>
  <dcterms:created xsi:type="dcterms:W3CDTF">2025-12-26T08:43:08Z</dcterms:created>
  <dcterms:modified xsi:type="dcterms:W3CDTF">2026-06-06T01:21:06Z</dcterms:modified>
</cp:coreProperties>
</file>