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13FD-2762-402C-A018-6FA53A031360}" type="datetimeFigureOut">
              <a:rPr lang="en-ID" smtClean="0"/>
              <a:t>09/05/2026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DF7E3-23FB-44F8-BCCF-F1F6A613705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5320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13FD-2762-402C-A018-6FA53A031360}" type="datetimeFigureOut">
              <a:rPr lang="en-ID" smtClean="0"/>
              <a:t>09/05/2026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DF7E3-23FB-44F8-BCCF-F1F6A613705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41111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13FD-2762-402C-A018-6FA53A031360}" type="datetimeFigureOut">
              <a:rPr lang="en-ID" smtClean="0"/>
              <a:t>09/05/2026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DF7E3-23FB-44F8-BCCF-F1F6A613705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58895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13FD-2762-402C-A018-6FA53A031360}" type="datetimeFigureOut">
              <a:rPr lang="en-ID" smtClean="0"/>
              <a:t>09/05/2026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DF7E3-23FB-44F8-BCCF-F1F6A613705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18097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13FD-2762-402C-A018-6FA53A031360}" type="datetimeFigureOut">
              <a:rPr lang="en-ID" smtClean="0"/>
              <a:t>09/05/2026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DF7E3-23FB-44F8-BCCF-F1F6A613705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3153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13FD-2762-402C-A018-6FA53A031360}" type="datetimeFigureOut">
              <a:rPr lang="en-ID" smtClean="0"/>
              <a:t>09/05/2026</a:t>
            </a:fld>
            <a:endParaRPr lang="en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DF7E3-23FB-44F8-BCCF-F1F6A613705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25338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13FD-2762-402C-A018-6FA53A031360}" type="datetimeFigureOut">
              <a:rPr lang="en-ID" smtClean="0"/>
              <a:t>09/05/2026</a:t>
            </a:fld>
            <a:endParaRPr lang="en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DF7E3-23FB-44F8-BCCF-F1F6A613705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85142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13FD-2762-402C-A018-6FA53A031360}" type="datetimeFigureOut">
              <a:rPr lang="en-ID" smtClean="0"/>
              <a:t>09/05/2026</a:t>
            </a:fld>
            <a:endParaRPr lang="en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DF7E3-23FB-44F8-BCCF-F1F6A613705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34410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13FD-2762-402C-A018-6FA53A031360}" type="datetimeFigureOut">
              <a:rPr lang="en-ID" smtClean="0"/>
              <a:t>09/05/2026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DF7E3-23FB-44F8-BCCF-F1F6A613705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02238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13FD-2762-402C-A018-6FA53A031360}" type="datetimeFigureOut">
              <a:rPr lang="en-ID" smtClean="0"/>
              <a:t>09/05/2026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DF7E3-23FB-44F8-BCCF-F1F6A613705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04485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13FD-2762-402C-A018-6FA53A031360}" type="datetimeFigureOut">
              <a:rPr lang="en-ID" smtClean="0"/>
              <a:t>09/05/2026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DF7E3-23FB-44F8-BCCF-F1F6A613705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08230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13FD-2762-402C-A018-6FA53A031360}" type="datetimeFigureOut">
              <a:rPr lang="en-ID" smtClean="0"/>
              <a:t>09/05/2026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DF7E3-23FB-44F8-BCCF-F1F6A6137057}" type="slidenum">
              <a:rPr lang="en-ID" smtClean="0"/>
              <a:t>‹#›</a:t>
            </a:fld>
            <a:endParaRPr lang="en-ID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44997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13FD-2762-402C-A018-6FA53A031360}" type="datetimeFigureOut">
              <a:rPr lang="en-ID" smtClean="0"/>
              <a:t>09/05/2026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DF7E3-23FB-44F8-BCCF-F1F6A613705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80207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13FD-2762-402C-A018-6FA53A031360}" type="datetimeFigureOut">
              <a:rPr lang="en-ID" smtClean="0"/>
              <a:t>09/05/2026</a:t>
            </a:fld>
            <a:endParaRPr lang="en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DF7E3-23FB-44F8-BCCF-F1F6A613705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028390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13FD-2762-402C-A018-6FA53A031360}" type="datetimeFigureOut">
              <a:rPr lang="en-ID" smtClean="0"/>
              <a:t>09/05/2026</a:t>
            </a:fld>
            <a:endParaRPr lang="en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DF7E3-23FB-44F8-BCCF-F1F6A613705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84987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13FD-2762-402C-A018-6FA53A031360}" type="datetimeFigureOut">
              <a:rPr lang="en-ID" smtClean="0"/>
              <a:t>09/05/2026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DF7E3-23FB-44F8-BCCF-F1F6A613705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608459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13FD-2762-402C-A018-6FA53A031360}" type="datetimeFigureOut">
              <a:rPr lang="en-ID" smtClean="0"/>
              <a:t>09/05/2026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DF7E3-23FB-44F8-BCCF-F1F6A613705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48179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7C813FD-2762-402C-A018-6FA53A031360}" type="datetimeFigureOut">
              <a:rPr lang="en-ID" smtClean="0"/>
              <a:t>09/05/2026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DF7E3-23FB-44F8-BCCF-F1F6A613705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293063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E91EA-9C72-E770-B515-CC80C69CD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615" y="1631278"/>
            <a:ext cx="10458769" cy="1400530"/>
          </a:xfrm>
        </p:spPr>
        <p:txBody>
          <a:bodyPr>
            <a:noAutofit/>
          </a:bodyPr>
          <a:lstStyle/>
          <a:p>
            <a:r>
              <a:rPr lang="en-ID" sz="3200" b="1" dirty="0"/>
              <a:t>ANALISIS OUTPUT KEBIJAKAN PENDIDIKAN ISLAM:</a:t>
            </a:r>
            <a:br>
              <a:rPr lang="en-ID" sz="3200" b="1" dirty="0"/>
            </a:br>
            <a:r>
              <a:rPr lang="en-ID" sz="3200" b="1" dirty="0"/>
              <a:t>Capaian Akademik, </a:t>
            </a:r>
            <a:r>
              <a:rPr lang="en-ID" sz="3200" b="1" dirty="0" err="1"/>
              <a:t>Karakter</a:t>
            </a:r>
            <a:r>
              <a:rPr lang="en-ID" sz="3200" b="1" dirty="0"/>
              <a:t> , </a:t>
            </a:r>
            <a:r>
              <a:rPr lang="en-ID" sz="3200" b="1" dirty="0" err="1"/>
              <a:t>Moderasi</a:t>
            </a:r>
            <a:endParaRPr lang="en-ID" sz="3200" b="1" dirty="0"/>
          </a:p>
        </p:txBody>
      </p:sp>
    </p:spTree>
    <p:extLst>
      <p:ext uri="{BB962C8B-B14F-4D97-AF65-F5344CB8AC3E}">
        <p14:creationId xmlns:p14="http://schemas.microsoft.com/office/powerpoint/2010/main" val="3513145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AFDF0-8B9D-8F69-19DB-AF1022432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b="1" dirty="0"/>
              <a:t>KONSEP OUTPUT PENDIDIKAN ISLAM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DB5C2-0D3F-9EB5-E6D3-1AD62A9AA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9"/>
            <a:ext cx="8946541" cy="2742602"/>
          </a:xfrm>
        </p:spPr>
        <p:txBody>
          <a:bodyPr/>
          <a:lstStyle/>
          <a:p>
            <a:endParaRPr lang="en-US" dirty="0"/>
          </a:p>
          <a:p>
            <a:r>
              <a:rPr lang="en-ID" sz="2800" b="1" dirty="0"/>
              <a:t>Output </a:t>
            </a:r>
            <a:r>
              <a:rPr lang="en-ID" sz="2800" b="1" dirty="0" err="1"/>
              <a:t>Kebijakan</a:t>
            </a:r>
            <a:r>
              <a:rPr lang="en-ID" sz="2800" b="1" dirty="0"/>
              <a:t> Pendidikan Islam:</a:t>
            </a:r>
            <a:br>
              <a:rPr lang="en-ID" sz="2800" dirty="0"/>
            </a:br>
            <a:r>
              <a:rPr lang="en-ID" sz="2800" dirty="0"/>
              <a:t>Hasil </a:t>
            </a:r>
            <a:r>
              <a:rPr lang="en-ID" sz="2800" dirty="0" err="1"/>
              <a:t>implementasi</a:t>
            </a:r>
            <a:r>
              <a:rPr lang="en-ID" sz="2800" dirty="0"/>
              <a:t> </a:t>
            </a:r>
            <a:r>
              <a:rPr lang="en-ID" sz="2800" dirty="0" err="1"/>
              <a:t>kebijakan</a:t>
            </a:r>
            <a:r>
              <a:rPr lang="en-ID" sz="2800" dirty="0"/>
              <a:t> </a:t>
            </a:r>
            <a:r>
              <a:rPr lang="en-ID" sz="2800" dirty="0" err="1"/>
              <a:t>pendidikan</a:t>
            </a:r>
            <a:r>
              <a:rPr lang="en-ID" sz="2800" dirty="0"/>
              <a:t> Islam pada murid </a:t>
            </a:r>
            <a:r>
              <a:rPr lang="en-ID" sz="2800" dirty="0" err="1"/>
              <a:t>secara</a:t>
            </a:r>
            <a:r>
              <a:rPr lang="en-ID" sz="2800" dirty="0"/>
              <a:t> </a:t>
            </a:r>
            <a:r>
              <a:rPr lang="en-ID" sz="2800" dirty="0" err="1"/>
              <a:t>akademik</a:t>
            </a:r>
            <a:r>
              <a:rPr lang="en-ID" sz="2800" dirty="0"/>
              <a:t> </a:t>
            </a:r>
            <a:r>
              <a:rPr lang="en-ID" sz="2800" dirty="0" err="1"/>
              <a:t>maupun</a:t>
            </a:r>
            <a:r>
              <a:rPr lang="en-ID" sz="2800" dirty="0"/>
              <a:t> non </a:t>
            </a:r>
            <a:r>
              <a:rPr lang="en-ID" sz="2800" dirty="0" err="1"/>
              <a:t>akademik</a:t>
            </a:r>
            <a:r>
              <a:rPr lang="en-ID" sz="2800" dirty="0"/>
              <a:t>.</a:t>
            </a:r>
            <a:br>
              <a:rPr lang="en-ID" dirty="0"/>
            </a:b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93554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A66B6-C322-4C25-501A-26858A5D5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7038"/>
            <a:ext cx="10515600" cy="1056322"/>
          </a:xfrm>
        </p:spPr>
        <p:txBody>
          <a:bodyPr>
            <a:normAutofit/>
          </a:bodyPr>
          <a:lstStyle/>
          <a:p>
            <a:pPr algn="ctr"/>
            <a:r>
              <a:rPr lang="en-ID" b="1" dirty="0"/>
              <a:t>CAPAIAN AKADEMIK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73FFC-D2CA-6B64-0433-C216AD64C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0440" y="1483360"/>
            <a:ext cx="10815320" cy="4795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b="1" dirty="0" err="1"/>
              <a:t>Fokus</a:t>
            </a:r>
            <a:endParaRPr lang="en-ID" b="1" dirty="0"/>
          </a:p>
          <a:p>
            <a:r>
              <a:rPr lang="en-ID" dirty="0" err="1"/>
              <a:t>Penguasaan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agama dan </a:t>
            </a:r>
            <a:r>
              <a:rPr lang="en-ID" dirty="0" err="1"/>
              <a:t>umum</a:t>
            </a:r>
            <a:r>
              <a:rPr lang="en-ID" dirty="0"/>
              <a:t> </a:t>
            </a:r>
          </a:p>
          <a:p>
            <a:r>
              <a:rPr lang="en-ID" dirty="0" err="1"/>
              <a:t>Pengembangan</a:t>
            </a:r>
            <a:r>
              <a:rPr lang="en-ID" dirty="0"/>
              <a:t> </a:t>
            </a:r>
            <a:r>
              <a:rPr lang="en-ID" dirty="0" err="1"/>
              <a:t>keterampilan</a:t>
            </a:r>
            <a:r>
              <a:rPr lang="en-ID" dirty="0"/>
              <a:t>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endParaRPr lang="en-ID" dirty="0"/>
          </a:p>
          <a:p>
            <a:pPr marL="0" indent="0">
              <a:buNone/>
            </a:pPr>
            <a:r>
              <a:rPr lang="en-ID" b="1" dirty="0" err="1"/>
              <a:t>Analisis</a:t>
            </a:r>
            <a:r>
              <a:rPr lang="en-ID" b="1" dirty="0"/>
              <a:t> </a:t>
            </a:r>
            <a:r>
              <a:rPr lang="en-ID" b="1" dirty="0" err="1"/>
              <a:t>Capaian</a:t>
            </a:r>
            <a:r>
              <a:rPr lang="en-ID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D" b="1" dirty="0" err="1"/>
              <a:t>Melalui</a:t>
            </a:r>
            <a:r>
              <a:rPr lang="en-ID" b="1" dirty="0"/>
              <a:t> </a:t>
            </a:r>
            <a:r>
              <a:rPr lang="en-ID" b="1" dirty="0" err="1"/>
              <a:t>tes</a:t>
            </a:r>
            <a:r>
              <a:rPr lang="en-ID" b="1" dirty="0"/>
              <a:t> </a:t>
            </a:r>
            <a:r>
              <a:rPr lang="en-ID" b="1" dirty="0" err="1"/>
              <a:t>tulis</a:t>
            </a:r>
            <a:r>
              <a:rPr lang="en-ID" b="1" dirty="0"/>
              <a:t> dan </a:t>
            </a:r>
            <a:r>
              <a:rPr lang="en-ID" b="1" dirty="0" err="1"/>
              <a:t>lisan</a:t>
            </a:r>
            <a:r>
              <a:rPr lang="en-ID" b="1" dirty="0"/>
              <a:t> </a:t>
            </a:r>
            <a:r>
              <a:rPr lang="en-ID" b="1" dirty="0" err="1"/>
              <a:t>serta</a:t>
            </a:r>
            <a:r>
              <a:rPr lang="en-ID" b="1" dirty="0"/>
              <a:t> </a:t>
            </a:r>
            <a:r>
              <a:rPr lang="en-ID" b="1" dirty="0" err="1"/>
              <a:t>praktik</a:t>
            </a:r>
            <a:r>
              <a:rPr lang="en-ID" b="1" dirty="0"/>
              <a:t> </a:t>
            </a:r>
            <a:r>
              <a:rPr lang="en-ID" b="1" dirty="0" err="1"/>
              <a:t>keterampilan</a:t>
            </a:r>
            <a:endParaRPr lang="en-ID" b="1" dirty="0"/>
          </a:p>
          <a:p>
            <a:pPr marL="0" indent="0">
              <a:buNone/>
            </a:pPr>
            <a:r>
              <a:rPr lang="en-ID" b="1" dirty="0"/>
              <a:t>Upaya </a:t>
            </a:r>
            <a:r>
              <a:rPr lang="en-ID" b="1" dirty="0" err="1"/>
              <a:t>Peningkatan</a:t>
            </a:r>
            <a:r>
              <a:rPr lang="en-ID" b="1" dirty="0"/>
              <a:t>:</a:t>
            </a:r>
          </a:p>
          <a:p>
            <a:r>
              <a:rPr lang="en-ID" dirty="0"/>
              <a:t>Integrasi </a:t>
            </a:r>
            <a:r>
              <a:rPr lang="en-ID" dirty="0" err="1"/>
              <a:t>kurikulum</a:t>
            </a:r>
            <a:r>
              <a:rPr lang="en-ID" dirty="0"/>
              <a:t> </a:t>
            </a:r>
          </a:p>
          <a:p>
            <a:r>
              <a:rPr lang="en-ID" dirty="0" err="1"/>
              <a:t>Digitalisasi</a:t>
            </a:r>
            <a:r>
              <a:rPr lang="en-ID" dirty="0"/>
              <a:t> </a:t>
            </a:r>
            <a:r>
              <a:rPr lang="en-ID" dirty="0" err="1"/>
              <a:t>pendidikan</a:t>
            </a:r>
            <a:r>
              <a:rPr lang="en-ID" dirty="0"/>
              <a:t> </a:t>
            </a:r>
          </a:p>
          <a:p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kualitas</a:t>
            </a:r>
            <a:r>
              <a:rPr lang="en-ID" dirty="0"/>
              <a:t> guru</a:t>
            </a:r>
          </a:p>
          <a:p>
            <a:r>
              <a:rPr lang="en-ID" dirty="0" err="1"/>
              <a:t>dll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77837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C0544-E5D0-4EFC-3226-4E626B763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/>
              <a:t>CAPAIAN KARAKTER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80BC9-CED4-34B0-0DDA-D61F8B480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5920"/>
            <a:ext cx="4566920" cy="4759362"/>
          </a:xfrm>
        </p:spPr>
        <p:txBody>
          <a:bodyPr>
            <a:normAutofit fontScale="62500" lnSpcReduction="20000"/>
          </a:bodyPr>
          <a:lstStyle/>
          <a:p>
            <a:r>
              <a:rPr lang="en-ID" sz="2900" b="1" dirty="0"/>
              <a:t>Pendidikan </a:t>
            </a:r>
            <a:r>
              <a:rPr lang="en-ID" sz="2900" b="1" dirty="0" err="1"/>
              <a:t>Karakter</a:t>
            </a:r>
            <a:r>
              <a:rPr lang="en-ID" sz="2900" b="1" dirty="0"/>
              <a:t>:</a:t>
            </a:r>
            <a:br>
              <a:rPr lang="en-ID" sz="2900" dirty="0"/>
            </a:br>
            <a:r>
              <a:rPr lang="en-ID" sz="2900" dirty="0" err="1"/>
              <a:t>Pembentukan</a:t>
            </a:r>
            <a:r>
              <a:rPr lang="en-ID" sz="2900" dirty="0"/>
              <a:t> </a:t>
            </a:r>
            <a:r>
              <a:rPr lang="en-ID" sz="2900" dirty="0" err="1"/>
              <a:t>akhlak</a:t>
            </a:r>
            <a:r>
              <a:rPr lang="en-ID" sz="2900" dirty="0"/>
              <a:t> </a:t>
            </a:r>
            <a:r>
              <a:rPr lang="en-ID" sz="2900" dirty="0" err="1"/>
              <a:t>mulia</a:t>
            </a:r>
            <a:r>
              <a:rPr lang="en-ID" sz="2900" dirty="0"/>
              <a:t> </a:t>
            </a:r>
            <a:r>
              <a:rPr lang="en-ID" sz="2900" dirty="0" err="1"/>
              <a:t>berdasarkan</a:t>
            </a:r>
            <a:r>
              <a:rPr lang="en-ID" sz="2900" dirty="0"/>
              <a:t> Al-Qur’an dan Hadis.</a:t>
            </a:r>
          </a:p>
          <a:p>
            <a:r>
              <a:rPr lang="en-ID" sz="2900" b="1" dirty="0"/>
              <a:t>Nilai Utama:</a:t>
            </a:r>
            <a:br>
              <a:rPr lang="en-ID" sz="2900" dirty="0"/>
            </a:br>
            <a:r>
              <a:rPr lang="en-ID" sz="2900" dirty="0" err="1"/>
              <a:t>Jujur</a:t>
            </a:r>
            <a:r>
              <a:rPr lang="en-ID" sz="2900" dirty="0"/>
              <a:t> </a:t>
            </a:r>
            <a:br>
              <a:rPr lang="en-ID" sz="2900" dirty="0"/>
            </a:br>
            <a:r>
              <a:rPr lang="en-ID" sz="2900" dirty="0" err="1"/>
              <a:t>Disiplin</a:t>
            </a:r>
            <a:r>
              <a:rPr lang="en-ID" sz="2900" dirty="0"/>
              <a:t> </a:t>
            </a:r>
            <a:br>
              <a:rPr lang="en-ID" sz="2900" dirty="0"/>
            </a:br>
            <a:r>
              <a:rPr lang="en-ID" sz="2900" dirty="0" err="1"/>
              <a:t>Tanggung</a:t>
            </a:r>
            <a:r>
              <a:rPr lang="en-ID" sz="2900" dirty="0"/>
              <a:t> </a:t>
            </a:r>
            <a:r>
              <a:rPr lang="en-ID" sz="2900" dirty="0" err="1"/>
              <a:t>jawab</a:t>
            </a:r>
            <a:r>
              <a:rPr lang="en-ID" sz="2900" dirty="0"/>
              <a:t> </a:t>
            </a:r>
            <a:br>
              <a:rPr lang="en-ID" sz="2900" dirty="0"/>
            </a:br>
            <a:r>
              <a:rPr lang="en-ID" sz="2900" dirty="0" err="1"/>
              <a:t>Peduli</a:t>
            </a:r>
            <a:r>
              <a:rPr lang="en-ID" sz="2900" dirty="0"/>
              <a:t> </a:t>
            </a:r>
            <a:r>
              <a:rPr lang="en-ID" sz="2900" dirty="0" err="1"/>
              <a:t>sosial</a:t>
            </a:r>
            <a:r>
              <a:rPr lang="en-ID" sz="2900" dirty="0"/>
              <a:t> </a:t>
            </a:r>
          </a:p>
          <a:p>
            <a:r>
              <a:rPr lang="en-ID" sz="2900" b="1" dirty="0" err="1"/>
              <a:t>Analisis</a:t>
            </a:r>
            <a:r>
              <a:rPr lang="en-ID" sz="2900" b="1" dirty="0"/>
              <a:t> </a:t>
            </a:r>
            <a:r>
              <a:rPr lang="en-ID" sz="2900" b="1" dirty="0" err="1"/>
              <a:t>Capaian</a:t>
            </a:r>
            <a:endParaRPr lang="en-ID" sz="2900" b="1" dirty="0"/>
          </a:p>
          <a:p>
            <a:pPr marL="0" indent="0">
              <a:buNone/>
            </a:pPr>
            <a:r>
              <a:rPr lang="en-ID" sz="2900" dirty="0"/>
              <a:t>     </a:t>
            </a:r>
            <a:r>
              <a:rPr lang="en-ID" sz="2900" dirty="0" err="1"/>
              <a:t>Observasi</a:t>
            </a:r>
            <a:r>
              <a:rPr lang="en-ID" sz="2900" dirty="0"/>
              <a:t> dan survey </a:t>
            </a:r>
            <a:r>
              <a:rPr lang="en-ID" sz="2900" dirty="0" err="1"/>
              <a:t>penilaian</a:t>
            </a:r>
            <a:r>
              <a:rPr lang="en-ID" sz="2900" dirty="0"/>
              <a:t> </a:t>
            </a:r>
            <a:r>
              <a:rPr lang="en-ID" sz="2900" dirty="0" err="1"/>
              <a:t>diri</a:t>
            </a:r>
            <a:endParaRPr lang="en-ID" sz="2900" dirty="0"/>
          </a:p>
          <a:p>
            <a:r>
              <a:rPr lang="en-ID" sz="2900" b="1" dirty="0"/>
              <a:t>Strategi:</a:t>
            </a:r>
            <a:br>
              <a:rPr lang="en-ID" sz="2900" dirty="0"/>
            </a:br>
            <a:r>
              <a:rPr lang="en-ID" sz="2900" dirty="0" err="1"/>
              <a:t>Pembiasaan</a:t>
            </a:r>
            <a:r>
              <a:rPr lang="en-ID" sz="2900" dirty="0"/>
              <a:t> </a:t>
            </a:r>
            <a:r>
              <a:rPr lang="en-ID" sz="2900" dirty="0" err="1"/>
              <a:t>religius</a:t>
            </a:r>
            <a:r>
              <a:rPr lang="en-ID" sz="2900" dirty="0"/>
              <a:t> </a:t>
            </a:r>
            <a:br>
              <a:rPr lang="en-ID" sz="2900" dirty="0"/>
            </a:br>
            <a:r>
              <a:rPr lang="en-ID" sz="2900" dirty="0" err="1"/>
              <a:t>Keteladanan</a:t>
            </a:r>
            <a:r>
              <a:rPr lang="en-ID" sz="2900" dirty="0"/>
              <a:t> guru </a:t>
            </a:r>
            <a:br>
              <a:rPr lang="en-ID" sz="2900" dirty="0"/>
            </a:br>
            <a:r>
              <a:rPr lang="en-ID" sz="2900" dirty="0" err="1"/>
              <a:t>Budaya</a:t>
            </a:r>
            <a:r>
              <a:rPr lang="en-ID" sz="2900" dirty="0"/>
              <a:t> </a:t>
            </a:r>
            <a:r>
              <a:rPr lang="en-ID" sz="2900" dirty="0" err="1"/>
              <a:t>sekolah</a:t>
            </a:r>
            <a:r>
              <a:rPr lang="en-ID" sz="2900" dirty="0"/>
              <a:t> </a:t>
            </a:r>
            <a:r>
              <a:rPr lang="en-ID" sz="2900" dirty="0" err="1"/>
              <a:t>positif</a:t>
            </a:r>
            <a:r>
              <a:rPr lang="en-ID" sz="2900" dirty="0"/>
              <a:t> </a:t>
            </a:r>
            <a:br>
              <a:rPr lang="en-ID" sz="2900" dirty="0"/>
            </a:br>
            <a:br>
              <a:rPr lang="en-ID" dirty="0"/>
            </a:br>
            <a:br>
              <a:rPr lang="en-ID" dirty="0"/>
            </a:br>
            <a:endParaRPr lang="en-ID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CE7ED32-2D54-765E-36E4-3AEB32038E05}"/>
              </a:ext>
            </a:extLst>
          </p:cNvPr>
          <p:cNvSpPr txBox="1">
            <a:spLocks/>
          </p:cNvSpPr>
          <p:nvPr/>
        </p:nvSpPr>
        <p:spPr>
          <a:xfrm>
            <a:off x="6096000" y="1784985"/>
            <a:ext cx="456692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D" b="1" dirty="0" err="1"/>
              <a:t>Tantangan</a:t>
            </a:r>
            <a:r>
              <a:rPr lang="en-ID" b="1" dirty="0"/>
              <a:t> </a:t>
            </a:r>
            <a:r>
              <a:rPr lang="en-ID" b="1" dirty="0" err="1"/>
              <a:t>Karakter</a:t>
            </a:r>
            <a:br>
              <a:rPr lang="en-ID" dirty="0"/>
            </a:br>
            <a:r>
              <a:rPr lang="en-ID" b="1" dirty="0" err="1"/>
              <a:t>Pengaruh</a:t>
            </a:r>
            <a:r>
              <a:rPr lang="en-ID" b="1" dirty="0"/>
              <a:t> </a:t>
            </a:r>
            <a:r>
              <a:rPr lang="en-ID" b="1" dirty="0" err="1"/>
              <a:t>Negatif</a:t>
            </a:r>
            <a:r>
              <a:rPr lang="en-ID" b="1" dirty="0"/>
              <a:t>:</a:t>
            </a:r>
            <a:br>
              <a:rPr lang="en-ID" dirty="0"/>
            </a:br>
            <a:r>
              <a:rPr lang="en-ID" dirty="0"/>
              <a:t>Media </a:t>
            </a:r>
            <a:r>
              <a:rPr lang="en-ID" dirty="0" err="1"/>
              <a:t>sosial</a:t>
            </a:r>
            <a:r>
              <a:rPr lang="en-ID" dirty="0"/>
              <a:t> </a:t>
            </a:r>
            <a:br>
              <a:rPr lang="en-ID" dirty="0"/>
            </a:br>
            <a:r>
              <a:rPr lang="en-ID" dirty="0" err="1"/>
              <a:t>Budaya</a:t>
            </a:r>
            <a:r>
              <a:rPr lang="en-ID" dirty="0"/>
              <a:t> </a:t>
            </a:r>
            <a:r>
              <a:rPr lang="en-ID" dirty="0" err="1"/>
              <a:t>konsumtif</a:t>
            </a:r>
            <a:r>
              <a:rPr lang="en-ID" dirty="0"/>
              <a:t> </a:t>
            </a:r>
            <a:br>
              <a:rPr lang="en-ID" dirty="0"/>
            </a:br>
            <a:r>
              <a:rPr lang="en-ID" dirty="0" err="1"/>
              <a:t>Konten</a:t>
            </a:r>
            <a:r>
              <a:rPr lang="en-ID" dirty="0"/>
              <a:t> </a:t>
            </a:r>
            <a:r>
              <a:rPr lang="en-ID" dirty="0" err="1"/>
              <a:t>negatif</a:t>
            </a:r>
            <a:r>
              <a:rPr lang="en-ID" dirty="0"/>
              <a:t> internet </a:t>
            </a:r>
            <a:br>
              <a:rPr lang="en-ID" dirty="0"/>
            </a:br>
            <a:r>
              <a:rPr lang="en-ID" dirty="0" err="1"/>
              <a:t>Individualisme</a:t>
            </a:r>
            <a:r>
              <a:rPr lang="en-ID" dirty="0"/>
              <a:t> </a:t>
            </a:r>
          </a:p>
          <a:p>
            <a:r>
              <a:rPr lang="en-ID" b="1" dirty="0"/>
              <a:t>Solusi:</a:t>
            </a:r>
            <a:br>
              <a:rPr lang="en-ID" dirty="0"/>
            </a:br>
            <a:r>
              <a:rPr lang="en-ID" dirty="0" err="1"/>
              <a:t>Penguatan</a:t>
            </a:r>
            <a:r>
              <a:rPr lang="en-ID" dirty="0"/>
              <a:t> moral dan spiritual </a:t>
            </a:r>
            <a:br>
              <a:rPr lang="en-ID" dirty="0"/>
            </a:br>
            <a:r>
              <a:rPr lang="en-ID" dirty="0" err="1"/>
              <a:t>Pengawasan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 </a:t>
            </a:r>
            <a:br>
              <a:rPr lang="en-ID" dirty="0"/>
            </a:br>
            <a:r>
              <a:rPr lang="en-ID" dirty="0"/>
              <a:t>Pendidikan </a:t>
            </a:r>
            <a:r>
              <a:rPr lang="en-ID" dirty="0" err="1"/>
              <a:t>akhlak</a:t>
            </a:r>
            <a:r>
              <a:rPr lang="en-ID" dirty="0"/>
              <a:t> </a:t>
            </a:r>
            <a:r>
              <a:rPr lang="en-ID" dirty="0" err="1"/>
              <a:t>berkelanjutan</a:t>
            </a:r>
            <a:r>
              <a:rPr lang="en-ID" dirty="0"/>
              <a:t> </a:t>
            </a:r>
            <a:br>
              <a:rPr lang="en-ID" dirty="0"/>
            </a:br>
            <a:br>
              <a:rPr lang="en-ID" dirty="0"/>
            </a:br>
            <a:br>
              <a:rPr lang="en-ID" dirty="0"/>
            </a:br>
            <a:br>
              <a:rPr lang="en-ID" dirty="0"/>
            </a:br>
            <a:br>
              <a:rPr lang="en-ID" dirty="0"/>
            </a:b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387714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17C4C-47A0-EBB2-34E0-866406C9F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/>
              <a:t>MODERASI BERAGAMA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A0CF8-D6E4-F2CC-2181-4C707E4DE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25600"/>
            <a:ext cx="8946541" cy="4622799"/>
          </a:xfrm>
        </p:spPr>
        <p:txBody>
          <a:bodyPr>
            <a:normAutofit/>
          </a:bodyPr>
          <a:lstStyle/>
          <a:p>
            <a:r>
              <a:rPr lang="en-ID" sz="2200" b="1" dirty="0" err="1"/>
              <a:t>Moderasi</a:t>
            </a:r>
            <a:r>
              <a:rPr lang="en-ID" sz="2200" b="1" dirty="0"/>
              <a:t> </a:t>
            </a:r>
            <a:r>
              <a:rPr lang="en-ID" sz="2200" b="1" dirty="0" err="1"/>
              <a:t>Beragama</a:t>
            </a:r>
            <a:r>
              <a:rPr lang="en-ID" sz="2200" b="1" dirty="0"/>
              <a:t>:</a:t>
            </a:r>
            <a:br>
              <a:rPr lang="en-ID" sz="2200" dirty="0"/>
            </a:br>
            <a:r>
              <a:rPr lang="en-ID" sz="2200" dirty="0" err="1"/>
              <a:t>Sikap</a:t>
            </a:r>
            <a:r>
              <a:rPr lang="en-ID" sz="2200" dirty="0"/>
              <a:t> </a:t>
            </a:r>
            <a:r>
              <a:rPr lang="en-ID" sz="2200" dirty="0" err="1"/>
              <a:t>beragama</a:t>
            </a:r>
            <a:r>
              <a:rPr lang="en-ID" sz="2200" dirty="0"/>
              <a:t> yang:</a:t>
            </a:r>
            <a:br>
              <a:rPr lang="en-ID" sz="2200" dirty="0"/>
            </a:br>
            <a:r>
              <a:rPr lang="en-ID" sz="2200" dirty="0" err="1"/>
              <a:t>seimbang</a:t>
            </a:r>
            <a:r>
              <a:rPr lang="en-ID" sz="2200" dirty="0"/>
              <a:t> </a:t>
            </a:r>
            <a:br>
              <a:rPr lang="en-ID" sz="2200" dirty="0"/>
            </a:br>
            <a:r>
              <a:rPr lang="en-ID" sz="2200" dirty="0" err="1"/>
              <a:t>toleran</a:t>
            </a:r>
            <a:r>
              <a:rPr lang="en-ID" sz="2200" dirty="0"/>
              <a:t> </a:t>
            </a:r>
            <a:br>
              <a:rPr lang="en-ID" sz="2200" dirty="0"/>
            </a:br>
            <a:r>
              <a:rPr lang="en-ID" sz="2200" dirty="0" err="1"/>
              <a:t>tidak</a:t>
            </a:r>
            <a:r>
              <a:rPr lang="en-ID" sz="2200" dirty="0"/>
              <a:t> </a:t>
            </a:r>
            <a:r>
              <a:rPr lang="en-ID" sz="2200" dirty="0" err="1"/>
              <a:t>ekstrem</a:t>
            </a:r>
            <a:r>
              <a:rPr lang="en-ID" sz="2200" dirty="0"/>
              <a:t> </a:t>
            </a:r>
          </a:p>
          <a:p>
            <a:r>
              <a:rPr lang="en-ID" sz="2200" dirty="0" err="1"/>
              <a:t>Analisis</a:t>
            </a:r>
            <a:r>
              <a:rPr lang="en-ID" sz="2200" dirty="0"/>
              <a:t> </a:t>
            </a:r>
            <a:r>
              <a:rPr lang="en-ID" sz="2200" dirty="0" err="1"/>
              <a:t>Capaian</a:t>
            </a:r>
            <a:endParaRPr lang="en-ID" sz="2200" dirty="0"/>
          </a:p>
          <a:p>
            <a:pPr marL="0" indent="0">
              <a:buNone/>
            </a:pPr>
            <a:r>
              <a:rPr lang="en-ID" sz="2200" dirty="0"/>
              <a:t>     </a:t>
            </a:r>
            <a:r>
              <a:rPr lang="en-ID" sz="2200" dirty="0" err="1"/>
              <a:t>Observasi</a:t>
            </a:r>
            <a:r>
              <a:rPr lang="en-ID" sz="2200" dirty="0"/>
              <a:t> dan survey </a:t>
            </a:r>
            <a:r>
              <a:rPr lang="en-ID" sz="2200" dirty="0" err="1"/>
              <a:t>penilaian</a:t>
            </a:r>
            <a:r>
              <a:rPr lang="en-ID" sz="2200" dirty="0"/>
              <a:t> </a:t>
            </a:r>
            <a:r>
              <a:rPr lang="en-ID" sz="2200" dirty="0" err="1"/>
              <a:t>diri</a:t>
            </a:r>
            <a:r>
              <a:rPr lang="en-ID" sz="2200" dirty="0"/>
              <a:t> </a:t>
            </a:r>
          </a:p>
          <a:p>
            <a:r>
              <a:rPr lang="en-ID" sz="2200" b="1" dirty="0" err="1"/>
              <a:t>Implementasi</a:t>
            </a:r>
            <a:r>
              <a:rPr lang="en-ID" sz="2200" b="1" dirty="0"/>
              <a:t>:</a:t>
            </a:r>
            <a:br>
              <a:rPr lang="en-ID" sz="2200" dirty="0"/>
            </a:br>
            <a:r>
              <a:rPr lang="en-ID" sz="2200" dirty="0"/>
              <a:t>Pendidikan </a:t>
            </a:r>
            <a:r>
              <a:rPr lang="en-ID" sz="2200" dirty="0" err="1"/>
              <a:t>toleransi</a:t>
            </a:r>
            <a:r>
              <a:rPr lang="en-ID" sz="2200" dirty="0"/>
              <a:t> </a:t>
            </a:r>
            <a:br>
              <a:rPr lang="en-ID" sz="2200" dirty="0"/>
            </a:br>
            <a:r>
              <a:rPr lang="en-ID" sz="2200" dirty="0" err="1"/>
              <a:t>Wawasan</a:t>
            </a:r>
            <a:r>
              <a:rPr lang="en-ID" sz="2200" dirty="0"/>
              <a:t> </a:t>
            </a:r>
            <a:r>
              <a:rPr lang="en-ID" sz="2200" dirty="0" err="1"/>
              <a:t>kebangsaan</a:t>
            </a:r>
            <a:r>
              <a:rPr lang="en-ID" sz="2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5268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626FF-F878-561B-D099-1C19D5E50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/>
              <a:t>KESIMPULAN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0681E-32F1-33A6-0CF1-1023C76B4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816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sz="2400" b="1" dirty="0" err="1"/>
              <a:t>Analisis</a:t>
            </a:r>
            <a:r>
              <a:rPr lang="en-ID" sz="2400" b="1" dirty="0"/>
              <a:t> Output Pendidikan Islam </a:t>
            </a:r>
            <a:r>
              <a:rPr lang="en-ID" sz="2400" b="1" dirty="0" err="1"/>
              <a:t>meliputi</a:t>
            </a:r>
            <a:r>
              <a:rPr lang="en-ID" sz="2400" b="1" dirty="0"/>
              <a:t>:</a:t>
            </a:r>
          </a:p>
          <a:p>
            <a:r>
              <a:rPr lang="en-ID" sz="2400" dirty="0" err="1"/>
              <a:t>Capaian</a:t>
            </a:r>
            <a:r>
              <a:rPr lang="en-ID" sz="2400" dirty="0"/>
              <a:t> </a:t>
            </a:r>
            <a:r>
              <a:rPr lang="en-ID" sz="2400" dirty="0" err="1"/>
              <a:t>akademik</a:t>
            </a:r>
            <a:r>
              <a:rPr lang="en-ID" sz="2400" dirty="0"/>
              <a:t> ( </a:t>
            </a:r>
            <a:r>
              <a:rPr lang="en-ID" sz="2400" dirty="0" err="1"/>
              <a:t>Tes</a:t>
            </a:r>
            <a:r>
              <a:rPr lang="en-ID" sz="2400" dirty="0"/>
              <a:t> Tulis, </a:t>
            </a:r>
            <a:r>
              <a:rPr lang="en-ID" sz="2400" dirty="0" err="1"/>
              <a:t>Observasi</a:t>
            </a:r>
            <a:r>
              <a:rPr lang="en-ID" sz="2400" dirty="0"/>
              <a:t>)</a:t>
            </a:r>
          </a:p>
          <a:p>
            <a:r>
              <a:rPr lang="en-ID" sz="2400" dirty="0" err="1"/>
              <a:t>Pembentukan</a:t>
            </a:r>
            <a:r>
              <a:rPr lang="en-ID" sz="2400" dirty="0"/>
              <a:t> </a:t>
            </a:r>
            <a:r>
              <a:rPr lang="en-ID" sz="2400" dirty="0" err="1"/>
              <a:t>karakter</a:t>
            </a:r>
            <a:r>
              <a:rPr lang="en-ID" sz="2400" dirty="0"/>
              <a:t> dan </a:t>
            </a:r>
            <a:r>
              <a:rPr lang="en-ID" sz="2400" dirty="0" err="1"/>
              <a:t>moderasi</a:t>
            </a:r>
            <a:r>
              <a:rPr lang="en-ID" sz="2400" dirty="0"/>
              <a:t> </a:t>
            </a:r>
            <a:r>
              <a:rPr lang="en-ID" sz="2400" dirty="0" err="1"/>
              <a:t>beragama</a:t>
            </a:r>
            <a:r>
              <a:rPr lang="en-ID" sz="2400" dirty="0"/>
              <a:t>( </a:t>
            </a:r>
            <a:r>
              <a:rPr lang="en-ID" sz="2400" dirty="0" err="1"/>
              <a:t>Observasi</a:t>
            </a:r>
            <a:r>
              <a:rPr lang="en-ID" sz="2400" dirty="0"/>
              <a:t> dan Survey </a:t>
            </a:r>
            <a:r>
              <a:rPr lang="en-ID" sz="2400" dirty="0" err="1"/>
              <a:t>penilaian</a:t>
            </a:r>
            <a:r>
              <a:rPr lang="en-ID" sz="2400" dirty="0"/>
              <a:t> </a:t>
            </a:r>
            <a:r>
              <a:rPr lang="en-ID" sz="2400" dirty="0" err="1"/>
              <a:t>diri</a:t>
            </a:r>
            <a:r>
              <a:rPr lang="en-ID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367845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</TotalTime>
  <Words>218</Words>
  <Application>Microsoft Office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Century Gothic</vt:lpstr>
      <vt:lpstr>Wingdings</vt:lpstr>
      <vt:lpstr>Wingdings 3</vt:lpstr>
      <vt:lpstr>Ion</vt:lpstr>
      <vt:lpstr>ANALISIS OUTPUT KEBIJAKAN PENDIDIKAN ISLAM: Capaian Akademik, Karakter , Moderasi</vt:lpstr>
      <vt:lpstr>KONSEP OUTPUT PENDIDIKAN ISLAM </vt:lpstr>
      <vt:lpstr>CAPAIAN AKADEMIK</vt:lpstr>
      <vt:lpstr>CAPAIAN KARAKTER</vt:lpstr>
      <vt:lpstr>MODERASI BERAGAMA</vt:lpstr>
      <vt:lpstr>KESIMPULAN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 PLY</dc:creator>
  <cp:lastModifiedBy>SIM PLY</cp:lastModifiedBy>
  <cp:revision>2</cp:revision>
  <dcterms:created xsi:type="dcterms:W3CDTF">2026-05-09T16:37:21Z</dcterms:created>
  <dcterms:modified xsi:type="dcterms:W3CDTF">2026-05-09T16:52:19Z</dcterms:modified>
</cp:coreProperties>
</file>