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Funtastic" pitchFamily="2" charset="0"/>
      <p:regular r:id="rId14"/>
    </p:embeddedFont>
    <p:embeddedFont>
      <p:font typeface="Open Sans" panose="02000000000000000000" pitchFamily="2" charset="0"/>
      <p:regular r:id="rId15"/>
    </p:embeddedFont>
    <p:embeddedFont>
      <p:font typeface="Open Sans Bold" pitchFamily="2"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font" Target="fonts/font3.fntdata"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font" Target="fonts/font2.fntdata"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font" Target="fonts/font1.fntdata"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 /><Relationship Id="rId3" Type="http://schemas.openxmlformats.org/officeDocument/2006/relationships/image" Target="../media/image2.svg" /><Relationship Id="rId7" Type="http://schemas.openxmlformats.org/officeDocument/2006/relationships/image" Target="../media/image6.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5.png" /><Relationship Id="rId11" Type="http://schemas.openxmlformats.org/officeDocument/2006/relationships/image" Target="../media/image10.svg" /><Relationship Id="rId5" Type="http://schemas.openxmlformats.org/officeDocument/2006/relationships/image" Target="../media/image4.svg" /><Relationship Id="rId10" Type="http://schemas.openxmlformats.org/officeDocument/2006/relationships/image" Target="../media/image9.png" /><Relationship Id="rId4" Type="http://schemas.openxmlformats.org/officeDocument/2006/relationships/image" Target="../media/image3.png" /><Relationship Id="rId9" Type="http://schemas.openxmlformats.org/officeDocument/2006/relationships/image" Target="../media/image8.svg" /></Relationships>
</file>

<file path=ppt/slides/_rels/slide2.xml.rels><?xml version="1.0" encoding="UTF-8" standalone="yes"?>
<Relationships xmlns="http://schemas.openxmlformats.org/package/2006/relationships"><Relationship Id="rId8" Type="http://schemas.openxmlformats.org/officeDocument/2006/relationships/image" Target="../media/image15.svg" /><Relationship Id="rId13" Type="http://schemas.openxmlformats.org/officeDocument/2006/relationships/image" Target="../media/image20.png" /><Relationship Id="rId3" Type="http://schemas.openxmlformats.org/officeDocument/2006/relationships/image" Target="../media/image2.svg" /><Relationship Id="rId7" Type="http://schemas.openxmlformats.org/officeDocument/2006/relationships/image" Target="../media/image14.png" /><Relationship Id="rId12" Type="http://schemas.openxmlformats.org/officeDocument/2006/relationships/image" Target="../media/image19.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13.png" /><Relationship Id="rId11" Type="http://schemas.openxmlformats.org/officeDocument/2006/relationships/image" Target="../media/image18.png" /><Relationship Id="rId5" Type="http://schemas.openxmlformats.org/officeDocument/2006/relationships/image" Target="../media/image12.svg" /><Relationship Id="rId10" Type="http://schemas.openxmlformats.org/officeDocument/2006/relationships/image" Target="../media/image17.svg" /><Relationship Id="rId4" Type="http://schemas.openxmlformats.org/officeDocument/2006/relationships/image" Target="../media/image11.png" /><Relationship Id="rId9" Type="http://schemas.openxmlformats.org/officeDocument/2006/relationships/image" Target="../media/image16.png" /><Relationship Id="rId14" Type="http://schemas.openxmlformats.org/officeDocument/2006/relationships/image" Target="../media/image21.svg" /></Relationships>
</file>

<file path=ppt/slides/_rels/slide3.xml.rels><?xml version="1.0" encoding="UTF-8" standalone="yes"?>
<Relationships xmlns="http://schemas.openxmlformats.org/package/2006/relationships"><Relationship Id="rId8" Type="http://schemas.openxmlformats.org/officeDocument/2006/relationships/image" Target="../media/image3.png" /><Relationship Id="rId13" Type="http://schemas.openxmlformats.org/officeDocument/2006/relationships/image" Target="../media/image12.svg" /><Relationship Id="rId3" Type="http://schemas.openxmlformats.org/officeDocument/2006/relationships/image" Target="../media/image2.svg" /><Relationship Id="rId7" Type="http://schemas.openxmlformats.org/officeDocument/2006/relationships/image" Target="../media/image23.svg" /><Relationship Id="rId12" Type="http://schemas.openxmlformats.org/officeDocument/2006/relationships/image" Target="../media/image11.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22.png" /><Relationship Id="rId11" Type="http://schemas.openxmlformats.org/officeDocument/2006/relationships/image" Target="../media/image25.svg" /><Relationship Id="rId5" Type="http://schemas.openxmlformats.org/officeDocument/2006/relationships/image" Target="../media/image10.svg" /><Relationship Id="rId10" Type="http://schemas.openxmlformats.org/officeDocument/2006/relationships/image" Target="../media/image24.png" /><Relationship Id="rId4" Type="http://schemas.openxmlformats.org/officeDocument/2006/relationships/image" Target="../media/image9.png" /><Relationship Id="rId9" Type="http://schemas.openxmlformats.org/officeDocument/2006/relationships/image" Target="../media/image4.svg" /></Relationships>
</file>

<file path=ppt/slides/_rels/slide4.xml.rels><?xml version="1.0" encoding="UTF-8" standalone="yes"?>
<Relationships xmlns="http://schemas.openxmlformats.org/package/2006/relationships"><Relationship Id="rId8" Type="http://schemas.openxmlformats.org/officeDocument/2006/relationships/image" Target="../media/image30.png" /><Relationship Id="rId3" Type="http://schemas.openxmlformats.org/officeDocument/2006/relationships/image" Target="../media/image2.svg" /><Relationship Id="rId7" Type="http://schemas.openxmlformats.org/officeDocument/2006/relationships/image" Target="../media/image29.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28.png" /><Relationship Id="rId11" Type="http://schemas.openxmlformats.org/officeDocument/2006/relationships/image" Target="../media/image33.svg" /><Relationship Id="rId5" Type="http://schemas.openxmlformats.org/officeDocument/2006/relationships/image" Target="../media/image27.svg" /><Relationship Id="rId10" Type="http://schemas.openxmlformats.org/officeDocument/2006/relationships/image" Target="../media/image32.png" /><Relationship Id="rId4" Type="http://schemas.openxmlformats.org/officeDocument/2006/relationships/image" Target="../media/image26.png" /><Relationship Id="rId9" Type="http://schemas.openxmlformats.org/officeDocument/2006/relationships/image" Target="../media/image31.svg" /></Relationships>
</file>

<file path=ppt/slides/_rels/slide5.xml.rels><?xml version="1.0" encoding="UTF-8" standalone="yes"?>
<Relationships xmlns="http://schemas.openxmlformats.org/package/2006/relationships"><Relationship Id="rId8" Type="http://schemas.openxmlformats.org/officeDocument/2006/relationships/image" Target="../media/image38.png" /><Relationship Id="rId3" Type="http://schemas.openxmlformats.org/officeDocument/2006/relationships/image" Target="../media/image2.svg" /><Relationship Id="rId7" Type="http://schemas.openxmlformats.org/officeDocument/2006/relationships/image" Target="../media/image37.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36.png" /><Relationship Id="rId5" Type="http://schemas.openxmlformats.org/officeDocument/2006/relationships/image" Target="../media/image35.svg" /><Relationship Id="rId4" Type="http://schemas.openxmlformats.org/officeDocument/2006/relationships/image" Target="../media/image34.png" /><Relationship Id="rId9" Type="http://schemas.openxmlformats.org/officeDocument/2006/relationships/image" Target="../media/image39.svg" /></Relationships>
</file>

<file path=ppt/slides/_rels/slide6.xml.rels><?xml version="1.0" encoding="UTF-8" standalone="yes"?>
<Relationships xmlns="http://schemas.openxmlformats.org/package/2006/relationships"><Relationship Id="rId8" Type="http://schemas.openxmlformats.org/officeDocument/2006/relationships/image" Target="../media/image42.png" /><Relationship Id="rId3" Type="http://schemas.openxmlformats.org/officeDocument/2006/relationships/image" Target="../media/image2.svg" /><Relationship Id="rId7" Type="http://schemas.openxmlformats.org/officeDocument/2006/relationships/image" Target="../media/image10.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9.png" /><Relationship Id="rId5" Type="http://schemas.openxmlformats.org/officeDocument/2006/relationships/image" Target="../media/image41.svg" /><Relationship Id="rId4" Type="http://schemas.openxmlformats.org/officeDocument/2006/relationships/image" Target="../media/image40.png" /><Relationship Id="rId9" Type="http://schemas.openxmlformats.org/officeDocument/2006/relationships/image" Target="../media/image43.svg" /></Relationships>
</file>

<file path=ppt/slides/_rels/slide7.xml.rels><?xml version="1.0" encoding="UTF-8" standalone="yes"?>
<Relationships xmlns="http://schemas.openxmlformats.org/package/2006/relationships"><Relationship Id="rId8" Type="http://schemas.openxmlformats.org/officeDocument/2006/relationships/image" Target="../media/image28.png" /><Relationship Id="rId3" Type="http://schemas.openxmlformats.org/officeDocument/2006/relationships/image" Target="../media/image2.svg" /><Relationship Id="rId7" Type="http://schemas.openxmlformats.org/officeDocument/2006/relationships/image" Target="../media/image47.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46.png" /><Relationship Id="rId5" Type="http://schemas.openxmlformats.org/officeDocument/2006/relationships/image" Target="../media/image45.svg" /><Relationship Id="rId4" Type="http://schemas.openxmlformats.org/officeDocument/2006/relationships/image" Target="../media/image44.png" /><Relationship Id="rId9" Type="http://schemas.openxmlformats.org/officeDocument/2006/relationships/image" Target="../media/image29.svg" /></Relationships>
</file>

<file path=ppt/slides/_rels/slide8.xml.rels><?xml version="1.0" encoding="UTF-8" standalone="yes"?>
<Relationships xmlns="http://schemas.openxmlformats.org/package/2006/relationships"><Relationship Id="rId8" Type="http://schemas.openxmlformats.org/officeDocument/2006/relationships/image" Target="../media/image9.png" /><Relationship Id="rId3" Type="http://schemas.openxmlformats.org/officeDocument/2006/relationships/image" Target="../media/image2.svg" /><Relationship Id="rId7" Type="http://schemas.openxmlformats.org/officeDocument/2006/relationships/image" Target="../media/image23.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22.png" /><Relationship Id="rId5" Type="http://schemas.openxmlformats.org/officeDocument/2006/relationships/image" Target="../media/image49.svg" /><Relationship Id="rId4" Type="http://schemas.openxmlformats.org/officeDocument/2006/relationships/image" Target="../media/image48.png" /><Relationship Id="rId9" Type="http://schemas.openxmlformats.org/officeDocument/2006/relationships/image" Target="../media/image10.svg" /></Relationships>
</file>

<file path=ppt/slides/_rels/slide9.xml.rels><?xml version="1.0" encoding="UTF-8" standalone="yes"?>
<Relationships xmlns="http://schemas.openxmlformats.org/package/2006/relationships"><Relationship Id="rId8" Type="http://schemas.openxmlformats.org/officeDocument/2006/relationships/image" Target="../media/image28.png" /><Relationship Id="rId3" Type="http://schemas.openxmlformats.org/officeDocument/2006/relationships/image" Target="../media/image2.svg" /><Relationship Id="rId7" Type="http://schemas.openxmlformats.org/officeDocument/2006/relationships/image" Target="../media/image47.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46.png" /><Relationship Id="rId5" Type="http://schemas.openxmlformats.org/officeDocument/2006/relationships/image" Target="../media/image45.svg" /><Relationship Id="rId4" Type="http://schemas.openxmlformats.org/officeDocument/2006/relationships/image" Target="../media/image44.png" /><Relationship Id="rId9" Type="http://schemas.openxmlformats.org/officeDocument/2006/relationships/image" Target="../media/image29.svg" /></Relationships>
</file>

<file path=ppt/slides/_rels/slide10.xml.rels><?xml version="1.0" encoding="UTF-8" standalone="yes"?>
<Relationships xmlns="http://schemas.openxmlformats.org/package/2006/relationships"><Relationship Id="rId8" Type="http://schemas.openxmlformats.org/officeDocument/2006/relationships/image" Target="../media/image9.png" /><Relationship Id="rId3" Type="http://schemas.openxmlformats.org/officeDocument/2006/relationships/image" Target="../media/image2.svg" /><Relationship Id="rId7" Type="http://schemas.openxmlformats.org/officeDocument/2006/relationships/image" Target="../media/image23.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22.png" /><Relationship Id="rId5" Type="http://schemas.openxmlformats.org/officeDocument/2006/relationships/image" Target="../media/image49.svg" /><Relationship Id="rId4" Type="http://schemas.openxmlformats.org/officeDocument/2006/relationships/image" Target="../media/image48.png" /><Relationship Id="rId9" Type="http://schemas.openxmlformats.org/officeDocument/2006/relationships/image" Target="../media/image10.svg" /></Relationships>
</file>

<file path=ppt/slides/_rels/slide11.xml.rels><?xml version="1.0" encoding="UTF-8" standalone="yes"?>
<Relationships xmlns="http://schemas.openxmlformats.org/package/2006/relationships"><Relationship Id="rId8" Type="http://schemas.openxmlformats.org/officeDocument/2006/relationships/image" Target="../media/image3.png" /><Relationship Id="rId13" Type="http://schemas.openxmlformats.org/officeDocument/2006/relationships/image" Target="../media/image12.svg" /><Relationship Id="rId3" Type="http://schemas.openxmlformats.org/officeDocument/2006/relationships/image" Target="../media/image2.svg" /><Relationship Id="rId7" Type="http://schemas.openxmlformats.org/officeDocument/2006/relationships/image" Target="../media/image23.svg" /><Relationship Id="rId12" Type="http://schemas.openxmlformats.org/officeDocument/2006/relationships/image" Target="../media/image11.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22.png" /><Relationship Id="rId11" Type="http://schemas.openxmlformats.org/officeDocument/2006/relationships/image" Target="../media/image25.svg" /><Relationship Id="rId5" Type="http://schemas.openxmlformats.org/officeDocument/2006/relationships/image" Target="../media/image10.svg" /><Relationship Id="rId10" Type="http://schemas.openxmlformats.org/officeDocument/2006/relationships/image" Target="../media/image24.png" /><Relationship Id="rId4" Type="http://schemas.openxmlformats.org/officeDocument/2006/relationships/image" Target="../media/image9.png" /><Relationship Id="rId9" Type="http://schemas.openxmlformats.org/officeDocument/2006/relationships/image" Target="../media/image4.svg" /></Relationships>
</file>

<file path=ppt/slides/_rels/slide12.xml.rels><?xml version="1.0" encoding="UTF-8" standalone="yes"?>
<Relationships xmlns="http://schemas.openxmlformats.org/package/2006/relationships"><Relationship Id="rId8" Type="http://schemas.openxmlformats.org/officeDocument/2006/relationships/image" Target="../media/image52.png" /><Relationship Id="rId3" Type="http://schemas.openxmlformats.org/officeDocument/2006/relationships/image" Target="../media/image2.svg" /><Relationship Id="rId7" Type="http://schemas.openxmlformats.org/officeDocument/2006/relationships/image" Target="../media/image6.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5.png" /><Relationship Id="rId11" Type="http://schemas.openxmlformats.org/officeDocument/2006/relationships/image" Target="../media/image55.svg" /><Relationship Id="rId5" Type="http://schemas.openxmlformats.org/officeDocument/2006/relationships/image" Target="../media/image51.svg" /><Relationship Id="rId10" Type="http://schemas.openxmlformats.org/officeDocument/2006/relationships/image" Target="../media/image54.png" /><Relationship Id="rId4" Type="http://schemas.openxmlformats.org/officeDocument/2006/relationships/image" Target="../media/image50.png" /><Relationship Id="rId9" Type="http://schemas.openxmlformats.org/officeDocument/2006/relationships/image" Target="../media/image53.sv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0" y="0"/>
            <a:ext cx="9236419" cy="10349510"/>
          </a:xfrm>
          <a:custGeom>
            <a:avLst/>
            <a:gdLst/>
            <a:ahLst/>
            <a:cxnLst/>
            <a:rect l="l" t="t" r="r" b="b"/>
            <a:pathLst>
              <a:path w="9236419" h="10349510">
                <a:moveTo>
                  <a:pt x="0" y="0"/>
                </a:moveTo>
                <a:lnTo>
                  <a:pt x="9236419" y="0"/>
                </a:lnTo>
                <a:lnTo>
                  <a:pt x="9236419" y="10349510"/>
                </a:lnTo>
                <a:lnTo>
                  <a:pt x="0" y="10349510"/>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3" name="Freeform 3"/>
          <p:cNvSpPr/>
          <p:nvPr/>
        </p:nvSpPr>
        <p:spPr>
          <a:xfrm>
            <a:off x="9193755" y="7933"/>
            <a:ext cx="9065411" cy="10341577"/>
          </a:xfrm>
          <a:custGeom>
            <a:avLst/>
            <a:gdLst/>
            <a:ahLst/>
            <a:cxnLst/>
            <a:rect l="l" t="t" r="r" b="b"/>
            <a:pathLst>
              <a:path w="9065411" h="10341577">
                <a:moveTo>
                  <a:pt x="0" y="0"/>
                </a:moveTo>
                <a:lnTo>
                  <a:pt x="9065411" y="0"/>
                </a:lnTo>
                <a:lnTo>
                  <a:pt x="9065411" y="10341577"/>
                </a:lnTo>
                <a:lnTo>
                  <a:pt x="0" y="10341577"/>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
        <p:nvSpPr>
          <p:cNvPr id="4" name="Freeform 4"/>
          <p:cNvSpPr/>
          <p:nvPr/>
        </p:nvSpPr>
        <p:spPr>
          <a:xfrm>
            <a:off x="980122" y="972500"/>
            <a:ext cx="16327757" cy="8341999"/>
          </a:xfrm>
          <a:custGeom>
            <a:avLst/>
            <a:gdLst/>
            <a:ahLst/>
            <a:cxnLst/>
            <a:rect l="l" t="t" r="r" b="b"/>
            <a:pathLst>
              <a:path w="16327757" h="8341999">
                <a:moveTo>
                  <a:pt x="0" y="0"/>
                </a:moveTo>
                <a:lnTo>
                  <a:pt x="16327756" y="0"/>
                </a:lnTo>
                <a:lnTo>
                  <a:pt x="16327756" y="8342000"/>
                </a:lnTo>
                <a:lnTo>
                  <a:pt x="0" y="83420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547902">
            <a:off x="14877785" y="879274"/>
            <a:ext cx="1793178" cy="2509536"/>
          </a:xfrm>
          <a:custGeom>
            <a:avLst/>
            <a:gdLst/>
            <a:ahLst/>
            <a:cxnLst/>
            <a:rect l="l" t="t" r="r" b="b"/>
            <a:pathLst>
              <a:path w="1793178" h="2509536">
                <a:moveTo>
                  <a:pt x="0" y="0"/>
                </a:moveTo>
                <a:lnTo>
                  <a:pt x="1793178" y="0"/>
                </a:lnTo>
                <a:lnTo>
                  <a:pt x="1793178" y="2509536"/>
                </a:lnTo>
                <a:lnTo>
                  <a:pt x="0" y="25095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657326">
            <a:off x="1121145" y="7263166"/>
            <a:ext cx="2332938" cy="2420974"/>
          </a:xfrm>
          <a:custGeom>
            <a:avLst/>
            <a:gdLst/>
            <a:ahLst/>
            <a:cxnLst/>
            <a:rect l="l" t="t" r="r" b="b"/>
            <a:pathLst>
              <a:path w="2332938" h="2420974">
                <a:moveTo>
                  <a:pt x="0" y="0"/>
                </a:moveTo>
                <a:lnTo>
                  <a:pt x="2332939" y="0"/>
                </a:lnTo>
                <a:lnTo>
                  <a:pt x="2332939" y="2420974"/>
                </a:lnTo>
                <a:lnTo>
                  <a:pt x="0" y="24209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130433" y="6981407"/>
            <a:ext cx="3060258" cy="3513866"/>
          </a:xfrm>
          <a:custGeom>
            <a:avLst/>
            <a:gdLst/>
            <a:ahLst/>
            <a:cxnLst/>
            <a:rect l="l" t="t" r="r" b="b"/>
            <a:pathLst>
              <a:path w="3060258" h="3513866">
                <a:moveTo>
                  <a:pt x="0" y="0"/>
                </a:moveTo>
                <a:lnTo>
                  <a:pt x="3060258" y="0"/>
                </a:lnTo>
                <a:lnTo>
                  <a:pt x="3060258" y="3513866"/>
                </a:lnTo>
                <a:lnTo>
                  <a:pt x="0" y="351386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flipH="1" flipV="1">
            <a:off x="97309" y="-21368"/>
            <a:ext cx="3060258" cy="3513866"/>
          </a:xfrm>
          <a:custGeom>
            <a:avLst/>
            <a:gdLst/>
            <a:ahLst/>
            <a:cxnLst/>
            <a:rect l="l" t="t" r="r" b="b"/>
            <a:pathLst>
              <a:path w="3060258" h="3513866">
                <a:moveTo>
                  <a:pt x="3060258" y="3513866"/>
                </a:moveTo>
                <a:lnTo>
                  <a:pt x="0" y="3513866"/>
                </a:lnTo>
                <a:lnTo>
                  <a:pt x="0" y="0"/>
                </a:lnTo>
                <a:lnTo>
                  <a:pt x="3060258" y="0"/>
                </a:lnTo>
                <a:lnTo>
                  <a:pt x="3060258" y="3513866"/>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9" name="Group 9"/>
          <p:cNvGrpSpPr/>
          <p:nvPr/>
        </p:nvGrpSpPr>
        <p:grpSpPr>
          <a:xfrm>
            <a:off x="3986024" y="6860312"/>
            <a:ext cx="10315952" cy="941439"/>
            <a:chOff x="0" y="0"/>
            <a:chExt cx="2851057" cy="260189"/>
          </a:xfrm>
        </p:grpSpPr>
        <p:sp>
          <p:nvSpPr>
            <p:cNvPr id="10" name="Freeform 10"/>
            <p:cNvSpPr/>
            <p:nvPr/>
          </p:nvSpPr>
          <p:spPr>
            <a:xfrm>
              <a:off x="0" y="0"/>
              <a:ext cx="2851057" cy="260189"/>
            </a:xfrm>
            <a:custGeom>
              <a:avLst/>
              <a:gdLst/>
              <a:ahLst/>
              <a:cxnLst/>
              <a:rect l="l" t="t" r="r" b="b"/>
              <a:pathLst>
                <a:path w="2851057" h="260189">
                  <a:moveTo>
                    <a:pt x="38275" y="0"/>
                  </a:moveTo>
                  <a:lnTo>
                    <a:pt x="2812782" y="0"/>
                  </a:lnTo>
                  <a:cubicBezTo>
                    <a:pt x="2822933" y="0"/>
                    <a:pt x="2832668" y="4032"/>
                    <a:pt x="2839846" y="11210"/>
                  </a:cubicBezTo>
                  <a:cubicBezTo>
                    <a:pt x="2847024" y="18388"/>
                    <a:pt x="2851057" y="28123"/>
                    <a:pt x="2851057" y="38275"/>
                  </a:cubicBezTo>
                  <a:lnTo>
                    <a:pt x="2851057" y="221914"/>
                  </a:lnTo>
                  <a:cubicBezTo>
                    <a:pt x="2851057" y="232065"/>
                    <a:pt x="2847024" y="241801"/>
                    <a:pt x="2839846" y="248979"/>
                  </a:cubicBezTo>
                  <a:cubicBezTo>
                    <a:pt x="2832668" y="256156"/>
                    <a:pt x="2822933" y="260189"/>
                    <a:pt x="2812782" y="260189"/>
                  </a:cubicBezTo>
                  <a:lnTo>
                    <a:pt x="38275" y="260189"/>
                  </a:lnTo>
                  <a:cubicBezTo>
                    <a:pt x="28123" y="260189"/>
                    <a:pt x="18388" y="256156"/>
                    <a:pt x="11210" y="248979"/>
                  </a:cubicBezTo>
                  <a:cubicBezTo>
                    <a:pt x="4032" y="241801"/>
                    <a:pt x="0" y="232065"/>
                    <a:pt x="0" y="221914"/>
                  </a:cubicBezTo>
                  <a:lnTo>
                    <a:pt x="0" y="38275"/>
                  </a:lnTo>
                  <a:cubicBezTo>
                    <a:pt x="0" y="28123"/>
                    <a:pt x="4032" y="18388"/>
                    <a:pt x="11210" y="11210"/>
                  </a:cubicBezTo>
                  <a:cubicBezTo>
                    <a:pt x="18388" y="4032"/>
                    <a:pt x="28123" y="0"/>
                    <a:pt x="38275" y="0"/>
                  </a:cubicBezTo>
                  <a:close/>
                </a:path>
              </a:pathLst>
            </a:custGeom>
            <a:solidFill>
              <a:srgbClr val="AEDEFC"/>
            </a:solidFill>
          </p:spPr>
        </p:sp>
        <p:sp>
          <p:nvSpPr>
            <p:cNvPr id="11" name="TextBox 11"/>
            <p:cNvSpPr txBox="1"/>
            <p:nvPr/>
          </p:nvSpPr>
          <p:spPr>
            <a:xfrm>
              <a:off x="0" y="-38100"/>
              <a:ext cx="2851057" cy="298289"/>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3157567" y="2522721"/>
            <a:ext cx="11972867" cy="4361179"/>
          </a:xfrm>
          <a:prstGeom prst="rect">
            <a:avLst/>
          </a:prstGeom>
        </p:spPr>
        <p:txBody>
          <a:bodyPr lIns="0" tIns="0" rIns="0" bIns="0" rtlCol="0" anchor="t">
            <a:spAutoFit/>
          </a:bodyPr>
          <a:lstStyle/>
          <a:p>
            <a:pPr algn="ctr">
              <a:lnSpc>
                <a:spcPts val="8199"/>
              </a:lnSpc>
            </a:pPr>
            <a:r>
              <a:rPr lang="en-US" sz="8199">
                <a:solidFill>
                  <a:srgbClr val="FFFFFF"/>
                </a:solidFill>
                <a:latin typeface="Funtastic"/>
                <a:ea typeface="Funtastic"/>
                <a:cs typeface="Funtastic"/>
                <a:sym typeface="Funtastic"/>
              </a:rPr>
              <a:t>RANAH DAN TEKNIK PENILAIAN AFEKTIF</a:t>
            </a:r>
          </a:p>
          <a:p>
            <a:pPr algn="ctr">
              <a:lnSpc>
                <a:spcPts val="8199"/>
              </a:lnSpc>
            </a:pPr>
            <a:r>
              <a:rPr lang="en-US" sz="8199">
                <a:solidFill>
                  <a:srgbClr val="FFFFFF"/>
                </a:solidFill>
                <a:latin typeface="Funtastic"/>
                <a:ea typeface="Funtastic"/>
                <a:cs typeface="Funtastic"/>
                <a:sym typeface="Funtastic"/>
              </a:rPr>
              <a:t>dalam Pendidikan Agama Islam</a:t>
            </a:r>
          </a:p>
        </p:txBody>
      </p:sp>
      <p:sp>
        <p:nvSpPr>
          <p:cNvPr id="13" name="TextBox 13"/>
          <p:cNvSpPr txBox="1"/>
          <p:nvPr/>
        </p:nvSpPr>
        <p:spPr>
          <a:xfrm>
            <a:off x="4387019" y="7013335"/>
            <a:ext cx="9513962" cy="679450"/>
          </a:xfrm>
          <a:prstGeom prst="rect">
            <a:avLst/>
          </a:prstGeom>
        </p:spPr>
        <p:txBody>
          <a:bodyPr lIns="0" tIns="0" rIns="0" bIns="0" rtlCol="0" anchor="t">
            <a:spAutoFit/>
          </a:bodyPr>
          <a:lstStyle/>
          <a:p>
            <a:pPr algn="ctr">
              <a:lnSpc>
                <a:spcPts val="5599"/>
              </a:lnSpc>
            </a:pPr>
            <a:r>
              <a:rPr lang="en-US" sz="3999" b="1">
                <a:solidFill>
                  <a:srgbClr val="5D5E97"/>
                </a:solidFill>
                <a:latin typeface="Open Sans Bold"/>
                <a:ea typeface="Open Sans Bold"/>
                <a:cs typeface="Open Sans Bold"/>
                <a:sym typeface="Open Sans Bold"/>
              </a:rPr>
              <a:t>amanda elmayra m. 06020124015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0" y="0"/>
            <a:ext cx="9236419" cy="10349510"/>
          </a:xfrm>
          <a:custGeom>
            <a:avLst/>
            <a:gdLst/>
            <a:ahLst/>
            <a:cxnLst/>
            <a:rect l="l" t="t" r="r" b="b"/>
            <a:pathLst>
              <a:path w="9236419" h="10349510">
                <a:moveTo>
                  <a:pt x="0" y="0"/>
                </a:moveTo>
                <a:lnTo>
                  <a:pt x="9236419" y="0"/>
                </a:lnTo>
                <a:lnTo>
                  <a:pt x="9236419" y="10349510"/>
                </a:lnTo>
                <a:lnTo>
                  <a:pt x="0" y="10349510"/>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3" name="Freeform 3"/>
          <p:cNvSpPr/>
          <p:nvPr/>
        </p:nvSpPr>
        <p:spPr>
          <a:xfrm>
            <a:off x="9193755" y="7933"/>
            <a:ext cx="9065411" cy="10341577"/>
          </a:xfrm>
          <a:custGeom>
            <a:avLst/>
            <a:gdLst/>
            <a:ahLst/>
            <a:cxnLst/>
            <a:rect l="l" t="t" r="r" b="b"/>
            <a:pathLst>
              <a:path w="9065411" h="10341577">
                <a:moveTo>
                  <a:pt x="0" y="0"/>
                </a:moveTo>
                <a:lnTo>
                  <a:pt x="9065411" y="0"/>
                </a:lnTo>
                <a:lnTo>
                  <a:pt x="9065411" y="10341577"/>
                </a:lnTo>
                <a:lnTo>
                  <a:pt x="0" y="10341577"/>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
        <p:nvSpPr>
          <p:cNvPr id="4" name="Freeform 4"/>
          <p:cNvSpPr/>
          <p:nvPr/>
        </p:nvSpPr>
        <p:spPr>
          <a:xfrm>
            <a:off x="14636738" y="8303253"/>
            <a:ext cx="1218757" cy="795516"/>
          </a:xfrm>
          <a:custGeom>
            <a:avLst/>
            <a:gdLst/>
            <a:ahLst/>
            <a:cxnLst/>
            <a:rect l="l" t="t" r="r" b="b"/>
            <a:pathLst>
              <a:path w="1218757" h="795516">
                <a:moveTo>
                  <a:pt x="0" y="0"/>
                </a:moveTo>
                <a:lnTo>
                  <a:pt x="1218756" y="0"/>
                </a:lnTo>
                <a:lnTo>
                  <a:pt x="1218756" y="795515"/>
                </a:lnTo>
                <a:lnTo>
                  <a:pt x="0" y="795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0914419" y="6487174"/>
            <a:ext cx="5876946" cy="1542698"/>
          </a:xfrm>
          <a:custGeom>
            <a:avLst/>
            <a:gdLst/>
            <a:ahLst/>
            <a:cxnLst/>
            <a:rect l="l" t="t" r="r" b="b"/>
            <a:pathLst>
              <a:path w="5876946" h="1542698">
                <a:moveTo>
                  <a:pt x="0" y="0"/>
                </a:moveTo>
                <a:lnTo>
                  <a:pt x="5876946" y="0"/>
                </a:lnTo>
                <a:lnTo>
                  <a:pt x="5876946" y="1542698"/>
                </a:lnTo>
                <a:lnTo>
                  <a:pt x="0" y="1542698"/>
                </a:lnTo>
                <a:lnTo>
                  <a:pt x="0" y="0"/>
                </a:lnTo>
                <a:close/>
              </a:path>
            </a:pathLst>
          </a:custGeom>
          <a:blipFill>
            <a:blip r:embed="rId6"/>
            <a:stretch>
              <a:fillRect/>
            </a:stretch>
          </a:blipFill>
        </p:spPr>
      </p:sp>
      <p:sp>
        <p:nvSpPr>
          <p:cNvPr id="6" name="Freeform 6"/>
          <p:cNvSpPr/>
          <p:nvPr/>
        </p:nvSpPr>
        <p:spPr>
          <a:xfrm>
            <a:off x="11548769" y="2257128"/>
            <a:ext cx="4306725" cy="5420364"/>
          </a:xfrm>
          <a:custGeom>
            <a:avLst/>
            <a:gdLst/>
            <a:ahLst/>
            <a:cxnLst/>
            <a:rect l="l" t="t" r="r" b="b"/>
            <a:pathLst>
              <a:path w="4306725" h="5420364">
                <a:moveTo>
                  <a:pt x="0" y="0"/>
                </a:moveTo>
                <a:lnTo>
                  <a:pt x="4306725" y="0"/>
                </a:lnTo>
                <a:lnTo>
                  <a:pt x="4306725" y="5420363"/>
                </a:lnTo>
                <a:lnTo>
                  <a:pt x="0" y="54203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flipH="1">
            <a:off x="15680032" y="1740294"/>
            <a:ext cx="932179" cy="1033667"/>
          </a:xfrm>
          <a:custGeom>
            <a:avLst/>
            <a:gdLst/>
            <a:ahLst/>
            <a:cxnLst/>
            <a:rect l="l" t="t" r="r" b="b"/>
            <a:pathLst>
              <a:path w="932179" h="1033667">
                <a:moveTo>
                  <a:pt x="932179" y="0"/>
                </a:moveTo>
                <a:lnTo>
                  <a:pt x="0" y="0"/>
                </a:lnTo>
                <a:lnTo>
                  <a:pt x="0" y="1033667"/>
                </a:lnTo>
                <a:lnTo>
                  <a:pt x="932179" y="1033667"/>
                </a:lnTo>
                <a:lnTo>
                  <a:pt x="932179"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8" name="Group 8"/>
          <p:cNvGrpSpPr/>
          <p:nvPr/>
        </p:nvGrpSpPr>
        <p:grpSpPr>
          <a:xfrm>
            <a:off x="1028700" y="4171351"/>
            <a:ext cx="10520069" cy="5569467"/>
            <a:chOff x="0" y="0"/>
            <a:chExt cx="2438782" cy="1291124"/>
          </a:xfrm>
        </p:grpSpPr>
        <p:sp>
          <p:nvSpPr>
            <p:cNvPr id="9" name="Freeform 9"/>
            <p:cNvSpPr/>
            <p:nvPr/>
          </p:nvSpPr>
          <p:spPr>
            <a:xfrm>
              <a:off x="0" y="0"/>
              <a:ext cx="2438782" cy="1291124"/>
            </a:xfrm>
            <a:custGeom>
              <a:avLst/>
              <a:gdLst/>
              <a:ahLst/>
              <a:cxnLst/>
              <a:rect l="l" t="t" r="r" b="b"/>
              <a:pathLst>
                <a:path w="2438782" h="1291124">
                  <a:moveTo>
                    <a:pt x="37532" y="0"/>
                  </a:moveTo>
                  <a:lnTo>
                    <a:pt x="2401251" y="0"/>
                  </a:lnTo>
                  <a:cubicBezTo>
                    <a:pt x="2411205" y="0"/>
                    <a:pt x="2420751" y="3954"/>
                    <a:pt x="2427790" y="10993"/>
                  </a:cubicBezTo>
                  <a:cubicBezTo>
                    <a:pt x="2434828" y="18031"/>
                    <a:pt x="2438782" y="27578"/>
                    <a:pt x="2438782" y="37532"/>
                  </a:cubicBezTo>
                  <a:lnTo>
                    <a:pt x="2438782" y="1253593"/>
                  </a:lnTo>
                  <a:cubicBezTo>
                    <a:pt x="2438782" y="1263547"/>
                    <a:pt x="2434828" y="1273093"/>
                    <a:pt x="2427790" y="1280132"/>
                  </a:cubicBezTo>
                  <a:cubicBezTo>
                    <a:pt x="2420751" y="1287170"/>
                    <a:pt x="2411205" y="1291124"/>
                    <a:pt x="2401251" y="1291124"/>
                  </a:cubicBezTo>
                  <a:lnTo>
                    <a:pt x="37532" y="1291124"/>
                  </a:lnTo>
                  <a:cubicBezTo>
                    <a:pt x="27578" y="1291124"/>
                    <a:pt x="18031" y="1287170"/>
                    <a:pt x="10993" y="1280132"/>
                  </a:cubicBezTo>
                  <a:cubicBezTo>
                    <a:pt x="3954" y="1273093"/>
                    <a:pt x="0" y="1263547"/>
                    <a:pt x="0" y="1253593"/>
                  </a:cubicBezTo>
                  <a:lnTo>
                    <a:pt x="0" y="37532"/>
                  </a:lnTo>
                  <a:cubicBezTo>
                    <a:pt x="0" y="27578"/>
                    <a:pt x="3954" y="18031"/>
                    <a:pt x="10993" y="10993"/>
                  </a:cubicBezTo>
                  <a:cubicBezTo>
                    <a:pt x="18031" y="3954"/>
                    <a:pt x="27578" y="0"/>
                    <a:pt x="37532" y="0"/>
                  </a:cubicBezTo>
                  <a:close/>
                </a:path>
              </a:pathLst>
            </a:custGeom>
            <a:solidFill>
              <a:srgbClr val="F875AA"/>
            </a:solidFill>
          </p:spPr>
        </p:sp>
        <p:sp>
          <p:nvSpPr>
            <p:cNvPr id="10" name="TextBox 10"/>
            <p:cNvSpPr txBox="1"/>
            <p:nvPr/>
          </p:nvSpPr>
          <p:spPr>
            <a:xfrm>
              <a:off x="0" y="-38100"/>
              <a:ext cx="2438782" cy="1329224"/>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442927" y="4256476"/>
            <a:ext cx="1088978" cy="5484343"/>
          </a:xfrm>
          <a:custGeom>
            <a:avLst/>
            <a:gdLst/>
            <a:ahLst/>
            <a:cxnLst/>
            <a:rect l="l" t="t" r="r" b="b"/>
            <a:pathLst>
              <a:path w="1088978" h="5484343">
                <a:moveTo>
                  <a:pt x="0" y="0"/>
                </a:moveTo>
                <a:lnTo>
                  <a:pt x="1088978" y="0"/>
                </a:lnTo>
                <a:lnTo>
                  <a:pt x="1088978" y="5484343"/>
                </a:lnTo>
                <a:lnTo>
                  <a:pt x="0" y="5484343"/>
                </a:lnTo>
                <a:lnTo>
                  <a:pt x="0" y="0"/>
                </a:lnTo>
                <a:close/>
              </a:path>
            </a:pathLst>
          </a:custGeom>
          <a:blipFill>
            <a:blip r:embed="rId11">
              <a:extLst>
                <a:ext uri="{96DAC541-7B7A-43D3-8B79-37D633B846F1}">
                  <asvg:svgBlip xmlns:asvg="http://schemas.microsoft.com/office/drawing/2016/SVG/main" r:embed="rId12"/>
                </a:ext>
              </a:extLst>
            </a:blip>
            <a:stretch>
              <a:fillRect r="-578816" b="-47674"/>
            </a:stretch>
          </a:blipFill>
        </p:spPr>
      </p:sp>
      <p:sp>
        <p:nvSpPr>
          <p:cNvPr id="12" name="Freeform 12"/>
          <p:cNvSpPr/>
          <p:nvPr/>
        </p:nvSpPr>
        <p:spPr>
          <a:xfrm>
            <a:off x="11076864" y="1632283"/>
            <a:ext cx="1975085" cy="624845"/>
          </a:xfrm>
          <a:custGeom>
            <a:avLst/>
            <a:gdLst/>
            <a:ahLst/>
            <a:cxnLst/>
            <a:rect l="l" t="t" r="r" b="b"/>
            <a:pathLst>
              <a:path w="1975085" h="624845">
                <a:moveTo>
                  <a:pt x="0" y="0"/>
                </a:moveTo>
                <a:lnTo>
                  <a:pt x="1975085" y="0"/>
                </a:lnTo>
                <a:lnTo>
                  <a:pt x="1975085" y="624845"/>
                </a:lnTo>
                <a:lnTo>
                  <a:pt x="0" y="62484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3" name="TextBox 13"/>
          <p:cNvSpPr txBox="1"/>
          <p:nvPr/>
        </p:nvSpPr>
        <p:spPr>
          <a:xfrm>
            <a:off x="3209880" y="2142828"/>
            <a:ext cx="9842069" cy="964800"/>
          </a:xfrm>
          <a:prstGeom prst="rect">
            <a:avLst/>
          </a:prstGeom>
        </p:spPr>
        <p:txBody>
          <a:bodyPr lIns="0" tIns="0" rIns="0" bIns="0" rtlCol="0" anchor="t">
            <a:spAutoFit/>
          </a:bodyPr>
          <a:lstStyle/>
          <a:p>
            <a:pPr algn="l">
              <a:lnSpc>
                <a:spcPts val="6731"/>
              </a:lnSpc>
            </a:pPr>
            <a:r>
              <a:rPr lang="en-US" sz="5609">
                <a:solidFill>
                  <a:srgbClr val="737373"/>
                </a:solidFill>
                <a:latin typeface="Funtastic"/>
                <a:ea typeface="Funtastic"/>
                <a:cs typeface="Funtastic"/>
                <a:sym typeface="Funtastic"/>
              </a:rPr>
              <a:t>LATAR BELAKANG</a:t>
            </a:r>
          </a:p>
        </p:txBody>
      </p:sp>
      <p:sp>
        <p:nvSpPr>
          <p:cNvPr id="14" name="TextBox 14"/>
          <p:cNvSpPr txBox="1"/>
          <p:nvPr/>
        </p:nvSpPr>
        <p:spPr>
          <a:xfrm>
            <a:off x="2531905" y="4892675"/>
            <a:ext cx="9016864" cy="4365625"/>
          </a:xfrm>
          <a:prstGeom prst="rect">
            <a:avLst/>
          </a:prstGeom>
        </p:spPr>
        <p:txBody>
          <a:bodyPr lIns="0" tIns="0" rIns="0" bIns="0" rtlCol="0" anchor="t">
            <a:spAutoFit/>
          </a:bodyPr>
          <a:lstStyle/>
          <a:p>
            <a:pPr algn="just">
              <a:lnSpc>
                <a:spcPts val="3499"/>
              </a:lnSpc>
            </a:pPr>
            <a:r>
              <a:rPr lang="en-US" sz="2499">
                <a:solidFill>
                  <a:srgbClr val="FFFFFF"/>
                </a:solidFill>
                <a:latin typeface="Open Sans"/>
                <a:ea typeface="Open Sans"/>
                <a:cs typeface="Open Sans"/>
                <a:sym typeface="Open Sans"/>
              </a:rPr>
              <a:t>Pendidikan Agama Islam memiliki tujuan yang komprehensif, tidak hanya berorientasi pada penguasaan pengetahuan dan keterampilan, tetapi juga pada pembentukan keimanan, ketakwaan, dan akhlak mulia peserta didik. Keberhasilan pembelajaran PAI tidak cukup diukur melalui aspek kognitif dan psikomotorik semata, melainkan juga melalui perkembangan sikap dan nilai yang tertanam dalam diri peserta didik. Oleh karena itu, ranah afektif menjadi indikator penting dalam menilai sejauh mana nilai-nilai Islam telah terinternalisasi dalam kehidupan sehari-hari.</a:t>
            </a:r>
          </a:p>
        </p:txBody>
      </p:sp>
      <p:sp>
        <p:nvSpPr>
          <p:cNvPr id="15" name="Freeform 15"/>
          <p:cNvSpPr/>
          <p:nvPr/>
        </p:nvSpPr>
        <p:spPr>
          <a:xfrm>
            <a:off x="1869526" y="8410916"/>
            <a:ext cx="1975085" cy="624845"/>
          </a:xfrm>
          <a:custGeom>
            <a:avLst/>
            <a:gdLst/>
            <a:ahLst/>
            <a:cxnLst/>
            <a:rect l="l" t="t" r="r" b="b"/>
            <a:pathLst>
              <a:path w="1975085" h="624845">
                <a:moveTo>
                  <a:pt x="0" y="0"/>
                </a:moveTo>
                <a:lnTo>
                  <a:pt x="1975086" y="0"/>
                </a:lnTo>
                <a:lnTo>
                  <a:pt x="1975086" y="624846"/>
                </a:lnTo>
                <a:lnTo>
                  <a:pt x="0" y="62484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9174964" y="7933"/>
            <a:ext cx="9065411" cy="10341577"/>
          </a:xfrm>
          <a:custGeom>
            <a:avLst/>
            <a:gdLst/>
            <a:ahLst/>
            <a:cxnLst/>
            <a:rect l="l" t="t" r="r" b="b"/>
            <a:pathLst>
              <a:path w="9065411" h="10341577">
                <a:moveTo>
                  <a:pt x="0" y="0"/>
                </a:moveTo>
                <a:lnTo>
                  <a:pt x="9065411" y="0"/>
                </a:lnTo>
                <a:lnTo>
                  <a:pt x="9065411" y="10341577"/>
                </a:lnTo>
                <a:lnTo>
                  <a:pt x="0" y="10341577"/>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
        <p:nvSpPr>
          <p:cNvPr id="3" name="Freeform 3"/>
          <p:cNvSpPr/>
          <p:nvPr/>
        </p:nvSpPr>
        <p:spPr>
          <a:xfrm>
            <a:off x="0" y="0"/>
            <a:ext cx="9236419" cy="10349510"/>
          </a:xfrm>
          <a:custGeom>
            <a:avLst/>
            <a:gdLst/>
            <a:ahLst/>
            <a:cxnLst/>
            <a:rect l="l" t="t" r="r" b="b"/>
            <a:pathLst>
              <a:path w="9236419" h="10349510">
                <a:moveTo>
                  <a:pt x="0" y="0"/>
                </a:moveTo>
                <a:lnTo>
                  <a:pt x="9236419" y="0"/>
                </a:lnTo>
                <a:lnTo>
                  <a:pt x="9236419" y="10349510"/>
                </a:lnTo>
                <a:lnTo>
                  <a:pt x="0" y="10349510"/>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4" name="Freeform 4"/>
          <p:cNvSpPr/>
          <p:nvPr/>
        </p:nvSpPr>
        <p:spPr>
          <a:xfrm rot="-7013439">
            <a:off x="15771910" y="-381631"/>
            <a:ext cx="2456541" cy="2820663"/>
          </a:xfrm>
          <a:custGeom>
            <a:avLst/>
            <a:gdLst/>
            <a:ahLst/>
            <a:cxnLst/>
            <a:rect l="l" t="t" r="r" b="b"/>
            <a:pathLst>
              <a:path w="2456541" h="2820663">
                <a:moveTo>
                  <a:pt x="0" y="0"/>
                </a:moveTo>
                <a:lnTo>
                  <a:pt x="2456541" y="0"/>
                </a:lnTo>
                <a:lnTo>
                  <a:pt x="2456541" y="2820662"/>
                </a:lnTo>
                <a:lnTo>
                  <a:pt x="0" y="28206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7013439" flipH="1" flipV="1">
            <a:off x="59549" y="7847969"/>
            <a:ext cx="2456541" cy="2820663"/>
          </a:xfrm>
          <a:custGeom>
            <a:avLst/>
            <a:gdLst/>
            <a:ahLst/>
            <a:cxnLst/>
            <a:rect l="l" t="t" r="r" b="b"/>
            <a:pathLst>
              <a:path w="2456541" h="2820663">
                <a:moveTo>
                  <a:pt x="2456541" y="2820662"/>
                </a:moveTo>
                <a:lnTo>
                  <a:pt x="0" y="2820662"/>
                </a:lnTo>
                <a:lnTo>
                  <a:pt x="0" y="0"/>
                </a:lnTo>
                <a:lnTo>
                  <a:pt x="2456541" y="0"/>
                </a:lnTo>
                <a:lnTo>
                  <a:pt x="2456541" y="2820662"/>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4042134" flipH="1" flipV="1">
            <a:off x="10970294" y="8521442"/>
            <a:ext cx="428836" cy="531216"/>
          </a:xfrm>
          <a:custGeom>
            <a:avLst/>
            <a:gdLst/>
            <a:ahLst/>
            <a:cxnLst/>
            <a:rect l="l" t="t" r="r" b="b"/>
            <a:pathLst>
              <a:path w="428836" h="531216">
                <a:moveTo>
                  <a:pt x="428837" y="531216"/>
                </a:moveTo>
                <a:lnTo>
                  <a:pt x="0" y="531216"/>
                </a:lnTo>
                <a:lnTo>
                  <a:pt x="0" y="0"/>
                </a:lnTo>
                <a:lnTo>
                  <a:pt x="428837" y="0"/>
                </a:lnTo>
                <a:lnTo>
                  <a:pt x="428837" y="531216"/>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11512377" y="4068367"/>
            <a:ext cx="6134111" cy="2676525"/>
          </a:xfrm>
          <a:prstGeom prst="rect">
            <a:avLst/>
          </a:prstGeom>
        </p:spPr>
        <p:txBody>
          <a:bodyPr lIns="0" tIns="0" rIns="0" bIns="0" rtlCol="0" anchor="t">
            <a:spAutoFit/>
          </a:bodyPr>
          <a:lstStyle/>
          <a:p>
            <a:pPr algn="just">
              <a:lnSpc>
                <a:spcPts val="9964"/>
              </a:lnSpc>
            </a:pPr>
            <a:r>
              <a:rPr lang="en-US" sz="8303">
                <a:solidFill>
                  <a:srgbClr val="737373"/>
                </a:solidFill>
                <a:latin typeface="Funtastic"/>
                <a:ea typeface="Funtastic"/>
                <a:cs typeface="Funtastic"/>
                <a:sym typeface="Funtastic"/>
              </a:rPr>
              <a:t>RUMUSAN  MASALAH </a:t>
            </a:r>
          </a:p>
        </p:txBody>
      </p:sp>
      <p:sp>
        <p:nvSpPr>
          <p:cNvPr id="8" name="Freeform 8"/>
          <p:cNvSpPr/>
          <p:nvPr/>
        </p:nvSpPr>
        <p:spPr>
          <a:xfrm>
            <a:off x="1472734" y="2917530"/>
            <a:ext cx="8381643" cy="4282258"/>
          </a:xfrm>
          <a:custGeom>
            <a:avLst/>
            <a:gdLst/>
            <a:ahLst/>
            <a:cxnLst/>
            <a:rect l="l" t="t" r="r" b="b"/>
            <a:pathLst>
              <a:path w="8381643" h="4282258">
                <a:moveTo>
                  <a:pt x="0" y="0"/>
                </a:moveTo>
                <a:lnTo>
                  <a:pt x="8381643" y="0"/>
                </a:lnTo>
                <a:lnTo>
                  <a:pt x="8381643" y="4282258"/>
                </a:lnTo>
                <a:lnTo>
                  <a:pt x="0" y="428225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8954864" y="2831787"/>
            <a:ext cx="810027" cy="1024172"/>
          </a:xfrm>
          <a:custGeom>
            <a:avLst/>
            <a:gdLst/>
            <a:ahLst/>
            <a:cxnLst/>
            <a:rect l="l" t="t" r="r" b="b"/>
            <a:pathLst>
              <a:path w="810027" h="1024172">
                <a:moveTo>
                  <a:pt x="0" y="0"/>
                </a:moveTo>
                <a:lnTo>
                  <a:pt x="810027" y="0"/>
                </a:lnTo>
                <a:lnTo>
                  <a:pt x="810027" y="1024171"/>
                </a:lnTo>
                <a:lnTo>
                  <a:pt x="0" y="102417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flipH="1">
            <a:off x="10036506" y="4869851"/>
            <a:ext cx="946399" cy="617741"/>
          </a:xfrm>
          <a:custGeom>
            <a:avLst/>
            <a:gdLst/>
            <a:ahLst/>
            <a:cxnLst/>
            <a:rect l="l" t="t" r="r" b="b"/>
            <a:pathLst>
              <a:path w="946399" h="617741">
                <a:moveTo>
                  <a:pt x="946399" y="0"/>
                </a:moveTo>
                <a:lnTo>
                  <a:pt x="0" y="0"/>
                </a:lnTo>
                <a:lnTo>
                  <a:pt x="0" y="617741"/>
                </a:lnTo>
                <a:lnTo>
                  <a:pt x="946399" y="617741"/>
                </a:lnTo>
                <a:lnTo>
                  <a:pt x="946399"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TextBox 11"/>
          <p:cNvSpPr txBox="1"/>
          <p:nvPr/>
        </p:nvSpPr>
        <p:spPr>
          <a:xfrm>
            <a:off x="2214046" y="3654722"/>
            <a:ext cx="6740819" cy="2971800"/>
          </a:xfrm>
          <a:prstGeom prst="rect">
            <a:avLst/>
          </a:prstGeom>
        </p:spPr>
        <p:txBody>
          <a:bodyPr lIns="0" tIns="0" rIns="0" bIns="0" rtlCol="0" anchor="t">
            <a:spAutoFit/>
          </a:bodyPr>
          <a:lstStyle/>
          <a:p>
            <a:pPr algn="ctr">
              <a:lnSpc>
                <a:spcPts val="2999"/>
              </a:lnSpc>
            </a:pPr>
            <a:r>
              <a:rPr lang="en-US" sz="2499">
                <a:solidFill>
                  <a:srgbClr val="FFFFFF"/>
                </a:solidFill>
                <a:latin typeface="Open Sans"/>
                <a:ea typeface="Open Sans"/>
                <a:cs typeface="Open Sans"/>
                <a:sym typeface="Open Sans"/>
              </a:rPr>
              <a:t>Pembahasan ini berangkat dari pertanyaan mengenai tingkatan yang terdapat dalam ranah afektif serta bagaimana teknik penilaian afektif dapat diterapkan secara efektif dalam pembelajaran Pendidikan Agama Islam. Kedua hal tersebut menjadi dasar dalam memahami urgensi evaluasi afektif dalam PAI.</a:t>
            </a:r>
          </a:p>
        </p:txBody>
      </p:sp>
      <p:sp>
        <p:nvSpPr>
          <p:cNvPr id="12" name="Freeform 12"/>
          <p:cNvSpPr/>
          <p:nvPr/>
        </p:nvSpPr>
        <p:spPr>
          <a:xfrm rot="4042134">
            <a:off x="6306899" y="1527913"/>
            <a:ext cx="428836" cy="531216"/>
          </a:xfrm>
          <a:custGeom>
            <a:avLst/>
            <a:gdLst/>
            <a:ahLst/>
            <a:cxnLst/>
            <a:rect l="l" t="t" r="r" b="b"/>
            <a:pathLst>
              <a:path w="428836" h="531216">
                <a:moveTo>
                  <a:pt x="0" y="0"/>
                </a:moveTo>
                <a:lnTo>
                  <a:pt x="428836" y="0"/>
                </a:lnTo>
                <a:lnTo>
                  <a:pt x="428836" y="531216"/>
                </a:lnTo>
                <a:lnTo>
                  <a:pt x="0" y="5312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0" y="0"/>
            <a:ext cx="9315262" cy="10437855"/>
          </a:xfrm>
          <a:custGeom>
            <a:avLst/>
            <a:gdLst/>
            <a:ahLst/>
            <a:cxnLst/>
            <a:rect l="l" t="t" r="r" b="b"/>
            <a:pathLst>
              <a:path w="9315262" h="10437855">
                <a:moveTo>
                  <a:pt x="0" y="0"/>
                </a:moveTo>
                <a:lnTo>
                  <a:pt x="9315262" y="0"/>
                </a:lnTo>
                <a:lnTo>
                  <a:pt x="9315262" y="10437855"/>
                </a:lnTo>
                <a:lnTo>
                  <a:pt x="0" y="10437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3" name="Freeform 3"/>
          <p:cNvSpPr/>
          <p:nvPr/>
        </p:nvSpPr>
        <p:spPr>
          <a:xfrm>
            <a:off x="9145204" y="-9525"/>
            <a:ext cx="9142796" cy="10429855"/>
          </a:xfrm>
          <a:custGeom>
            <a:avLst/>
            <a:gdLst/>
            <a:ahLst/>
            <a:cxnLst/>
            <a:rect l="l" t="t" r="r" b="b"/>
            <a:pathLst>
              <a:path w="9142796" h="10429855">
                <a:moveTo>
                  <a:pt x="0" y="0"/>
                </a:moveTo>
                <a:lnTo>
                  <a:pt x="9142796" y="0"/>
                </a:lnTo>
                <a:lnTo>
                  <a:pt x="9142796" y="10429855"/>
                </a:lnTo>
                <a:lnTo>
                  <a:pt x="0" y="10429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
        <p:nvSpPr>
          <p:cNvPr id="4" name="TextBox 4"/>
          <p:cNvSpPr txBox="1"/>
          <p:nvPr/>
        </p:nvSpPr>
        <p:spPr>
          <a:xfrm>
            <a:off x="8128954" y="1746362"/>
            <a:ext cx="8236662" cy="1200150"/>
          </a:xfrm>
          <a:prstGeom prst="rect">
            <a:avLst/>
          </a:prstGeom>
        </p:spPr>
        <p:txBody>
          <a:bodyPr lIns="0" tIns="0" rIns="0" bIns="0" rtlCol="0" anchor="t">
            <a:spAutoFit/>
          </a:bodyPr>
          <a:lstStyle/>
          <a:p>
            <a:pPr algn="l">
              <a:lnSpc>
                <a:spcPts val="8399"/>
              </a:lnSpc>
            </a:pPr>
            <a:r>
              <a:rPr lang="en-US" sz="6999">
                <a:solidFill>
                  <a:srgbClr val="737373"/>
                </a:solidFill>
                <a:latin typeface="Funtastic"/>
                <a:ea typeface="Funtastic"/>
                <a:cs typeface="Funtastic"/>
                <a:sym typeface="Funtastic"/>
              </a:rPr>
              <a:t>TUJUAN MASALAH </a:t>
            </a:r>
          </a:p>
        </p:txBody>
      </p:sp>
      <p:grpSp>
        <p:nvGrpSpPr>
          <p:cNvPr id="5" name="Group 5"/>
          <p:cNvGrpSpPr/>
          <p:nvPr/>
        </p:nvGrpSpPr>
        <p:grpSpPr>
          <a:xfrm>
            <a:off x="7520360" y="4378031"/>
            <a:ext cx="8992553" cy="4395844"/>
            <a:chOff x="0" y="0"/>
            <a:chExt cx="2400690" cy="1173533"/>
          </a:xfrm>
        </p:grpSpPr>
        <p:sp>
          <p:nvSpPr>
            <p:cNvPr id="6" name="Freeform 6"/>
            <p:cNvSpPr/>
            <p:nvPr/>
          </p:nvSpPr>
          <p:spPr>
            <a:xfrm>
              <a:off x="0" y="0"/>
              <a:ext cx="2400690" cy="1173533"/>
            </a:xfrm>
            <a:custGeom>
              <a:avLst/>
              <a:gdLst/>
              <a:ahLst/>
              <a:cxnLst/>
              <a:rect l="l" t="t" r="r" b="b"/>
              <a:pathLst>
                <a:path w="2400690" h="1173533">
                  <a:moveTo>
                    <a:pt x="43907" y="0"/>
                  </a:moveTo>
                  <a:lnTo>
                    <a:pt x="2356783" y="0"/>
                  </a:lnTo>
                  <a:cubicBezTo>
                    <a:pt x="2381032" y="0"/>
                    <a:pt x="2400690" y="19658"/>
                    <a:pt x="2400690" y="43907"/>
                  </a:cubicBezTo>
                  <a:lnTo>
                    <a:pt x="2400690" y="1129626"/>
                  </a:lnTo>
                  <a:cubicBezTo>
                    <a:pt x="2400690" y="1141271"/>
                    <a:pt x="2396064" y="1152439"/>
                    <a:pt x="2387830" y="1160673"/>
                  </a:cubicBezTo>
                  <a:cubicBezTo>
                    <a:pt x="2379595" y="1168907"/>
                    <a:pt x="2368427" y="1173533"/>
                    <a:pt x="2356783" y="1173533"/>
                  </a:cubicBezTo>
                  <a:lnTo>
                    <a:pt x="43907" y="1173533"/>
                  </a:lnTo>
                  <a:cubicBezTo>
                    <a:pt x="32262" y="1173533"/>
                    <a:pt x="21094" y="1168907"/>
                    <a:pt x="12860" y="1160673"/>
                  </a:cubicBezTo>
                  <a:cubicBezTo>
                    <a:pt x="4626" y="1152439"/>
                    <a:pt x="0" y="1141271"/>
                    <a:pt x="0" y="1129626"/>
                  </a:cubicBezTo>
                  <a:lnTo>
                    <a:pt x="0" y="43907"/>
                  </a:lnTo>
                  <a:cubicBezTo>
                    <a:pt x="0" y="32262"/>
                    <a:pt x="4626" y="21094"/>
                    <a:pt x="12860" y="12860"/>
                  </a:cubicBezTo>
                  <a:cubicBezTo>
                    <a:pt x="21094" y="4626"/>
                    <a:pt x="32262" y="0"/>
                    <a:pt x="43907" y="0"/>
                  </a:cubicBezTo>
                  <a:close/>
                </a:path>
              </a:pathLst>
            </a:custGeom>
            <a:solidFill>
              <a:srgbClr val="F875AA"/>
            </a:solidFill>
            <a:ln w="76200" cap="rnd">
              <a:solidFill>
                <a:srgbClr val="FFFFFF"/>
              </a:solidFill>
              <a:prstDash val="dash"/>
              <a:round/>
            </a:ln>
          </p:spPr>
        </p:sp>
        <p:sp>
          <p:nvSpPr>
            <p:cNvPr id="7" name="TextBox 7"/>
            <p:cNvSpPr txBox="1"/>
            <p:nvPr/>
          </p:nvSpPr>
          <p:spPr>
            <a:xfrm>
              <a:off x="0" y="-38100"/>
              <a:ext cx="2400690" cy="1211633"/>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1807388">
            <a:off x="1686675" y="5548798"/>
            <a:ext cx="864106" cy="962062"/>
          </a:xfrm>
          <a:custGeom>
            <a:avLst/>
            <a:gdLst/>
            <a:ahLst/>
            <a:cxnLst/>
            <a:rect l="l" t="t" r="r" b="b"/>
            <a:pathLst>
              <a:path w="864106" h="962062">
                <a:moveTo>
                  <a:pt x="0" y="0"/>
                </a:moveTo>
                <a:lnTo>
                  <a:pt x="864107" y="0"/>
                </a:lnTo>
                <a:lnTo>
                  <a:pt x="864107" y="962061"/>
                </a:lnTo>
                <a:lnTo>
                  <a:pt x="0" y="96206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rot="1140201">
            <a:off x="7175504" y="6729188"/>
            <a:ext cx="689713" cy="894675"/>
          </a:xfrm>
          <a:custGeom>
            <a:avLst/>
            <a:gdLst/>
            <a:ahLst/>
            <a:cxnLst/>
            <a:rect l="l" t="t" r="r" b="b"/>
            <a:pathLst>
              <a:path w="689713" h="894675">
                <a:moveTo>
                  <a:pt x="0" y="0"/>
                </a:moveTo>
                <a:lnTo>
                  <a:pt x="689713" y="0"/>
                </a:lnTo>
                <a:lnTo>
                  <a:pt x="689713" y="894675"/>
                </a:lnTo>
                <a:lnTo>
                  <a:pt x="0" y="8946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rot="953306">
            <a:off x="1772659" y="4368240"/>
            <a:ext cx="504348" cy="451163"/>
          </a:xfrm>
          <a:custGeom>
            <a:avLst/>
            <a:gdLst/>
            <a:ahLst/>
            <a:cxnLst/>
            <a:rect l="l" t="t" r="r" b="b"/>
            <a:pathLst>
              <a:path w="504348" h="451163">
                <a:moveTo>
                  <a:pt x="0" y="0"/>
                </a:moveTo>
                <a:lnTo>
                  <a:pt x="504348" y="0"/>
                </a:lnTo>
                <a:lnTo>
                  <a:pt x="504348" y="451162"/>
                </a:lnTo>
                <a:lnTo>
                  <a:pt x="0" y="45116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rot="953306" flipH="1">
            <a:off x="7572483" y="2845809"/>
            <a:ext cx="504348" cy="451163"/>
          </a:xfrm>
          <a:custGeom>
            <a:avLst/>
            <a:gdLst/>
            <a:ahLst/>
            <a:cxnLst/>
            <a:rect l="l" t="t" r="r" b="b"/>
            <a:pathLst>
              <a:path w="504348" h="451163">
                <a:moveTo>
                  <a:pt x="504348" y="0"/>
                </a:moveTo>
                <a:lnTo>
                  <a:pt x="0" y="0"/>
                </a:lnTo>
                <a:lnTo>
                  <a:pt x="0" y="451162"/>
                </a:lnTo>
                <a:lnTo>
                  <a:pt x="504348" y="451162"/>
                </a:lnTo>
                <a:lnTo>
                  <a:pt x="504348"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2667501" y="1201129"/>
            <a:ext cx="4042763" cy="9381939"/>
          </a:xfrm>
          <a:custGeom>
            <a:avLst/>
            <a:gdLst/>
            <a:ahLst/>
            <a:cxnLst/>
            <a:rect l="l" t="t" r="r" b="b"/>
            <a:pathLst>
              <a:path w="4042763" h="9381939">
                <a:moveTo>
                  <a:pt x="0" y="0"/>
                </a:moveTo>
                <a:lnTo>
                  <a:pt x="4042763" y="0"/>
                </a:lnTo>
                <a:lnTo>
                  <a:pt x="4042763" y="9381939"/>
                </a:lnTo>
                <a:lnTo>
                  <a:pt x="0" y="938193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TextBox 13"/>
          <p:cNvSpPr txBox="1"/>
          <p:nvPr/>
        </p:nvSpPr>
        <p:spPr>
          <a:xfrm>
            <a:off x="7824657" y="4812474"/>
            <a:ext cx="8540959" cy="3657600"/>
          </a:xfrm>
          <a:prstGeom prst="rect">
            <a:avLst/>
          </a:prstGeom>
        </p:spPr>
        <p:txBody>
          <a:bodyPr lIns="0" tIns="0" rIns="0" bIns="0" rtlCol="0" anchor="t">
            <a:spAutoFit/>
          </a:bodyPr>
          <a:lstStyle/>
          <a:p>
            <a:pPr algn="just">
              <a:lnSpc>
                <a:spcPts val="3600"/>
              </a:lnSpc>
            </a:pPr>
            <a:r>
              <a:rPr lang="en-US" sz="3000">
                <a:solidFill>
                  <a:srgbClr val="FFFFFF"/>
                </a:solidFill>
                <a:latin typeface="Open Sans"/>
                <a:ea typeface="Open Sans"/>
                <a:cs typeface="Open Sans"/>
                <a:sym typeface="Open Sans"/>
              </a:rPr>
              <a:t>Tujuan pembahasan ini adalah untuk menjelaskan konsep dan tingkatan ranah afektif dalam Pendidikan Agama Islam, serta menguraikan teknik-teknik penilaian afektif yang relevan dan aplikatif. Selain itu, pembahasan ini bertujuan menegaskan pentingnya evaluasi afektif dalam proses pembentukan karakter peserta didik.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0" y="0"/>
            <a:ext cx="9315262" cy="10437855"/>
          </a:xfrm>
          <a:custGeom>
            <a:avLst/>
            <a:gdLst/>
            <a:ahLst/>
            <a:cxnLst/>
            <a:rect l="l" t="t" r="r" b="b"/>
            <a:pathLst>
              <a:path w="9315262" h="10437855">
                <a:moveTo>
                  <a:pt x="0" y="0"/>
                </a:moveTo>
                <a:lnTo>
                  <a:pt x="9315262" y="0"/>
                </a:lnTo>
                <a:lnTo>
                  <a:pt x="9315262" y="10437855"/>
                </a:lnTo>
                <a:lnTo>
                  <a:pt x="0" y="10437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3" name="Freeform 3"/>
          <p:cNvSpPr/>
          <p:nvPr/>
        </p:nvSpPr>
        <p:spPr>
          <a:xfrm>
            <a:off x="9145204" y="-9525"/>
            <a:ext cx="9142796" cy="10429855"/>
          </a:xfrm>
          <a:custGeom>
            <a:avLst/>
            <a:gdLst/>
            <a:ahLst/>
            <a:cxnLst/>
            <a:rect l="l" t="t" r="r" b="b"/>
            <a:pathLst>
              <a:path w="9142796" h="10429855">
                <a:moveTo>
                  <a:pt x="0" y="0"/>
                </a:moveTo>
                <a:lnTo>
                  <a:pt x="9142796" y="0"/>
                </a:lnTo>
                <a:lnTo>
                  <a:pt x="9142796" y="10429855"/>
                </a:lnTo>
                <a:lnTo>
                  <a:pt x="0" y="10429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
        <p:nvSpPr>
          <p:cNvPr id="4" name="Freeform 4"/>
          <p:cNvSpPr/>
          <p:nvPr/>
        </p:nvSpPr>
        <p:spPr>
          <a:xfrm>
            <a:off x="0" y="5533859"/>
            <a:ext cx="10451236" cy="3724441"/>
          </a:xfrm>
          <a:custGeom>
            <a:avLst/>
            <a:gdLst/>
            <a:ahLst/>
            <a:cxnLst/>
            <a:rect l="l" t="t" r="r" b="b"/>
            <a:pathLst>
              <a:path w="10451236" h="3724441">
                <a:moveTo>
                  <a:pt x="0" y="0"/>
                </a:moveTo>
                <a:lnTo>
                  <a:pt x="10451236" y="0"/>
                </a:lnTo>
                <a:lnTo>
                  <a:pt x="10451236" y="3724441"/>
                </a:lnTo>
                <a:lnTo>
                  <a:pt x="0" y="37244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1895988" y="2433301"/>
            <a:ext cx="7419275" cy="2257425"/>
          </a:xfrm>
          <a:prstGeom prst="rect">
            <a:avLst/>
          </a:prstGeom>
        </p:spPr>
        <p:txBody>
          <a:bodyPr lIns="0" tIns="0" rIns="0" bIns="0" rtlCol="0" anchor="t">
            <a:spAutoFit/>
          </a:bodyPr>
          <a:lstStyle/>
          <a:p>
            <a:pPr algn="ctr">
              <a:lnSpc>
                <a:spcPts val="8399"/>
              </a:lnSpc>
            </a:pPr>
            <a:r>
              <a:rPr lang="en-US" sz="6999">
                <a:solidFill>
                  <a:srgbClr val="737373"/>
                </a:solidFill>
                <a:latin typeface="Funtastic"/>
                <a:ea typeface="Funtastic"/>
                <a:cs typeface="Funtastic"/>
                <a:sym typeface="Funtastic"/>
              </a:rPr>
              <a:t>KONSEP RANAH EFEKTIF</a:t>
            </a:r>
          </a:p>
        </p:txBody>
      </p:sp>
      <p:sp>
        <p:nvSpPr>
          <p:cNvPr id="6" name="Freeform 6"/>
          <p:cNvSpPr/>
          <p:nvPr/>
        </p:nvSpPr>
        <p:spPr>
          <a:xfrm>
            <a:off x="10451236" y="2949141"/>
            <a:ext cx="6961812" cy="7830259"/>
          </a:xfrm>
          <a:custGeom>
            <a:avLst/>
            <a:gdLst/>
            <a:ahLst/>
            <a:cxnLst/>
            <a:rect l="l" t="t" r="r" b="b"/>
            <a:pathLst>
              <a:path w="6961812" h="7830259">
                <a:moveTo>
                  <a:pt x="0" y="0"/>
                </a:moveTo>
                <a:lnTo>
                  <a:pt x="6961813" y="0"/>
                </a:lnTo>
                <a:lnTo>
                  <a:pt x="6961813" y="7830259"/>
                </a:lnTo>
                <a:lnTo>
                  <a:pt x="0" y="78302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13076170" y="1028700"/>
            <a:ext cx="2036802" cy="2187971"/>
          </a:xfrm>
          <a:custGeom>
            <a:avLst/>
            <a:gdLst/>
            <a:ahLst/>
            <a:cxnLst/>
            <a:rect l="l" t="t" r="r" b="b"/>
            <a:pathLst>
              <a:path w="2036802" h="2187971">
                <a:moveTo>
                  <a:pt x="0" y="0"/>
                </a:moveTo>
                <a:lnTo>
                  <a:pt x="2036802" y="0"/>
                </a:lnTo>
                <a:lnTo>
                  <a:pt x="2036802" y="2187971"/>
                </a:lnTo>
                <a:lnTo>
                  <a:pt x="0" y="21879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1818724" y="5803358"/>
            <a:ext cx="7496539" cy="3185442"/>
          </a:xfrm>
          <a:prstGeom prst="rect">
            <a:avLst/>
          </a:prstGeom>
        </p:spPr>
        <p:txBody>
          <a:bodyPr lIns="0" tIns="0" rIns="0" bIns="0" rtlCol="0" anchor="t">
            <a:spAutoFit/>
          </a:bodyPr>
          <a:lstStyle/>
          <a:p>
            <a:pPr algn="ctr">
              <a:lnSpc>
                <a:spcPts val="2858"/>
              </a:lnSpc>
            </a:pPr>
            <a:r>
              <a:rPr lang="en-US" sz="2381">
                <a:solidFill>
                  <a:srgbClr val="FFFFFF"/>
                </a:solidFill>
                <a:latin typeface="Open Sans"/>
                <a:ea typeface="Open Sans"/>
                <a:cs typeface="Open Sans"/>
                <a:sym typeface="Open Sans"/>
              </a:rPr>
              <a:t>Ranah afektif berkaitan dengan sikap, nilai, minat, emosi, dan kecenderungan perilaku peserta didik. Dalam konteks Pendidikan Agama Islam, ranah ini memiliki peran strategis karena berhubungan langsung dengan pembentukan karakter Islami. Berdasarkan Taksonomi Bloom, ranah afektif tersusun secara hierarkis, dimulai dari tingkat paling dasar hingga tingkat internalisasi nilai yang paling mendalam.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0" y="0"/>
            <a:ext cx="9315262" cy="10437855"/>
          </a:xfrm>
          <a:custGeom>
            <a:avLst/>
            <a:gdLst/>
            <a:ahLst/>
            <a:cxnLst/>
            <a:rect l="l" t="t" r="r" b="b"/>
            <a:pathLst>
              <a:path w="9315262" h="10437855">
                <a:moveTo>
                  <a:pt x="0" y="0"/>
                </a:moveTo>
                <a:lnTo>
                  <a:pt x="9315262" y="0"/>
                </a:lnTo>
                <a:lnTo>
                  <a:pt x="9315262" y="10437855"/>
                </a:lnTo>
                <a:lnTo>
                  <a:pt x="0" y="10437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3" name="Freeform 3"/>
          <p:cNvSpPr/>
          <p:nvPr/>
        </p:nvSpPr>
        <p:spPr>
          <a:xfrm>
            <a:off x="9023746" y="152903"/>
            <a:ext cx="9142796" cy="10429855"/>
          </a:xfrm>
          <a:custGeom>
            <a:avLst/>
            <a:gdLst/>
            <a:ahLst/>
            <a:cxnLst/>
            <a:rect l="l" t="t" r="r" b="b"/>
            <a:pathLst>
              <a:path w="9142796" h="10429855">
                <a:moveTo>
                  <a:pt x="0" y="0"/>
                </a:moveTo>
                <a:lnTo>
                  <a:pt x="9142796" y="0"/>
                </a:lnTo>
                <a:lnTo>
                  <a:pt x="9142796" y="10429855"/>
                </a:lnTo>
                <a:lnTo>
                  <a:pt x="0" y="10429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grpSp>
        <p:nvGrpSpPr>
          <p:cNvPr id="4" name="Group 4"/>
          <p:cNvGrpSpPr/>
          <p:nvPr/>
        </p:nvGrpSpPr>
        <p:grpSpPr>
          <a:xfrm>
            <a:off x="303993" y="3706489"/>
            <a:ext cx="10836824" cy="6580511"/>
            <a:chOff x="0" y="0"/>
            <a:chExt cx="2707600" cy="1644153"/>
          </a:xfrm>
        </p:grpSpPr>
        <p:sp>
          <p:nvSpPr>
            <p:cNvPr id="5" name="Freeform 5"/>
            <p:cNvSpPr/>
            <p:nvPr/>
          </p:nvSpPr>
          <p:spPr>
            <a:xfrm>
              <a:off x="0" y="0"/>
              <a:ext cx="2707600" cy="1644153"/>
            </a:xfrm>
            <a:custGeom>
              <a:avLst/>
              <a:gdLst/>
              <a:ahLst/>
              <a:cxnLst/>
              <a:rect l="l" t="t" r="r" b="b"/>
              <a:pathLst>
                <a:path w="2707600" h="1644153">
                  <a:moveTo>
                    <a:pt x="36435" y="0"/>
                  </a:moveTo>
                  <a:lnTo>
                    <a:pt x="2671165" y="0"/>
                  </a:lnTo>
                  <a:cubicBezTo>
                    <a:pt x="2680829" y="0"/>
                    <a:pt x="2690096" y="3839"/>
                    <a:pt x="2696929" y="10672"/>
                  </a:cubicBezTo>
                  <a:cubicBezTo>
                    <a:pt x="2703762" y="17504"/>
                    <a:pt x="2707600" y="26772"/>
                    <a:pt x="2707600" y="36435"/>
                  </a:cubicBezTo>
                  <a:lnTo>
                    <a:pt x="2707600" y="1607718"/>
                  </a:lnTo>
                  <a:cubicBezTo>
                    <a:pt x="2707600" y="1627840"/>
                    <a:pt x="2691288" y="1644153"/>
                    <a:pt x="2671165" y="1644153"/>
                  </a:cubicBezTo>
                  <a:lnTo>
                    <a:pt x="36435" y="1644153"/>
                  </a:lnTo>
                  <a:cubicBezTo>
                    <a:pt x="16312" y="1644153"/>
                    <a:pt x="0" y="1627840"/>
                    <a:pt x="0" y="1607718"/>
                  </a:cubicBezTo>
                  <a:lnTo>
                    <a:pt x="0" y="36435"/>
                  </a:lnTo>
                  <a:cubicBezTo>
                    <a:pt x="0" y="16312"/>
                    <a:pt x="16312" y="0"/>
                    <a:pt x="36435" y="0"/>
                  </a:cubicBezTo>
                  <a:close/>
                </a:path>
              </a:pathLst>
            </a:custGeom>
            <a:solidFill>
              <a:srgbClr val="F875AA"/>
            </a:solidFill>
            <a:ln w="76200" cap="rnd">
              <a:solidFill>
                <a:srgbClr val="FFFFFF"/>
              </a:solidFill>
              <a:prstDash val="dash"/>
              <a:round/>
            </a:ln>
          </p:spPr>
        </p:sp>
        <p:sp>
          <p:nvSpPr>
            <p:cNvPr id="6" name="TextBox 6"/>
            <p:cNvSpPr txBox="1"/>
            <p:nvPr/>
          </p:nvSpPr>
          <p:spPr>
            <a:xfrm>
              <a:off x="0" y="-38100"/>
              <a:ext cx="2707600" cy="168225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1249102" y="3075812"/>
            <a:ext cx="4150742" cy="8424014"/>
          </a:xfrm>
          <a:custGeom>
            <a:avLst/>
            <a:gdLst/>
            <a:ahLst/>
            <a:cxnLst/>
            <a:rect l="l" t="t" r="r" b="b"/>
            <a:pathLst>
              <a:path w="4150742" h="8424014">
                <a:moveTo>
                  <a:pt x="0" y="0"/>
                </a:moveTo>
                <a:lnTo>
                  <a:pt x="4150742" y="0"/>
                </a:lnTo>
                <a:lnTo>
                  <a:pt x="4150742" y="8424015"/>
                </a:lnTo>
                <a:lnTo>
                  <a:pt x="0" y="84240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6008844">
            <a:off x="15513741" y="-353813"/>
            <a:ext cx="2937733" cy="3373180"/>
          </a:xfrm>
          <a:custGeom>
            <a:avLst/>
            <a:gdLst/>
            <a:ahLst/>
            <a:cxnLst/>
            <a:rect l="l" t="t" r="r" b="b"/>
            <a:pathLst>
              <a:path w="2937733" h="3373180">
                <a:moveTo>
                  <a:pt x="0" y="0"/>
                </a:moveTo>
                <a:lnTo>
                  <a:pt x="2937734" y="0"/>
                </a:lnTo>
                <a:lnTo>
                  <a:pt x="2937734" y="3373180"/>
                </a:lnTo>
                <a:lnTo>
                  <a:pt x="0" y="33731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6008844" flipV="1">
            <a:off x="162268" y="-353813"/>
            <a:ext cx="2937733" cy="3373180"/>
          </a:xfrm>
          <a:custGeom>
            <a:avLst/>
            <a:gdLst/>
            <a:ahLst/>
            <a:cxnLst/>
            <a:rect l="l" t="t" r="r" b="b"/>
            <a:pathLst>
              <a:path w="2937733" h="3373180">
                <a:moveTo>
                  <a:pt x="0" y="3373180"/>
                </a:moveTo>
                <a:lnTo>
                  <a:pt x="2937734" y="3373180"/>
                </a:lnTo>
                <a:lnTo>
                  <a:pt x="2937734" y="0"/>
                </a:lnTo>
                <a:lnTo>
                  <a:pt x="0" y="0"/>
                </a:lnTo>
                <a:lnTo>
                  <a:pt x="0" y="337318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1028700" y="7987907"/>
            <a:ext cx="468075" cy="482100"/>
          </a:xfrm>
          <a:custGeom>
            <a:avLst/>
            <a:gdLst/>
            <a:ahLst/>
            <a:cxnLst/>
            <a:rect l="l" t="t" r="r" b="b"/>
            <a:pathLst>
              <a:path w="468075" h="482100">
                <a:moveTo>
                  <a:pt x="0" y="0"/>
                </a:moveTo>
                <a:lnTo>
                  <a:pt x="468075" y="0"/>
                </a:lnTo>
                <a:lnTo>
                  <a:pt x="468075" y="482099"/>
                </a:lnTo>
                <a:lnTo>
                  <a:pt x="0" y="48209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TextBox 11"/>
          <p:cNvSpPr txBox="1"/>
          <p:nvPr/>
        </p:nvSpPr>
        <p:spPr>
          <a:xfrm>
            <a:off x="4349750" y="629914"/>
            <a:ext cx="8974722" cy="3076575"/>
          </a:xfrm>
          <a:prstGeom prst="rect">
            <a:avLst/>
          </a:prstGeom>
        </p:spPr>
        <p:txBody>
          <a:bodyPr lIns="0" tIns="0" rIns="0" bIns="0" rtlCol="0" anchor="t">
            <a:spAutoFit/>
          </a:bodyPr>
          <a:lstStyle/>
          <a:p>
            <a:pPr algn="ctr">
              <a:lnSpc>
                <a:spcPts val="11400"/>
              </a:lnSpc>
            </a:pPr>
            <a:r>
              <a:rPr lang="en-US" sz="9500">
                <a:solidFill>
                  <a:srgbClr val="737373"/>
                </a:solidFill>
                <a:latin typeface="Funtastic"/>
                <a:ea typeface="Funtastic"/>
                <a:cs typeface="Funtastic"/>
                <a:sym typeface="Funtastic"/>
              </a:rPr>
              <a:t>TINGKATAN RANAH EFEKTIF</a:t>
            </a:r>
          </a:p>
        </p:txBody>
      </p:sp>
      <p:sp>
        <p:nvSpPr>
          <p:cNvPr id="12" name="Freeform 12"/>
          <p:cNvSpPr/>
          <p:nvPr/>
        </p:nvSpPr>
        <p:spPr>
          <a:xfrm>
            <a:off x="16640101" y="4443179"/>
            <a:ext cx="468075" cy="482100"/>
          </a:xfrm>
          <a:custGeom>
            <a:avLst/>
            <a:gdLst/>
            <a:ahLst/>
            <a:cxnLst/>
            <a:rect l="l" t="t" r="r" b="b"/>
            <a:pathLst>
              <a:path w="468075" h="482100">
                <a:moveTo>
                  <a:pt x="0" y="0"/>
                </a:moveTo>
                <a:lnTo>
                  <a:pt x="468075" y="0"/>
                </a:lnTo>
                <a:lnTo>
                  <a:pt x="468075" y="482100"/>
                </a:lnTo>
                <a:lnTo>
                  <a:pt x="0" y="4821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TextBox 13"/>
          <p:cNvSpPr txBox="1"/>
          <p:nvPr/>
        </p:nvSpPr>
        <p:spPr>
          <a:xfrm>
            <a:off x="697515" y="4443179"/>
            <a:ext cx="10166842" cy="5448300"/>
          </a:xfrm>
          <a:prstGeom prst="rect">
            <a:avLst/>
          </a:prstGeom>
        </p:spPr>
        <p:txBody>
          <a:bodyPr lIns="0" tIns="0" rIns="0" bIns="0" rtlCol="0" anchor="t">
            <a:spAutoFit/>
          </a:bodyPr>
          <a:lstStyle/>
          <a:p>
            <a:pPr algn="ctr">
              <a:lnSpc>
                <a:spcPts val="3359"/>
              </a:lnSpc>
            </a:pPr>
            <a:r>
              <a:rPr lang="en-US" sz="2799">
                <a:solidFill>
                  <a:srgbClr val="FFFFFF"/>
                </a:solidFill>
                <a:latin typeface="Open Sans"/>
                <a:ea typeface="Open Sans"/>
                <a:cs typeface="Open Sans"/>
                <a:sym typeface="Open Sans"/>
              </a:rPr>
              <a:t>Ranah afektif terdiri atas lima tingkatan, yaitu receiving, responding, valuing, organization, dan characterization. Pada tahap receiving, peserta didik menunjukkan kesediaan untuk menerima dan memperhatikan nilai-nilai yang diajarkan. Tahap responding ditandai dengan keterlibatan aktif dan respons positif terhadap nilai tersebut. Pada tahap valuing, peserta didik mulai meyakini serta menghargai nilai yang diterima sehingga tumbuh komitmen pribadi. Tahap organization menunjukkan kemampuan peserta didik dalam menyusun nilai-nilai tersebut menjadi sistem yang terintegrasi. Tahap tertinggi, yaitu characterization, terjadi ketika nilai telah terinternalisasi secara konsisten dan membentuk karakter dalam kehidupan sehari-hari.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0" y="0"/>
            <a:ext cx="9315262" cy="10437855"/>
          </a:xfrm>
          <a:custGeom>
            <a:avLst/>
            <a:gdLst/>
            <a:ahLst/>
            <a:cxnLst/>
            <a:rect l="l" t="t" r="r" b="b"/>
            <a:pathLst>
              <a:path w="9315262" h="10437855">
                <a:moveTo>
                  <a:pt x="0" y="0"/>
                </a:moveTo>
                <a:lnTo>
                  <a:pt x="9315262" y="0"/>
                </a:lnTo>
                <a:lnTo>
                  <a:pt x="9315262" y="10437855"/>
                </a:lnTo>
                <a:lnTo>
                  <a:pt x="0" y="10437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3" name="Freeform 3"/>
          <p:cNvSpPr/>
          <p:nvPr/>
        </p:nvSpPr>
        <p:spPr>
          <a:xfrm>
            <a:off x="9338364" y="-44837"/>
            <a:ext cx="9493038" cy="10403264"/>
          </a:xfrm>
          <a:custGeom>
            <a:avLst/>
            <a:gdLst/>
            <a:ahLst/>
            <a:cxnLst/>
            <a:rect l="l" t="t" r="r" b="b"/>
            <a:pathLst>
              <a:path w="9493038" h="10403264">
                <a:moveTo>
                  <a:pt x="0" y="0"/>
                </a:moveTo>
                <a:lnTo>
                  <a:pt x="9493038" y="0"/>
                </a:lnTo>
                <a:lnTo>
                  <a:pt x="9493038" y="10403264"/>
                </a:lnTo>
                <a:lnTo>
                  <a:pt x="0" y="10403264"/>
                </a:lnTo>
                <a:lnTo>
                  <a:pt x="0" y="0"/>
                </a:lnTo>
                <a:close/>
              </a:path>
            </a:pathLst>
          </a:custGeom>
          <a:blipFill>
            <a:blip r:embed="rId2">
              <a:alphaModFix amt="2000"/>
              <a:extLst>
                <a:ext uri="{96DAC541-7B7A-43D3-8B79-37D633B846F1}">
                  <asvg:svgBlip xmlns:asvg="http://schemas.microsoft.com/office/drawing/2016/SVG/main" r:embed="rId3"/>
                </a:ext>
              </a:extLst>
            </a:blip>
            <a:stretch>
              <a:fillRect l="-24278" t="-255" r="-24113" b="-35152"/>
            </a:stretch>
          </a:blipFill>
        </p:spPr>
      </p:sp>
      <p:grpSp>
        <p:nvGrpSpPr>
          <p:cNvPr id="4" name="Group 4"/>
          <p:cNvGrpSpPr/>
          <p:nvPr/>
        </p:nvGrpSpPr>
        <p:grpSpPr>
          <a:xfrm>
            <a:off x="1028700" y="4657987"/>
            <a:ext cx="12167766" cy="4600313"/>
            <a:chOff x="0" y="0"/>
            <a:chExt cx="3204679" cy="1211605"/>
          </a:xfrm>
        </p:grpSpPr>
        <p:sp>
          <p:nvSpPr>
            <p:cNvPr id="5" name="Freeform 5"/>
            <p:cNvSpPr/>
            <p:nvPr/>
          </p:nvSpPr>
          <p:spPr>
            <a:xfrm>
              <a:off x="0" y="0"/>
              <a:ext cx="3204679" cy="1211605"/>
            </a:xfrm>
            <a:custGeom>
              <a:avLst/>
              <a:gdLst/>
              <a:ahLst/>
              <a:cxnLst/>
              <a:rect l="l" t="t" r="r" b="b"/>
              <a:pathLst>
                <a:path w="3204679" h="1211605">
                  <a:moveTo>
                    <a:pt x="32450" y="0"/>
                  </a:moveTo>
                  <a:lnTo>
                    <a:pt x="3172229" y="0"/>
                  </a:lnTo>
                  <a:cubicBezTo>
                    <a:pt x="3190151" y="0"/>
                    <a:pt x="3204679" y="14528"/>
                    <a:pt x="3204679" y="32450"/>
                  </a:cubicBezTo>
                  <a:lnTo>
                    <a:pt x="3204679" y="1179156"/>
                  </a:lnTo>
                  <a:cubicBezTo>
                    <a:pt x="3204679" y="1187762"/>
                    <a:pt x="3201260" y="1196015"/>
                    <a:pt x="3195175" y="1202101"/>
                  </a:cubicBezTo>
                  <a:cubicBezTo>
                    <a:pt x="3189089" y="1208186"/>
                    <a:pt x="3180836" y="1211605"/>
                    <a:pt x="3172229" y="1211605"/>
                  </a:cubicBezTo>
                  <a:lnTo>
                    <a:pt x="32450" y="1211605"/>
                  </a:lnTo>
                  <a:cubicBezTo>
                    <a:pt x="14528" y="1211605"/>
                    <a:pt x="0" y="1197077"/>
                    <a:pt x="0" y="1179156"/>
                  </a:cubicBezTo>
                  <a:lnTo>
                    <a:pt x="0" y="32450"/>
                  </a:lnTo>
                  <a:cubicBezTo>
                    <a:pt x="0" y="14528"/>
                    <a:pt x="14528" y="0"/>
                    <a:pt x="32450" y="0"/>
                  </a:cubicBezTo>
                  <a:close/>
                </a:path>
              </a:pathLst>
            </a:custGeom>
            <a:solidFill>
              <a:srgbClr val="F875AA"/>
            </a:solidFill>
            <a:ln w="76200" cap="rnd">
              <a:solidFill>
                <a:srgbClr val="FFFFFF"/>
              </a:solidFill>
              <a:prstDash val="dash"/>
              <a:round/>
            </a:ln>
          </p:spPr>
        </p:sp>
        <p:sp>
          <p:nvSpPr>
            <p:cNvPr id="6" name="TextBox 6"/>
            <p:cNvSpPr txBox="1"/>
            <p:nvPr/>
          </p:nvSpPr>
          <p:spPr>
            <a:xfrm>
              <a:off x="0" y="-38100"/>
              <a:ext cx="3204679" cy="1249705"/>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5735066" y="4052971"/>
            <a:ext cx="6572206" cy="1549488"/>
          </a:xfrm>
          <a:custGeom>
            <a:avLst/>
            <a:gdLst/>
            <a:ahLst/>
            <a:cxnLst/>
            <a:rect l="l" t="t" r="r" b="b"/>
            <a:pathLst>
              <a:path w="6572206" h="1549488">
                <a:moveTo>
                  <a:pt x="0" y="0"/>
                </a:moveTo>
                <a:lnTo>
                  <a:pt x="6572206" y="0"/>
                </a:lnTo>
                <a:lnTo>
                  <a:pt x="6572206" y="1549488"/>
                </a:lnTo>
                <a:lnTo>
                  <a:pt x="0" y="1549488"/>
                </a:lnTo>
                <a:lnTo>
                  <a:pt x="0" y="0"/>
                </a:lnTo>
                <a:close/>
              </a:path>
            </a:pathLst>
          </a:custGeom>
          <a:blipFill>
            <a:blip r:embed="rId4">
              <a:extLst>
                <a:ext uri="{96DAC541-7B7A-43D3-8B79-37D633B846F1}">
                  <asvg:svgBlip xmlns:asvg="http://schemas.microsoft.com/office/drawing/2016/SVG/main" r:embed="rId5"/>
                </a:ext>
              </a:extLst>
            </a:blip>
            <a:stretch>
              <a:fillRect t="-1025"/>
            </a:stretch>
          </a:blipFill>
        </p:spPr>
      </p:sp>
      <p:sp>
        <p:nvSpPr>
          <p:cNvPr id="8" name="TextBox 8"/>
          <p:cNvSpPr txBox="1"/>
          <p:nvPr/>
        </p:nvSpPr>
        <p:spPr>
          <a:xfrm>
            <a:off x="1815021" y="1632146"/>
            <a:ext cx="11246452" cy="2390775"/>
          </a:xfrm>
          <a:prstGeom prst="rect">
            <a:avLst/>
          </a:prstGeom>
        </p:spPr>
        <p:txBody>
          <a:bodyPr lIns="0" tIns="0" rIns="0" bIns="0" rtlCol="0" anchor="t">
            <a:spAutoFit/>
          </a:bodyPr>
          <a:lstStyle/>
          <a:p>
            <a:pPr algn="ctr">
              <a:lnSpc>
                <a:spcPts val="8864"/>
              </a:lnSpc>
            </a:pPr>
            <a:r>
              <a:rPr lang="en-US" sz="7387">
                <a:solidFill>
                  <a:srgbClr val="737373"/>
                </a:solidFill>
                <a:latin typeface="Funtastic"/>
                <a:ea typeface="Funtastic"/>
                <a:cs typeface="Funtastic"/>
                <a:sym typeface="Funtastic"/>
              </a:rPr>
              <a:t>PENTINGNYA RANAH EFEKTIF DALAM PAI</a:t>
            </a:r>
          </a:p>
        </p:txBody>
      </p:sp>
      <p:sp>
        <p:nvSpPr>
          <p:cNvPr id="9" name="TextBox 9"/>
          <p:cNvSpPr txBox="1"/>
          <p:nvPr/>
        </p:nvSpPr>
        <p:spPr>
          <a:xfrm>
            <a:off x="1421861" y="5697709"/>
            <a:ext cx="11381445" cy="2833370"/>
          </a:xfrm>
          <a:prstGeom prst="rect">
            <a:avLst/>
          </a:prstGeom>
        </p:spPr>
        <p:txBody>
          <a:bodyPr lIns="0" tIns="0" rIns="0" bIns="0" rtlCol="0" anchor="t">
            <a:spAutoFit/>
          </a:bodyPr>
          <a:lstStyle/>
          <a:p>
            <a:pPr algn="ctr">
              <a:lnSpc>
                <a:spcPts val="2799"/>
              </a:lnSpc>
            </a:pPr>
            <a:r>
              <a:rPr lang="en-US" sz="2799">
                <a:solidFill>
                  <a:srgbClr val="FFFFFF"/>
                </a:solidFill>
                <a:latin typeface="Open Sans"/>
                <a:ea typeface="Open Sans"/>
                <a:cs typeface="Open Sans"/>
                <a:sym typeface="Open Sans"/>
              </a:rPr>
              <a:t>Ranah afektif memiliki posisi sentral dalam pembelajaran PAI karena menjadi fondasi pembentukan kepribadian muslim yang utuh. Melalui pengembangan ranah ini, peserta didik tidak hanya memahami ajaran Islam secara teoritis, tetapi juga mampu mengamalkannya dalam kehidupan nyata. Dengan demikian, pembelajaran PAI tidak berhenti pada transfer pengetahuan, melainkan berlanjut pada pembentukan sikap dan perilaku yang mencerminkan nilai-nilai Islam.</a:t>
            </a:r>
          </a:p>
        </p:txBody>
      </p:sp>
      <p:sp>
        <p:nvSpPr>
          <p:cNvPr id="10" name="Freeform 10"/>
          <p:cNvSpPr/>
          <p:nvPr/>
        </p:nvSpPr>
        <p:spPr>
          <a:xfrm flipH="1">
            <a:off x="12579727" y="2503847"/>
            <a:ext cx="4034924" cy="3858855"/>
          </a:xfrm>
          <a:custGeom>
            <a:avLst/>
            <a:gdLst/>
            <a:ahLst/>
            <a:cxnLst/>
            <a:rect l="l" t="t" r="r" b="b"/>
            <a:pathLst>
              <a:path w="4034924" h="3858855">
                <a:moveTo>
                  <a:pt x="4034924" y="0"/>
                </a:moveTo>
                <a:lnTo>
                  <a:pt x="0" y="0"/>
                </a:lnTo>
                <a:lnTo>
                  <a:pt x="0" y="3858855"/>
                </a:lnTo>
                <a:lnTo>
                  <a:pt x="4034924" y="3858855"/>
                </a:lnTo>
                <a:lnTo>
                  <a:pt x="403492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rot="1467134">
            <a:off x="13851720" y="6773578"/>
            <a:ext cx="2165160" cy="2808580"/>
          </a:xfrm>
          <a:custGeom>
            <a:avLst/>
            <a:gdLst/>
            <a:ahLst/>
            <a:cxnLst/>
            <a:rect l="l" t="t" r="r" b="b"/>
            <a:pathLst>
              <a:path w="2165160" h="2808580">
                <a:moveTo>
                  <a:pt x="0" y="0"/>
                </a:moveTo>
                <a:lnTo>
                  <a:pt x="2165160" y="0"/>
                </a:lnTo>
                <a:lnTo>
                  <a:pt x="2165160" y="2808580"/>
                </a:lnTo>
                <a:lnTo>
                  <a:pt x="0" y="2808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815021" y="4018029"/>
            <a:ext cx="4324703" cy="1565380"/>
          </a:xfrm>
          <a:custGeom>
            <a:avLst/>
            <a:gdLst/>
            <a:ahLst/>
            <a:cxnLst/>
            <a:rect l="l" t="t" r="r" b="b"/>
            <a:pathLst>
              <a:path w="4324703" h="1565380">
                <a:moveTo>
                  <a:pt x="0" y="0"/>
                </a:moveTo>
                <a:lnTo>
                  <a:pt x="4324703" y="0"/>
                </a:lnTo>
                <a:lnTo>
                  <a:pt x="4324703" y="1565380"/>
                </a:lnTo>
                <a:lnTo>
                  <a:pt x="0" y="1565380"/>
                </a:lnTo>
                <a:lnTo>
                  <a:pt x="0" y="0"/>
                </a:lnTo>
                <a:close/>
              </a:path>
            </a:pathLst>
          </a:custGeom>
          <a:blipFill>
            <a:blip r:embed="rId4">
              <a:extLst>
                <a:ext uri="{96DAC541-7B7A-43D3-8B79-37D633B846F1}">
                  <asvg:svgBlip xmlns:asvg="http://schemas.microsoft.com/office/drawing/2016/SVG/main" r:embed="rId5"/>
                </a:ext>
              </a:extLst>
            </a:blip>
            <a:stretch>
              <a:fillRect r="-51968"/>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9145204" y="-9525"/>
            <a:ext cx="9142796" cy="10429855"/>
          </a:xfrm>
          <a:custGeom>
            <a:avLst/>
            <a:gdLst/>
            <a:ahLst/>
            <a:cxnLst/>
            <a:rect l="l" t="t" r="r" b="b"/>
            <a:pathLst>
              <a:path w="9142796" h="10429855">
                <a:moveTo>
                  <a:pt x="0" y="0"/>
                </a:moveTo>
                <a:lnTo>
                  <a:pt x="9142796" y="0"/>
                </a:lnTo>
                <a:lnTo>
                  <a:pt x="9142796" y="10429855"/>
                </a:lnTo>
                <a:lnTo>
                  <a:pt x="0" y="10429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
        <p:nvSpPr>
          <p:cNvPr id="3" name="Freeform 3"/>
          <p:cNvSpPr/>
          <p:nvPr/>
        </p:nvSpPr>
        <p:spPr>
          <a:xfrm>
            <a:off x="14469097" y="1620073"/>
            <a:ext cx="2489579" cy="2603171"/>
          </a:xfrm>
          <a:custGeom>
            <a:avLst/>
            <a:gdLst/>
            <a:ahLst/>
            <a:cxnLst/>
            <a:rect l="l" t="t" r="r" b="b"/>
            <a:pathLst>
              <a:path w="2489579" h="2603171">
                <a:moveTo>
                  <a:pt x="0" y="0"/>
                </a:moveTo>
                <a:lnTo>
                  <a:pt x="2489579" y="0"/>
                </a:lnTo>
                <a:lnTo>
                  <a:pt x="2489579" y="2603172"/>
                </a:lnTo>
                <a:lnTo>
                  <a:pt x="0" y="26031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4042134">
            <a:off x="13460033" y="1950926"/>
            <a:ext cx="513139" cy="635646"/>
          </a:xfrm>
          <a:custGeom>
            <a:avLst/>
            <a:gdLst/>
            <a:ahLst/>
            <a:cxnLst/>
            <a:rect l="l" t="t" r="r" b="b"/>
            <a:pathLst>
              <a:path w="513139" h="635646">
                <a:moveTo>
                  <a:pt x="0" y="0"/>
                </a:moveTo>
                <a:lnTo>
                  <a:pt x="513139" y="0"/>
                </a:lnTo>
                <a:lnTo>
                  <a:pt x="513139" y="635645"/>
                </a:lnTo>
                <a:lnTo>
                  <a:pt x="0" y="63564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4469097" y="9272893"/>
            <a:ext cx="2425579" cy="2785112"/>
          </a:xfrm>
          <a:custGeom>
            <a:avLst/>
            <a:gdLst/>
            <a:ahLst/>
            <a:cxnLst/>
            <a:rect l="l" t="t" r="r" b="b"/>
            <a:pathLst>
              <a:path w="2425579" h="2785112">
                <a:moveTo>
                  <a:pt x="0" y="0"/>
                </a:moveTo>
                <a:lnTo>
                  <a:pt x="2425580" y="0"/>
                </a:lnTo>
                <a:lnTo>
                  <a:pt x="2425580" y="2785112"/>
                </a:lnTo>
                <a:lnTo>
                  <a:pt x="0" y="27851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0" y="0"/>
            <a:ext cx="9315262" cy="10437855"/>
          </a:xfrm>
          <a:custGeom>
            <a:avLst/>
            <a:gdLst/>
            <a:ahLst/>
            <a:cxnLst/>
            <a:rect l="l" t="t" r="r" b="b"/>
            <a:pathLst>
              <a:path w="9315262" h="10437855">
                <a:moveTo>
                  <a:pt x="0" y="0"/>
                </a:moveTo>
                <a:lnTo>
                  <a:pt x="9315262" y="0"/>
                </a:lnTo>
                <a:lnTo>
                  <a:pt x="9315262" y="10437855"/>
                </a:lnTo>
                <a:lnTo>
                  <a:pt x="0" y="10437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7" name="Freeform 7"/>
          <p:cNvSpPr/>
          <p:nvPr/>
        </p:nvSpPr>
        <p:spPr>
          <a:xfrm>
            <a:off x="12043518" y="9258423"/>
            <a:ext cx="2425579" cy="2785112"/>
          </a:xfrm>
          <a:custGeom>
            <a:avLst/>
            <a:gdLst/>
            <a:ahLst/>
            <a:cxnLst/>
            <a:rect l="l" t="t" r="r" b="b"/>
            <a:pathLst>
              <a:path w="2425579" h="2785112">
                <a:moveTo>
                  <a:pt x="0" y="0"/>
                </a:moveTo>
                <a:lnTo>
                  <a:pt x="2425579" y="0"/>
                </a:lnTo>
                <a:lnTo>
                  <a:pt x="2425579" y="2785112"/>
                </a:lnTo>
                <a:lnTo>
                  <a:pt x="0" y="27851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9617939" y="9243953"/>
            <a:ext cx="2425579" cy="2785112"/>
          </a:xfrm>
          <a:custGeom>
            <a:avLst/>
            <a:gdLst/>
            <a:ahLst/>
            <a:cxnLst/>
            <a:rect l="l" t="t" r="r" b="b"/>
            <a:pathLst>
              <a:path w="2425579" h="2785112">
                <a:moveTo>
                  <a:pt x="0" y="0"/>
                </a:moveTo>
                <a:lnTo>
                  <a:pt x="2425579" y="0"/>
                </a:lnTo>
                <a:lnTo>
                  <a:pt x="2425579" y="2785112"/>
                </a:lnTo>
                <a:lnTo>
                  <a:pt x="0" y="27851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1616294" y="5391797"/>
            <a:ext cx="15643006" cy="3466247"/>
            <a:chOff x="0" y="0"/>
            <a:chExt cx="4119969" cy="912921"/>
          </a:xfrm>
        </p:grpSpPr>
        <p:sp>
          <p:nvSpPr>
            <p:cNvPr id="10" name="Freeform 10"/>
            <p:cNvSpPr/>
            <p:nvPr/>
          </p:nvSpPr>
          <p:spPr>
            <a:xfrm>
              <a:off x="0" y="0"/>
              <a:ext cx="4119969" cy="912921"/>
            </a:xfrm>
            <a:custGeom>
              <a:avLst/>
              <a:gdLst/>
              <a:ahLst/>
              <a:cxnLst/>
              <a:rect l="l" t="t" r="r" b="b"/>
              <a:pathLst>
                <a:path w="4119969" h="912921">
                  <a:moveTo>
                    <a:pt x="25241" y="0"/>
                  </a:moveTo>
                  <a:lnTo>
                    <a:pt x="4094728" y="0"/>
                  </a:lnTo>
                  <a:cubicBezTo>
                    <a:pt x="4108668" y="0"/>
                    <a:pt x="4119969" y="11301"/>
                    <a:pt x="4119969" y="25241"/>
                  </a:cubicBezTo>
                  <a:lnTo>
                    <a:pt x="4119969" y="887681"/>
                  </a:lnTo>
                  <a:cubicBezTo>
                    <a:pt x="4119969" y="901621"/>
                    <a:pt x="4108668" y="912921"/>
                    <a:pt x="4094728" y="912921"/>
                  </a:cubicBezTo>
                  <a:lnTo>
                    <a:pt x="25241" y="912921"/>
                  </a:lnTo>
                  <a:cubicBezTo>
                    <a:pt x="11301" y="912921"/>
                    <a:pt x="0" y="901621"/>
                    <a:pt x="0" y="887681"/>
                  </a:cubicBezTo>
                  <a:lnTo>
                    <a:pt x="0" y="25241"/>
                  </a:lnTo>
                  <a:cubicBezTo>
                    <a:pt x="0" y="11301"/>
                    <a:pt x="11301" y="0"/>
                    <a:pt x="25241" y="0"/>
                  </a:cubicBezTo>
                  <a:close/>
                </a:path>
              </a:pathLst>
            </a:custGeom>
            <a:solidFill>
              <a:srgbClr val="F875AA"/>
            </a:solidFill>
            <a:ln w="76200" cap="rnd">
              <a:solidFill>
                <a:srgbClr val="FFFFFF"/>
              </a:solidFill>
              <a:prstDash val="dash"/>
              <a:round/>
            </a:ln>
          </p:spPr>
        </p:sp>
        <p:sp>
          <p:nvSpPr>
            <p:cNvPr id="11" name="TextBox 11"/>
            <p:cNvSpPr txBox="1"/>
            <p:nvPr/>
          </p:nvSpPr>
          <p:spPr>
            <a:xfrm>
              <a:off x="0" y="-38100"/>
              <a:ext cx="4119969" cy="951021"/>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2295839" y="5853651"/>
            <a:ext cx="14283916" cy="2833370"/>
          </a:xfrm>
          <a:prstGeom prst="rect">
            <a:avLst/>
          </a:prstGeom>
        </p:spPr>
        <p:txBody>
          <a:bodyPr lIns="0" tIns="0" rIns="0" bIns="0" rtlCol="0" anchor="t">
            <a:spAutoFit/>
          </a:bodyPr>
          <a:lstStyle/>
          <a:p>
            <a:pPr algn="just">
              <a:lnSpc>
                <a:spcPts val="2799"/>
              </a:lnSpc>
            </a:pPr>
            <a:r>
              <a:rPr lang="en-US" sz="2799">
                <a:solidFill>
                  <a:srgbClr val="FFFFFF"/>
                </a:solidFill>
                <a:latin typeface="Open Sans"/>
                <a:ea typeface="Open Sans"/>
                <a:cs typeface="Open Sans"/>
                <a:sym typeface="Open Sans"/>
              </a:rPr>
              <a:t>Penilaian afektif dalam Pendidikan Agama Islam dilakukan secara berkelanjutan dengan berbagai teknik yang saling melengkapi. Observasi digunakan untuk mengamati perilaku peserta didik secara langsung, baik di dalam maupun di luar kelas. Penilaian diri memberikan kesempatan kepada peserta didik untuk melakukan refleksi terhadap sikap dan perilakunya. Penilaian antarteman membantu menilai interaksi sosial serta sikap kerja sama. Jurnal sikap berfungsi sebagai catatan perkembangan afektif peserta didik, sedangkan angket atau skala sikap digunakan untuk mengukur kecenderungan nilai dan minat secara lebih sistematis.</a:t>
            </a:r>
          </a:p>
        </p:txBody>
      </p:sp>
      <p:sp>
        <p:nvSpPr>
          <p:cNvPr id="13" name="TextBox 13"/>
          <p:cNvSpPr txBox="1"/>
          <p:nvPr/>
        </p:nvSpPr>
        <p:spPr>
          <a:xfrm>
            <a:off x="1716122" y="2125874"/>
            <a:ext cx="11246452" cy="2390775"/>
          </a:xfrm>
          <a:prstGeom prst="rect">
            <a:avLst/>
          </a:prstGeom>
        </p:spPr>
        <p:txBody>
          <a:bodyPr lIns="0" tIns="0" rIns="0" bIns="0" rtlCol="0" anchor="t">
            <a:spAutoFit/>
          </a:bodyPr>
          <a:lstStyle/>
          <a:p>
            <a:pPr algn="ctr">
              <a:lnSpc>
                <a:spcPts val="8864"/>
              </a:lnSpc>
            </a:pPr>
            <a:r>
              <a:rPr lang="en-US" sz="7387">
                <a:solidFill>
                  <a:srgbClr val="737373"/>
                </a:solidFill>
                <a:latin typeface="Funtastic"/>
                <a:ea typeface="Funtastic"/>
                <a:cs typeface="Funtastic"/>
                <a:sym typeface="Funtastic"/>
              </a:rPr>
              <a:t>TEKNIK PENILAIAN EFEKTIF</a:t>
            </a:r>
          </a:p>
        </p:txBody>
      </p:sp>
      <p:sp>
        <p:nvSpPr>
          <p:cNvPr id="14" name="Freeform 14"/>
          <p:cNvSpPr/>
          <p:nvPr/>
        </p:nvSpPr>
        <p:spPr>
          <a:xfrm>
            <a:off x="9297604" y="142875"/>
            <a:ext cx="9142796" cy="10429855"/>
          </a:xfrm>
          <a:custGeom>
            <a:avLst/>
            <a:gdLst/>
            <a:ahLst/>
            <a:cxnLst/>
            <a:rect l="l" t="t" r="r" b="b"/>
            <a:pathLst>
              <a:path w="9142796" h="10429855">
                <a:moveTo>
                  <a:pt x="0" y="0"/>
                </a:moveTo>
                <a:lnTo>
                  <a:pt x="9142796" y="0"/>
                </a:lnTo>
                <a:lnTo>
                  <a:pt x="9142796" y="10429855"/>
                </a:lnTo>
                <a:lnTo>
                  <a:pt x="0" y="10429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0" y="0"/>
            <a:ext cx="9315262" cy="10437855"/>
          </a:xfrm>
          <a:custGeom>
            <a:avLst/>
            <a:gdLst/>
            <a:ahLst/>
            <a:cxnLst/>
            <a:rect l="l" t="t" r="r" b="b"/>
            <a:pathLst>
              <a:path w="9315262" h="10437855">
                <a:moveTo>
                  <a:pt x="0" y="0"/>
                </a:moveTo>
                <a:lnTo>
                  <a:pt x="9315262" y="0"/>
                </a:lnTo>
                <a:lnTo>
                  <a:pt x="9315262" y="10437855"/>
                </a:lnTo>
                <a:lnTo>
                  <a:pt x="0" y="10437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3" name="Freeform 3"/>
          <p:cNvSpPr/>
          <p:nvPr/>
        </p:nvSpPr>
        <p:spPr>
          <a:xfrm>
            <a:off x="9338364" y="-44837"/>
            <a:ext cx="9493038" cy="10403264"/>
          </a:xfrm>
          <a:custGeom>
            <a:avLst/>
            <a:gdLst/>
            <a:ahLst/>
            <a:cxnLst/>
            <a:rect l="l" t="t" r="r" b="b"/>
            <a:pathLst>
              <a:path w="9493038" h="10403264">
                <a:moveTo>
                  <a:pt x="0" y="0"/>
                </a:moveTo>
                <a:lnTo>
                  <a:pt x="9493038" y="0"/>
                </a:lnTo>
                <a:lnTo>
                  <a:pt x="9493038" y="10403264"/>
                </a:lnTo>
                <a:lnTo>
                  <a:pt x="0" y="10403264"/>
                </a:lnTo>
                <a:lnTo>
                  <a:pt x="0" y="0"/>
                </a:lnTo>
                <a:close/>
              </a:path>
            </a:pathLst>
          </a:custGeom>
          <a:blipFill>
            <a:blip r:embed="rId2">
              <a:alphaModFix amt="2000"/>
              <a:extLst>
                <a:ext uri="{96DAC541-7B7A-43D3-8B79-37D633B846F1}">
                  <asvg:svgBlip xmlns:asvg="http://schemas.microsoft.com/office/drawing/2016/SVG/main" r:embed="rId3"/>
                </a:ext>
              </a:extLst>
            </a:blip>
            <a:stretch>
              <a:fillRect l="-24278" t="-255" r="-24113" b="-35152"/>
            </a:stretch>
          </a:blipFill>
        </p:spPr>
      </p:sp>
      <p:grpSp>
        <p:nvGrpSpPr>
          <p:cNvPr id="4" name="Group 4"/>
          <p:cNvGrpSpPr/>
          <p:nvPr/>
        </p:nvGrpSpPr>
        <p:grpSpPr>
          <a:xfrm>
            <a:off x="1028700" y="4657987"/>
            <a:ext cx="12167766" cy="4600313"/>
            <a:chOff x="0" y="0"/>
            <a:chExt cx="3204679" cy="1211605"/>
          </a:xfrm>
        </p:grpSpPr>
        <p:sp>
          <p:nvSpPr>
            <p:cNvPr id="5" name="Freeform 5"/>
            <p:cNvSpPr/>
            <p:nvPr/>
          </p:nvSpPr>
          <p:spPr>
            <a:xfrm>
              <a:off x="0" y="0"/>
              <a:ext cx="3204679" cy="1211605"/>
            </a:xfrm>
            <a:custGeom>
              <a:avLst/>
              <a:gdLst/>
              <a:ahLst/>
              <a:cxnLst/>
              <a:rect l="l" t="t" r="r" b="b"/>
              <a:pathLst>
                <a:path w="3204679" h="1211605">
                  <a:moveTo>
                    <a:pt x="32450" y="0"/>
                  </a:moveTo>
                  <a:lnTo>
                    <a:pt x="3172229" y="0"/>
                  </a:lnTo>
                  <a:cubicBezTo>
                    <a:pt x="3190151" y="0"/>
                    <a:pt x="3204679" y="14528"/>
                    <a:pt x="3204679" y="32450"/>
                  </a:cubicBezTo>
                  <a:lnTo>
                    <a:pt x="3204679" y="1179156"/>
                  </a:lnTo>
                  <a:cubicBezTo>
                    <a:pt x="3204679" y="1187762"/>
                    <a:pt x="3201260" y="1196015"/>
                    <a:pt x="3195175" y="1202101"/>
                  </a:cubicBezTo>
                  <a:cubicBezTo>
                    <a:pt x="3189089" y="1208186"/>
                    <a:pt x="3180836" y="1211605"/>
                    <a:pt x="3172229" y="1211605"/>
                  </a:cubicBezTo>
                  <a:lnTo>
                    <a:pt x="32450" y="1211605"/>
                  </a:lnTo>
                  <a:cubicBezTo>
                    <a:pt x="14528" y="1211605"/>
                    <a:pt x="0" y="1197077"/>
                    <a:pt x="0" y="1179156"/>
                  </a:cubicBezTo>
                  <a:lnTo>
                    <a:pt x="0" y="32450"/>
                  </a:lnTo>
                  <a:cubicBezTo>
                    <a:pt x="0" y="14528"/>
                    <a:pt x="14528" y="0"/>
                    <a:pt x="32450" y="0"/>
                  </a:cubicBezTo>
                  <a:close/>
                </a:path>
              </a:pathLst>
            </a:custGeom>
            <a:solidFill>
              <a:srgbClr val="F875AA"/>
            </a:solidFill>
            <a:ln w="76200" cap="rnd">
              <a:solidFill>
                <a:srgbClr val="FFFFFF"/>
              </a:solidFill>
              <a:prstDash val="dash"/>
              <a:round/>
            </a:ln>
          </p:spPr>
        </p:sp>
        <p:sp>
          <p:nvSpPr>
            <p:cNvPr id="6" name="TextBox 6"/>
            <p:cNvSpPr txBox="1"/>
            <p:nvPr/>
          </p:nvSpPr>
          <p:spPr>
            <a:xfrm>
              <a:off x="0" y="-38100"/>
              <a:ext cx="3204679" cy="1249705"/>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5735066" y="4052971"/>
            <a:ext cx="6572206" cy="1549488"/>
          </a:xfrm>
          <a:custGeom>
            <a:avLst/>
            <a:gdLst/>
            <a:ahLst/>
            <a:cxnLst/>
            <a:rect l="l" t="t" r="r" b="b"/>
            <a:pathLst>
              <a:path w="6572206" h="1549488">
                <a:moveTo>
                  <a:pt x="0" y="0"/>
                </a:moveTo>
                <a:lnTo>
                  <a:pt x="6572206" y="0"/>
                </a:lnTo>
                <a:lnTo>
                  <a:pt x="6572206" y="1549488"/>
                </a:lnTo>
                <a:lnTo>
                  <a:pt x="0" y="1549488"/>
                </a:lnTo>
                <a:lnTo>
                  <a:pt x="0" y="0"/>
                </a:lnTo>
                <a:close/>
              </a:path>
            </a:pathLst>
          </a:custGeom>
          <a:blipFill>
            <a:blip r:embed="rId4">
              <a:extLst>
                <a:ext uri="{96DAC541-7B7A-43D3-8B79-37D633B846F1}">
                  <asvg:svgBlip xmlns:asvg="http://schemas.microsoft.com/office/drawing/2016/SVG/main" r:embed="rId5"/>
                </a:ext>
              </a:extLst>
            </a:blip>
            <a:stretch>
              <a:fillRect t="-1025"/>
            </a:stretch>
          </a:blipFill>
        </p:spPr>
      </p:sp>
      <p:sp>
        <p:nvSpPr>
          <p:cNvPr id="8" name="TextBox 8"/>
          <p:cNvSpPr txBox="1"/>
          <p:nvPr/>
        </p:nvSpPr>
        <p:spPr>
          <a:xfrm>
            <a:off x="1815021" y="1632146"/>
            <a:ext cx="11246452" cy="2390775"/>
          </a:xfrm>
          <a:prstGeom prst="rect">
            <a:avLst/>
          </a:prstGeom>
        </p:spPr>
        <p:txBody>
          <a:bodyPr lIns="0" tIns="0" rIns="0" bIns="0" rtlCol="0" anchor="t">
            <a:spAutoFit/>
          </a:bodyPr>
          <a:lstStyle/>
          <a:p>
            <a:pPr algn="ctr">
              <a:lnSpc>
                <a:spcPts val="8864"/>
              </a:lnSpc>
            </a:pPr>
            <a:r>
              <a:rPr lang="en-US" sz="7387">
                <a:solidFill>
                  <a:srgbClr val="737373"/>
                </a:solidFill>
                <a:latin typeface="Funtastic"/>
                <a:ea typeface="Funtastic"/>
                <a:cs typeface="Funtastic"/>
                <a:sym typeface="Funtastic"/>
              </a:rPr>
              <a:t>METODE PENGUKURAN RANAH EFEKTIF</a:t>
            </a:r>
          </a:p>
        </p:txBody>
      </p:sp>
      <p:sp>
        <p:nvSpPr>
          <p:cNvPr id="9" name="TextBox 9"/>
          <p:cNvSpPr txBox="1"/>
          <p:nvPr/>
        </p:nvSpPr>
        <p:spPr>
          <a:xfrm>
            <a:off x="1421861" y="5716759"/>
            <a:ext cx="11381445" cy="3126740"/>
          </a:xfrm>
          <a:prstGeom prst="rect">
            <a:avLst/>
          </a:prstGeom>
        </p:spPr>
        <p:txBody>
          <a:bodyPr lIns="0" tIns="0" rIns="0" bIns="0" rtlCol="0" anchor="t">
            <a:spAutoFit/>
          </a:bodyPr>
          <a:lstStyle/>
          <a:p>
            <a:pPr algn="ctr">
              <a:lnSpc>
                <a:spcPts val="3099"/>
              </a:lnSpc>
            </a:pPr>
            <a:r>
              <a:rPr lang="en-US" sz="3099">
                <a:solidFill>
                  <a:srgbClr val="FFFFFF"/>
                </a:solidFill>
                <a:latin typeface="Open Sans"/>
                <a:ea typeface="Open Sans"/>
                <a:cs typeface="Open Sans"/>
                <a:sym typeface="Open Sans"/>
              </a:rPr>
              <a:t>Menurut Anderson, pengukuran ranah afektif dapat dilakukan melalui metode observasi dan metode laporan diri. Metode observasi berfokus pada perilaku yang tampak dan dapat diamati secara langsung, sedangkan metode laporan diri menekankan pada pengakuan serta refleksi pribadi peserta didik. Hasil penilaian afektif umumnya disajikan dalam bentuk deskripsi naratif yang menggambarkan perkembangan sikap dan kepribadian secara kualitatif.</a:t>
            </a:r>
          </a:p>
        </p:txBody>
      </p:sp>
      <p:sp>
        <p:nvSpPr>
          <p:cNvPr id="10" name="Freeform 10"/>
          <p:cNvSpPr/>
          <p:nvPr/>
        </p:nvSpPr>
        <p:spPr>
          <a:xfrm flipH="1">
            <a:off x="12579727" y="2503847"/>
            <a:ext cx="4034924" cy="3858855"/>
          </a:xfrm>
          <a:custGeom>
            <a:avLst/>
            <a:gdLst/>
            <a:ahLst/>
            <a:cxnLst/>
            <a:rect l="l" t="t" r="r" b="b"/>
            <a:pathLst>
              <a:path w="4034924" h="3858855">
                <a:moveTo>
                  <a:pt x="4034924" y="0"/>
                </a:moveTo>
                <a:lnTo>
                  <a:pt x="0" y="0"/>
                </a:lnTo>
                <a:lnTo>
                  <a:pt x="0" y="3858855"/>
                </a:lnTo>
                <a:lnTo>
                  <a:pt x="4034924" y="3858855"/>
                </a:lnTo>
                <a:lnTo>
                  <a:pt x="403492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rot="1467134">
            <a:off x="13851720" y="6773578"/>
            <a:ext cx="2165160" cy="2808580"/>
          </a:xfrm>
          <a:custGeom>
            <a:avLst/>
            <a:gdLst/>
            <a:ahLst/>
            <a:cxnLst/>
            <a:rect l="l" t="t" r="r" b="b"/>
            <a:pathLst>
              <a:path w="2165160" h="2808580">
                <a:moveTo>
                  <a:pt x="0" y="0"/>
                </a:moveTo>
                <a:lnTo>
                  <a:pt x="2165160" y="0"/>
                </a:lnTo>
                <a:lnTo>
                  <a:pt x="2165160" y="2808580"/>
                </a:lnTo>
                <a:lnTo>
                  <a:pt x="0" y="2808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815021" y="4018029"/>
            <a:ext cx="4324703" cy="1565380"/>
          </a:xfrm>
          <a:custGeom>
            <a:avLst/>
            <a:gdLst/>
            <a:ahLst/>
            <a:cxnLst/>
            <a:rect l="l" t="t" r="r" b="b"/>
            <a:pathLst>
              <a:path w="4324703" h="1565380">
                <a:moveTo>
                  <a:pt x="0" y="0"/>
                </a:moveTo>
                <a:lnTo>
                  <a:pt x="4324703" y="0"/>
                </a:lnTo>
                <a:lnTo>
                  <a:pt x="4324703" y="1565380"/>
                </a:lnTo>
                <a:lnTo>
                  <a:pt x="0" y="1565380"/>
                </a:lnTo>
                <a:lnTo>
                  <a:pt x="0" y="0"/>
                </a:lnTo>
                <a:close/>
              </a:path>
            </a:pathLst>
          </a:custGeom>
          <a:blipFill>
            <a:blip r:embed="rId4">
              <a:extLst>
                <a:ext uri="{96DAC541-7B7A-43D3-8B79-37D633B846F1}">
                  <asvg:svgBlip xmlns:asvg="http://schemas.microsoft.com/office/drawing/2016/SVG/main" r:embed="rId5"/>
                </a:ext>
              </a:extLst>
            </a:blip>
            <a:stretch>
              <a:fillRect r="-51968"/>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9145204" y="-9525"/>
            <a:ext cx="9142796" cy="10429855"/>
          </a:xfrm>
          <a:custGeom>
            <a:avLst/>
            <a:gdLst/>
            <a:ahLst/>
            <a:cxnLst/>
            <a:rect l="l" t="t" r="r" b="b"/>
            <a:pathLst>
              <a:path w="9142796" h="10429855">
                <a:moveTo>
                  <a:pt x="0" y="0"/>
                </a:moveTo>
                <a:lnTo>
                  <a:pt x="9142796" y="0"/>
                </a:lnTo>
                <a:lnTo>
                  <a:pt x="9142796" y="10429855"/>
                </a:lnTo>
                <a:lnTo>
                  <a:pt x="0" y="10429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
        <p:nvSpPr>
          <p:cNvPr id="3" name="Freeform 3"/>
          <p:cNvSpPr/>
          <p:nvPr/>
        </p:nvSpPr>
        <p:spPr>
          <a:xfrm>
            <a:off x="14469097" y="1620073"/>
            <a:ext cx="2489579" cy="2603171"/>
          </a:xfrm>
          <a:custGeom>
            <a:avLst/>
            <a:gdLst/>
            <a:ahLst/>
            <a:cxnLst/>
            <a:rect l="l" t="t" r="r" b="b"/>
            <a:pathLst>
              <a:path w="2489579" h="2603171">
                <a:moveTo>
                  <a:pt x="0" y="0"/>
                </a:moveTo>
                <a:lnTo>
                  <a:pt x="2489579" y="0"/>
                </a:lnTo>
                <a:lnTo>
                  <a:pt x="2489579" y="2603172"/>
                </a:lnTo>
                <a:lnTo>
                  <a:pt x="0" y="26031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4042134">
            <a:off x="13460033" y="1950926"/>
            <a:ext cx="513139" cy="635646"/>
          </a:xfrm>
          <a:custGeom>
            <a:avLst/>
            <a:gdLst/>
            <a:ahLst/>
            <a:cxnLst/>
            <a:rect l="l" t="t" r="r" b="b"/>
            <a:pathLst>
              <a:path w="513139" h="635646">
                <a:moveTo>
                  <a:pt x="0" y="0"/>
                </a:moveTo>
                <a:lnTo>
                  <a:pt x="513139" y="0"/>
                </a:lnTo>
                <a:lnTo>
                  <a:pt x="513139" y="635645"/>
                </a:lnTo>
                <a:lnTo>
                  <a:pt x="0" y="63564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4469097" y="9272893"/>
            <a:ext cx="2425579" cy="2785112"/>
          </a:xfrm>
          <a:custGeom>
            <a:avLst/>
            <a:gdLst/>
            <a:ahLst/>
            <a:cxnLst/>
            <a:rect l="l" t="t" r="r" b="b"/>
            <a:pathLst>
              <a:path w="2425579" h="2785112">
                <a:moveTo>
                  <a:pt x="0" y="0"/>
                </a:moveTo>
                <a:lnTo>
                  <a:pt x="2425580" y="0"/>
                </a:lnTo>
                <a:lnTo>
                  <a:pt x="2425580" y="2785112"/>
                </a:lnTo>
                <a:lnTo>
                  <a:pt x="0" y="27851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0" y="0"/>
            <a:ext cx="9315262" cy="10437855"/>
          </a:xfrm>
          <a:custGeom>
            <a:avLst/>
            <a:gdLst/>
            <a:ahLst/>
            <a:cxnLst/>
            <a:rect l="l" t="t" r="r" b="b"/>
            <a:pathLst>
              <a:path w="9315262" h="10437855">
                <a:moveTo>
                  <a:pt x="0" y="0"/>
                </a:moveTo>
                <a:lnTo>
                  <a:pt x="9315262" y="0"/>
                </a:lnTo>
                <a:lnTo>
                  <a:pt x="9315262" y="10437855"/>
                </a:lnTo>
                <a:lnTo>
                  <a:pt x="0" y="10437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7" name="Freeform 7"/>
          <p:cNvSpPr/>
          <p:nvPr/>
        </p:nvSpPr>
        <p:spPr>
          <a:xfrm>
            <a:off x="12043518" y="9258423"/>
            <a:ext cx="2425579" cy="2785112"/>
          </a:xfrm>
          <a:custGeom>
            <a:avLst/>
            <a:gdLst/>
            <a:ahLst/>
            <a:cxnLst/>
            <a:rect l="l" t="t" r="r" b="b"/>
            <a:pathLst>
              <a:path w="2425579" h="2785112">
                <a:moveTo>
                  <a:pt x="0" y="0"/>
                </a:moveTo>
                <a:lnTo>
                  <a:pt x="2425579" y="0"/>
                </a:lnTo>
                <a:lnTo>
                  <a:pt x="2425579" y="2785112"/>
                </a:lnTo>
                <a:lnTo>
                  <a:pt x="0" y="27851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9617939" y="9243953"/>
            <a:ext cx="2425579" cy="2785112"/>
          </a:xfrm>
          <a:custGeom>
            <a:avLst/>
            <a:gdLst/>
            <a:ahLst/>
            <a:cxnLst/>
            <a:rect l="l" t="t" r="r" b="b"/>
            <a:pathLst>
              <a:path w="2425579" h="2785112">
                <a:moveTo>
                  <a:pt x="0" y="0"/>
                </a:moveTo>
                <a:lnTo>
                  <a:pt x="2425579" y="0"/>
                </a:lnTo>
                <a:lnTo>
                  <a:pt x="2425579" y="2785112"/>
                </a:lnTo>
                <a:lnTo>
                  <a:pt x="0" y="27851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1616294" y="5391797"/>
            <a:ext cx="15643006" cy="3466247"/>
            <a:chOff x="0" y="0"/>
            <a:chExt cx="4119969" cy="912921"/>
          </a:xfrm>
        </p:grpSpPr>
        <p:sp>
          <p:nvSpPr>
            <p:cNvPr id="10" name="Freeform 10"/>
            <p:cNvSpPr/>
            <p:nvPr/>
          </p:nvSpPr>
          <p:spPr>
            <a:xfrm>
              <a:off x="0" y="0"/>
              <a:ext cx="4119969" cy="912921"/>
            </a:xfrm>
            <a:custGeom>
              <a:avLst/>
              <a:gdLst/>
              <a:ahLst/>
              <a:cxnLst/>
              <a:rect l="l" t="t" r="r" b="b"/>
              <a:pathLst>
                <a:path w="4119969" h="912921">
                  <a:moveTo>
                    <a:pt x="25241" y="0"/>
                  </a:moveTo>
                  <a:lnTo>
                    <a:pt x="4094728" y="0"/>
                  </a:lnTo>
                  <a:cubicBezTo>
                    <a:pt x="4108668" y="0"/>
                    <a:pt x="4119969" y="11301"/>
                    <a:pt x="4119969" y="25241"/>
                  </a:cubicBezTo>
                  <a:lnTo>
                    <a:pt x="4119969" y="887681"/>
                  </a:lnTo>
                  <a:cubicBezTo>
                    <a:pt x="4119969" y="901621"/>
                    <a:pt x="4108668" y="912921"/>
                    <a:pt x="4094728" y="912921"/>
                  </a:cubicBezTo>
                  <a:lnTo>
                    <a:pt x="25241" y="912921"/>
                  </a:lnTo>
                  <a:cubicBezTo>
                    <a:pt x="11301" y="912921"/>
                    <a:pt x="0" y="901621"/>
                    <a:pt x="0" y="887681"/>
                  </a:cubicBezTo>
                  <a:lnTo>
                    <a:pt x="0" y="25241"/>
                  </a:lnTo>
                  <a:cubicBezTo>
                    <a:pt x="0" y="11301"/>
                    <a:pt x="11301" y="0"/>
                    <a:pt x="25241" y="0"/>
                  </a:cubicBezTo>
                  <a:close/>
                </a:path>
              </a:pathLst>
            </a:custGeom>
            <a:solidFill>
              <a:srgbClr val="F875AA"/>
            </a:solidFill>
            <a:ln w="76200" cap="rnd">
              <a:solidFill>
                <a:srgbClr val="FFFFFF"/>
              </a:solidFill>
              <a:prstDash val="dash"/>
              <a:round/>
            </a:ln>
          </p:spPr>
        </p:sp>
        <p:sp>
          <p:nvSpPr>
            <p:cNvPr id="11" name="TextBox 11"/>
            <p:cNvSpPr txBox="1"/>
            <p:nvPr/>
          </p:nvSpPr>
          <p:spPr>
            <a:xfrm>
              <a:off x="0" y="-38100"/>
              <a:ext cx="4119969" cy="951021"/>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2295839" y="5872701"/>
            <a:ext cx="14283916" cy="2736215"/>
          </a:xfrm>
          <a:prstGeom prst="rect">
            <a:avLst/>
          </a:prstGeom>
        </p:spPr>
        <p:txBody>
          <a:bodyPr lIns="0" tIns="0" rIns="0" bIns="0" rtlCol="0" anchor="t">
            <a:spAutoFit/>
          </a:bodyPr>
          <a:lstStyle/>
          <a:p>
            <a:pPr algn="ctr">
              <a:lnSpc>
                <a:spcPts val="3099"/>
              </a:lnSpc>
            </a:pPr>
            <a:r>
              <a:rPr lang="en-US" sz="3099">
                <a:solidFill>
                  <a:srgbClr val="FFFFFF"/>
                </a:solidFill>
                <a:latin typeface="Open Sans"/>
                <a:ea typeface="Open Sans"/>
                <a:cs typeface="Open Sans"/>
                <a:sym typeface="Open Sans"/>
              </a:rPr>
              <a:t>Nilai merupakan keyakinan tentang baik dan buruk yang menjadi dasar dalam menentukan sikap dan perilaku. Dalam pembelajaran PAI, nilai berfungsi sebagai pedoman hidup yang membentuk karakter peserta didik. Indikator nilai dapat terlihat melalui religiusitas, kejujuran, tanggung jawab, komitmen, dan konsistensi moral. Ketika nilai telah terinternalisasi secara mendalam, peserta didik akan menunjukkan perilaku yang stabil dan selaras dengan ajaran Islam.</a:t>
            </a:r>
          </a:p>
        </p:txBody>
      </p:sp>
      <p:sp>
        <p:nvSpPr>
          <p:cNvPr id="13" name="TextBox 13"/>
          <p:cNvSpPr txBox="1"/>
          <p:nvPr/>
        </p:nvSpPr>
        <p:spPr>
          <a:xfrm>
            <a:off x="1716122" y="2125874"/>
            <a:ext cx="11246452" cy="2390775"/>
          </a:xfrm>
          <a:prstGeom prst="rect">
            <a:avLst/>
          </a:prstGeom>
        </p:spPr>
        <p:txBody>
          <a:bodyPr lIns="0" tIns="0" rIns="0" bIns="0" rtlCol="0" anchor="t">
            <a:spAutoFit/>
          </a:bodyPr>
          <a:lstStyle/>
          <a:p>
            <a:pPr algn="ctr">
              <a:lnSpc>
                <a:spcPts val="8864"/>
              </a:lnSpc>
            </a:pPr>
            <a:r>
              <a:rPr lang="en-US" sz="7387">
                <a:solidFill>
                  <a:srgbClr val="737373"/>
                </a:solidFill>
                <a:latin typeface="Funtastic"/>
                <a:ea typeface="Funtastic"/>
                <a:cs typeface="Funtastic"/>
                <a:sym typeface="Funtastic"/>
              </a:rPr>
              <a:t>NILAI SEBAGAI BAGIAN DARI RANAH EFEKTIF</a:t>
            </a:r>
          </a:p>
        </p:txBody>
      </p:sp>
      <p:sp>
        <p:nvSpPr>
          <p:cNvPr id="14" name="Freeform 14"/>
          <p:cNvSpPr/>
          <p:nvPr/>
        </p:nvSpPr>
        <p:spPr>
          <a:xfrm>
            <a:off x="9297604" y="142875"/>
            <a:ext cx="9142796" cy="10429855"/>
          </a:xfrm>
          <a:custGeom>
            <a:avLst/>
            <a:gdLst/>
            <a:ahLst/>
            <a:cxnLst/>
            <a:rect l="l" t="t" r="r" b="b"/>
            <a:pathLst>
              <a:path w="9142796" h="10429855">
                <a:moveTo>
                  <a:pt x="0" y="0"/>
                </a:moveTo>
                <a:lnTo>
                  <a:pt x="9142796" y="0"/>
                </a:lnTo>
                <a:lnTo>
                  <a:pt x="9142796" y="10429855"/>
                </a:lnTo>
                <a:lnTo>
                  <a:pt x="0" y="10429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9174964" y="7933"/>
            <a:ext cx="9065411" cy="10341577"/>
          </a:xfrm>
          <a:custGeom>
            <a:avLst/>
            <a:gdLst/>
            <a:ahLst/>
            <a:cxnLst/>
            <a:rect l="l" t="t" r="r" b="b"/>
            <a:pathLst>
              <a:path w="9065411" h="10341577">
                <a:moveTo>
                  <a:pt x="0" y="0"/>
                </a:moveTo>
                <a:lnTo>
                  <a:pt x="9065411" y="0"/>
                </a:lnTo>
                <a:lnTo>
                  <a:pt x="9065411" y="10341577"/>
                </a:lnTo>
                <a:lnTo>
                  <a:pt x="0" y="10341577"/>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
        <p:nvSpPr>
          <p:cNvPr id="3" name="Freeform 3"/>
          <p:cNvSpPr/>
          <p:nvPr/>
        </p:nvSpPr>
        <p:spPr>
          <a:xfrm>
            <a:off x="0" y="0"/>
            <a:ext cx="9236419" cy="10349510"/>
          </a:xfrm>
          <a:custGeom>
            <a:avLst/>
            <a:gdLst/>
            <a:ahLst/>
            <a:cxnLst/>
            <a:rect l="l" t="t" r="r" b="b"/>
            <a:pathLst>
              <a:path w="9236419" h="10349510">
                <a:moveTo>
                  <a:pt x="0" y="0"/>
                </a:moveTo>
                <a:lnTo>
                  <a:pt x="9236419" y="0"/>
                </a:lnTo>
                <a:lnTo>
                  <a:pt x="9236419" y="10349510"/>
                </a:lnTo>
                <a:lnTo>
                  <a:pt x="0" y="10349510"/>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4" name="Freeform 4"/>
          <p:cNvSpPr/>
          <p:nvPr/>
        </p:nvSpPr>
        <p:spPr>
          <a:xfrm rot="-7013439">
            <a:off x="15771910" y="-381631"/>
            <a:ext cx="2456541" cy="2820663"/>
          </a:xfrm>
          <a:custGeom>
            <a:avLst/>
            <a:gdLst/>
            <a:ahLst/>
            <a:cxnLst/>
            <a:rect l="l" t="t" r="r" b="b"/>
            <a:pathLst>
              <a:path w="2456541" h="2820663">
                <a:moveTo>
                  <a:pt x="0" y="0"/>
                </a:moveTo>
                <a:lnTo>
                  <a:pt x="2456541" y="0"/>
                </a:lnTo>
                <a:lnTo>
                  <a:pt x="2456541" y="2820662"/>
                </a:lnTo>
                <a:lnTo>
                  <a:pt x="0" y="28206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7013439" flipH="1" flipV="1">
            <a:off x="59549" y="7847969"/>
            <a:ext cx="2456541" cy="2820663"/>
          </a:xfrm>
          <a:custGeom>
            <a:avLst/>
            <a:gdLst/>
            <a:ahLst/>
            <a:cxnLst/>
            <a:rect l="l" t="t" r="r" b="b"/>
            <a:pathLst>
              <a:path w="2456541" h="2820663">
                <a:moveTo>
                  <a:pt x="2456541" y="2820662"/>
                </a:moveTo>
                <a:lnTo>
                  <a:pt x="0" y="2820662"/>
                </a:lnTo>
                <a:lnTo>
                  <a:pt x="0" y="0"/>
                </a:lnTo>
                <a:lnTo>
                  <a:pt x="2456541" y="0"/>
                </a:lnTo>
                <a:lnTo>
                  <a:pt x="2456541" y="2820662"/>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4042134" flipH="1" flipV="1">
            <a:off x="10970294" y="8521442"/>
            <a:ext cx="428836" cy="531216"/>
          </a:xfrm>
          <a:custGeom>
            <a:avLst/>
            <a:gdLst/>
            <a:ahLst/>
            <a:cxnLst/>
            <a:rect l="l" t="t" r="r" b="b"/>
            <a:pathLst>
              <a:path w="428836" h="531216">
                <a:moveTo>
                  <a:pt x="428837" y="531216"/>
                </a:moveTo>
                <a:lnTo>
                  <a:pt x="0" y="531216"/>
                </a:lnTo>
                <a:lnTo>
                  <a:pt x="0" y="0"/>
                </a:lnTo>
                <a:lnTo>
                  <a:pt x="428837" y="0"/>
                </a:lnTo>
                <a:lnTo>
                  <a:pt x="428837" y="531216"/>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11184712" y="4388237"/>
            <a:ext cx="6134111" cy="1419044"/>
          </a:xfrm>
          <a:prstGeom prst="rect">
            <a:avLst/>
          </a:prstGeom>
        </p:spPr>
        <p:txBody>
          <a:bodyPr lIns="0" tIns="0" rIns="0" bIns="0" rtlCol="0" anchor="t">
            <a:spAutoFit/>
          </a:bodyPr>
          <a:lstStyle/>
          <a:p>
            <a:pPr algn="r">
              <a:lnSpc>
                <a:spcPts val="9964"/>
              </a:lnSpc>
            </a:pPr>
            <a:r>
              <a:rPr lang="en-US" sz="8303">
                <a:solidFill>
                  <a:srgbClr val="737373"/>
                </a:solidFill>
                <a:latin typeface="Funtastic"/>
                <a:ea typeface="Funtastic"/>
                <a:cs typeface="Funtastic"/>
                <a:sym typeface="Funtastic"/>
              </a:rPr>
              <a:t>KESIMPULAN </a:t>
            </a:r>
          </a:p>
        </p:txBody>
      </p:sp>
      <p:sp>
        <p:nvSpPr>
          <p:cNvPr id="8" name="Freeform 8"/>
          <p:cNvSpPr/>
          <p:nvPr/>
        </p:nvSpPr>
        <p:spPr>
          <a:xfrm>
            <a:off x="1472734" y="2917530"/>
            <a:ext cx="8381643" cy="4282258"/>
          </a:xfrm>
          <a:custGeom>
            <a:avLst/>
            <a:gdLst/>
            <a:ahLst/>
            <a:cxnLst/>
            <a:rect l="l" t="t" r="r" b="b"/>
            <a:pathLst>
              <a:path w="8381643" h="4282258">
                <a:moveTo>
                  <a:pt x="0" y="0"/>
                </a:moveTo>
                <a:lnTo>
                  <a:pt x="8381643" y="0"/>
                </a:lnTo>
                <a:lnTo>
                  <a:pt x="8381643" y="4282258"/>
                </a:lnTo>
                <a:lnTo>
                  <a:pt x="0" y="428225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8954864" y="2831787"/>
            <a:ext cx="810027" cy="1024172"/>
          </a:xfrm>
          <a:custGeom>
            <a:avLst/>
            <a:gdLst/>
            <a:ahLst/>
            <a:cxnLst/>
            <a:rect l="l" t="t" r="r" b="b"/>
            <a:pathLst>
              <a:path w="810027" h="1024172">
                <a:moveTo>
                  <a:pt x="0" y="0"/>
                </a:moveTo>
                <a:lnTo>
                  <a:pt x="810027" y="0"/>
                </a:lnTo>
                <a:lnTo>
                  <a:pt x="810027" y="1024171"/>
                </a:lnTo>
                <a:lnTo>
                  <a:pt x="0" y="102417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flipH="1">
            <a:off x="10036506" y="4869851"/>
            <a:ext cx="946399" cy="617741"/>
          </a:xfrm>
          <a:custGeom>
            <a:avLst/>
            <a:gdLst/>
            <a:ahLst/>
            <a:cxnLst/>
            <a:rect l="l" t="t" r="r" b="b"/>
            <a:pathLst>
              <a:path w="946399" h="617741">
                <a:moveTo>
                  <a:pt x="946399" y="0"/>
                </a:moveTo>
                <a:lnTo>
                  <a:pt x="0" y="0"/>
                </a:lnTo>
                <a:lnTo>
                  <a:pt x="0" y="617741"/>
                </a:lnTo>
                <a:lnTo>
                  <a:pt x="946399" y="617741"/>
                </a:lnTo>
                <a:lnTo>
                  <a:pt x="946399"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TextBox 11"/>
          <p:cNvSpPr txBox="1"/>
          <p:nvPr/>
        </p:nvSpPr>
        <p:spPr>
          <a:xfrm>
            <a:off x="2214046" y="3645197"/>
            <a:ext cx="6740819" cy="3057525"/>
          </a:xfrm>
          <a:prstGeom prst="rect">
            <a:avLst/>
          </a:prstGeom>
        </p:spPr>
        <p:txBody>
          <a:bodyPr lIns="0" tIns="0" rIns="0" bIns="0" rtlCol="0" anchor="t">
            <a:spAutoFit/>
          </a:bodyPr>
          <a:lstStyle/>
          <a:p>
            <a:pPr algn="ctr">
              <a:lnSpc>
                <a:spcPts val="2400"/>
              </a:lnSpc>
            </a:pPr>
            <a:r>
              <a:rPr lang="en-US" sz="2000">
                <a:solidFill>
                  <a:srgbClr val="FFFFFF"/>
                </a:solidFill>
                <a:latin typeface="Open Sans"/>
                <a:ea typeface="Open Sans"/>
                <a:cs typeface="Open Sans"/>
                <a:sym typeface="Open Sans"/>
              </a:rPr>
              <a:t>Ranah afektif memiliki peran yang sangat penting dalam Pendidikan Agama Islam karena berorientasi pada pembentukan sikap dan karakter. Ranah ini terdiri atas lima tingkatan yang menggambarkan proses internalisasi nilai secara bertahap hingga membentuk kepribadian yang konsisten. Penilaian afektif dilakukan melalui berbagai teknik yang komprehensif dan berkesinambungan, dengan tujuan akhir membentuk karakter muslim yang beriman, berakhlak mulia, dan berintegritas.</a:t>
            </a:r>
          </a:p>
        </p:txBody>
      </p:sp>
      <p:sp>
        <p:nvSpPr>
          <p:cNvPr id="12" name="Freeform 12"/>
          <p:cNvSpPr/>
          <p:nvPr/>
        </p:nvSpPr>
        <p:spPr>
          <a:xfrm rot="4042134">
            <a:off x="6306899" y="1527913"/>
            <a:ext cx="428836" cy="531216"/>
          </a:xfrm>
          <a:custGeom>
            <a:avLst/>
            <a:gdLst/>
            <a:ahLst/>
            <a:cxnLst/>
            <a:rect l="l" t="t" r="r" b="b"/>
            <a:pathLst>
              <a:path w="428836" h="531216">
                <a:moveTo>
                  <a:pt x="0" y="0"/>
                </a:moveTo>
                <a:lnTo>
                  <a:pt x="428836" y="0"/>
                </a:lnTo>
                <a:lnTo>
                  <a:pt x="428836" y="531216"/>
                </a:lnTo>
                <a:lnTo>
                  <a:pt x="0" y="5312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6F6"/>
        </a:solidFill>
        <a:effectLst/>
      </p:bgPr>
    </p:bg>
    <p:spTree>
      <p:nvGrpSpPr>
        <p:cNvPr id="1" name=""/>
        <p:cNvGrpSpPr/>
        <p:nvPr/>
      </p:nvGrpSpPr>
      <p:grpSpPr>
        <a:xfrm>
          <a:off x="0" y="0"/>
          <a:ext cx="0" cy="0"/>
          <a:chOff x="0" y="0"/>
          <a:chExt cx="0" cy="0"/>
        </a:xfrm>
      </p:grpSpPr>
      <p:sp>
        <p:nvSpPr>
          <p:cNvPr id="2" name="Freeform 2"/>
          <p:cNvSpPr/>
          <p:nvPr/>
        </p:nvSpPr>
        <p:spPr>
          <a:xfrm>
            <a:off x="9145204" y="-9525"/>
            <a:ext cx="9142796" cy="10429855"/>
          </a:xfrm>
          <a:custGeom>
            <a:avLst/>
            <a:gdLst/>
            <a:ahLst/>
            <a:cxnLst/>
            <a:rect l="l" t="t" r="r" b="b"/>
            <a:pathLst>
              <a:path w="9142796" h="10429855">
                <a:moveTo>
                  <a:pt x="0" y="0"/>
                </a:moveTo>
                <a:lnTo>
                  <a:pt x="9142796" y="0"/>
                </a:lnTo>
                <a:lnTo>
                  <a:pt x="9142796" y="10429855"/>
                </a:lnTo>
                <a:lnTo>
                  <a:pt x="0" y="10429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4075" b="-35062"/>
            </a:stretch>
          </a:blipFill>
        </p:spPr>
      </p:sp>
      <p:sp>
        <p:nvSpPr>
          <p:cNvPr id="3" name="Freeform 3"/>
          <p:cNvSpPr/>
          <p:nvPr/>
        </p:nvSpPr>
        <p:spPr>
          <a:xfrm>
            <a:off x="0" y="0"/>
            <a:ext cx="9315262" cy="10437855"/>
          </a:xfrm>
          <a:custGeom>
            <a:avLst/>
            <a:gdLst/>
            <a:ahLst/>
            <a:cxnLst/>
            <a:rect l="l" t="t" r="r" b="b"/>
            <a:pathLst>
              <a:path w="9315262" h="10437855">
                <a:moveTo>
                  <a:pt x="0" y="0"/>
                </a:moveTo>
                <a:lnTo>
                  <a:pt x="9315262" y="0"/>
                </a:lnTo>
                <a:lnTo>
                  <a:pt x="9315262" y="10437855"/>
                </a:lnTo>
                <a:lnTo>
                  <a:pt x="0" y="10437855"/>
                </a:lnTo>
                <a:lnTo>
                  <a:pt x="0" y="0"/>
                </a:lnTo>
                <a:close/>
              </a:path>
            </a:pathLst>
          </a:custGeom>
          <a:blipFill>
            <a:blip r:embed="rId2">
              <a:alphaModFix amt="2000"/>
              <a:extLst>
                <a:ext uri="{96DAC541-7B7A-43D3-8B79-37D633B846F1}">
                  <asvg:svgBlip xmlns:asvg="http://schemas.microsoft.com/office/drawing/2016/SVG/main" r:embed="rId3"/>
                </a:ext>
              </a:extLst>
            </a:blip>
            <a:stretch>
              <a:fillRect r="-51223" b="-34959"/>
            </a:stretch>
          </a:blipFill>
        </p:spPr>
      </p:sp>
      <p:sp>
        <p:nvSpPr>
          <p:cNvPr id="4" name="Freeform 4"/>
          <p:cNvSpPr/>
          <p:nvPr/>
        </p:nvSpPr>
        <p:spPr>
          <a:xfrm>
            <a:off x="5202010" y="1337688"/>
            <a:ext cx="7883980" cy="7611624"/>
          </a:xfrm>
          <a:custGeom>
            <a:avLst/>
            <a:gdLst/>
            <a:ahLst/>
            <a:cxnLst/>
            <a:rect l="l" t="t" r="r" b="b"/>
            <a:pathLst>
              <a:path w="7883980" h="7611624">
                <a:moveTo>
                  <a:pt x="0" y="0"/>
                </a:moveTo>
                <a:lnTo>
                  <a:pt x="7883980" y="0"/>
                </a:lnTo>
                <a:lnTo>
                  <a:pt x="7883980" y="7611624"/>
                </a:lnTo>
                <a:lnTo>
                  <a:pt x="0" y="76116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6394998" y="3210912"/>
            <a:ext cx="5498005" cy="3646101"/>
          </a:xfrm>
          <a:prstGeom prst="rect">
            <a:avLst/>
          </a:prstGeom>
        </p:spPr>
        <p:txBody>
          <a:bodyPr lIns="0" tIns="0" rIns="0" bIns="0" rtlCol="0" anchor="t">
            <a:spAutoFit/>
          </a:bodyPr>
          <a:lstStyle/>
          <a:p>
            <a:pPr algn="ctr">
              <a:lnSpc>
                <a:spcPts val="13548"/>
              </a:lnSpc>
            </a:pPr>
            <a:r>
              <a:rPr lang="en-US" sz="11290">
                <a:solidFill>
                  <a:srgbClr val="FFFFFF"/>
                </a:solidFill>
                <a:latin typeface="Funtastic"/>
                <a:ea typeface="Funtastic"/>
                <a:cs typeface="Funtastic"/>
                <a:sym typeface="Funtastic"/>
              </a:rPr>
              <a:t>TERIMA KASIH</a:t>
            </a:r>
          </a:p>
        </p:txBody>
      </p:sp>
      <p:sp>
        <p:nvSpPr>
          <p:cNvPr id="6" name="Freeform 6"/>
          <p:cNvSpPr/>
          <p:nvPr/>
        </p:nvSpPr>
        <p:spPr>
          <a:xfrm rot="-1208514">
            <a:off x="2802891" y="2474245"/>
            <a:ext cx="1168142" cy="1634804"/>
          </a:xfrm>
          <a:custGeom>
            <a:avLst/>
            <a:gdLst/>
            <a:ahLst/>
            <a:cxnLst/>
            <a:rect l="l" t="t" r="r" b="b"/>
            <a:pathLst>
              <a:path w="1168142" h="1634804">
                <a:moveTo>
                  <a:pt x="0" y="0"/>
                </a:moveTo>
                <a:lnTo>
                  <a:pt x="1168142" y="0"/>
                </a:lnTo>
                <a:lnTo>
                  <a:pt x="1168142" y="1634804"/>
                </a:lnTo>
                <a:lnTo>
                  <a:pt x="0" y="16348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094330">
            <a:off x="14043711" y="5964516"/>
            <a:ext cx="1533572" cy="2336468"/>
          </a:xfrm>
          <a:custGeom>
            <a:avLst/>
            <a:gdLst/>
            <a:ahLst/>
            <a:cxnLst/>
            <a:rect l="l" t="t" r="r" b="b"/>
            <a:pathLst>
              <a:path w="1533572" h="2336468">
                <a:moveTo>
                  <a:pt x="0" y="0"/>
                </a:moveTo>
                <a:lnTo>
                  <a:pt x="1533573" y="0"/>
                </a:lnTo>
                <a:lnTo>
                  <a:pt x="1533573" y="2336468"/>
                </a:lnTo>
                <a:lnTo>
                  <a:pt x="0" y="23364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rot="1793400">
            <a:off x="-335714" y="6464677"/>
            <a:ext cx="3078897" cy="5533965"/>
          </a:xfrm>
          <a:custGeom>
            <a:avLst/>
            <a:gdLst/>
            <a:ahLst/>
            <a:cxnLst/>
            <a:rect l="l" t="t" r="r" b="b"/>
            <a:pathLst>
              <a:path w="3078897" h="5533965">
                <a:moveTo>
                  <a:pt x="0" y="0"/>
                </a:moveTo>
                <a:lnTo>
                  <a:pt x="3078896" y="0"/>
                </a:lnTo>
                <a:lnTo>
                  <a:pt x="3078896" y="5533965"/>
                </a:lnTo>
                <a:lnTo>
                  <a:pt x="0" y="553396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rot="1793400" flipV="1">
            <a:off x="15719852" y="-1429295"/>
            <a:ext cx="3078897" cy="5533965"/>
          </a:xfrm>
          <a:custGeom>
            <a:avLst/>
            <a:gdLst/>
            <a:ahLst/>
            <a:cxnLst/>
            <a:rect l="l" t="t" r="r" b="b"/>
            <a:pathLst>
              <a:path w="3078897" h="5533965">
                <a:moveTo>
                  <a:pt x="0" y="5533965"/>
                </a:moveTo>
                <a:lnTo>
                  <a:pt x="3078896" y="5533965"/>
                </a:lnTo>
                <a:lnTo>
                  <a:pt x="3078896" y="0"/>
                </a:lnTo>
                <a:lnTo>
                  <a:pt x="0" y="0"/>
                </a:lnTo>
                <a:lnTo>
                  <a:pt x="0" y="5533965"/>
                </a:lnTo>
                <a:close/>
              </a:path>
            </a:pathLst>
          </a:custGeom>
          <a:blipFill>
            <a:blip r:embed="rId10">
              <a:extLst>
                <a:ext uri="{96DAC541-7B7A-43D3-8B79-37D633B846F1}">
                  <asvg:svgBlip xmlns:asvg="http://schemas.microsoft.com/office/drawing/2016/SVG/main" r:embed="rId11"/>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Kustom</PresentationFormat>
  <Paragraphs>0</Paragraphs>
  <Slides>12</Slides>
  <Notes>0</Notes>
  <HiddenSlides>0</HiddenSlides>
  <MMClips>0</MMClips>
  <ScaleCrop>false</ScaleCrop>
  <HeadingPairs>
    <vt:vector size="4" baseType="variant">
      <vt:variant>
        <vt:lpstr>Tema</vt:lpstr>
      </vt:variant>
      <vt:variant>
        <vt:i4>1</vt:i4>
      </vt:variant>
      <vt:variant>
        <vt:lpstr>Judul Slide</vt:lpstr>
      </vt:variant>
      <vt:variant>
        <vt:i4>12</vt:i4>
      </vt:variant>
    </vt:vector>
  </HeadingPairs>
  <TitlesOfParts>
    <vt:vector size="13" baseType="lpstr">
      <vt:lpstr>Office Theme</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Biru Pink Ilustratif Presentasi Evaluasi Pembelajaran</dc:title>
  <cp:lastModifiedBy>Amanda Elmayra</cp:lastModifiedBy>
  <cp:revision>2</cp:revision>
  <dcterms:created xsi:type="dcterms:W3CDTF">2006-08-16T00:00:00Z</dcterms:created>
  <dcterms:modified xsi:type="dcterms:W3CDTF">2026-02-11T10:28:01Z</dcterms:modified>
  <dc:identifier>DAHA1gcFzY4</dc:identifier>
</cp:coreProperties>
</file>