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3"/>
  </p:notesMasterIdLst>
  <p:sldIdLst>
    <p:sldId id="264" r:id="rId5"/>
    <p:sldId id="312" r:id="rId6"/>
    <p:sldId id="315" r:id="rId7"/>
    <p:sldId id="314" r:id="rId8"/>
    <p:sldId id="313" r:id="rId9"/>
    <p:sldId id="316" r:id="rId10"/>
    <p:sldId id="317" r:id="rId11"/>
    <p:sldId id="31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NGA AMIFRISKA D" initials="BAD" lastIdx="2" clrIdx="0">
    <p:extLst>
      <p:ext uri="{19B8F6BF-5375-455C-9EA6-DF929625EA0E}">
        <p15:presenceInfo xmlns:p15="http://schemas.microsoft.com/office/powerpoint/2012/main" userId="BUNGA AMIFRISKA 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19" autoAdjust="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9-04T08:20:29.184" idx="1">
    <p:pos x="-793" y="3268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Lorem ipsum dolor sit amet.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Lorem ipsum dolor sit amet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Lorem Ipsum Dolor Sit Amet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B6056BFB-47D7-4C5F-BA11-2CB63C56A52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311B26C8-22B1-4363-B621-DD56FB7418C8}" type="pres">
      <dgm:prSet presAssocID="{40FC4FFE-8987-4A26-B7F4-8A516F18ADAE}" presName="compNode" presStyleCnt="0"/>
      <dgm:spPr/>
    </dgm:pt>
    <dgm:pt modelId="{A201D7A7-914C-4D24-8B82-EE40155AB0BE}" type="pres">
      <dgm:prSet presAssocID="{40FC4FFE-8987-4A26-B7F4-8A516F18ADAE}" presName="iconBgRect" presStyleLbl="bgShp" presStyleIdx="0" presStyleCnt="3"/>
      <dgm:spPr>
        <a:prstGeom prst="ellipse">
          <a:avLst/>
        </a:prstGeom>
      </dgm:spPr>
    </dgm:pt>
    <dgm:pt modelId="{8FA2F131-CD01-4CBD-B7A5-1B9B5E7F0402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ers in pot"/>
        </a:ext>
      </dgm:extLst>
    </dgm:pt>
    <dgm:pt modelId="{F755F00C-B2DB-4097-B4BC-8F1BACC938B7}" type="pres">
      <dgm:prSet presAssocID="{40FC4FFE-8987-4A26-B7F4-8A516F18ADAE}" presName="spaceRect" presStyleCnt="0"/>
      <dgm:spPr/>
    </dgm:pt>
    <dgm:pt modelId="{08F4E96D-0DB6-4476-8C51-7CC7EC2F227B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5AB3C10D-885E-4522-AB39-7ED4318D191A}" type="pres">
      <dgm:prSet presAssocID="{5B62599A-5C9B-48E7-896E-EA782AC60C8B}" presName="sibTrans" presStyleCnt="0"/>
      <dgm:spPr/>
    </dgm:pt>
    <dgm:pt modelId="{2F278BF9-E1B2-4A1C-B065-C19A7B904219}" type="pres">
      <dgm:prSet presAssocID="{49225C73-1633-42F1-AB3B-7CB183E5F8B8}" presName="compNode" presStyleCnt="0"/>
      <dgm:spPr/>
    </dgm:pt>
    <dgm:pt modelId="{543C18BC-1989-44B2-9862-C670C61D3452}" type="pres">
      <dgm:prSet presAssocID="{49225C73-1633-42F1-AB3B-7CB183E5F8B8}" presName="iconBgRect" presStyleLbl="bgShp" presStyleIdx="1" presStyleCnt="3"/>
      <dgm:spPr>
        <a:prstGeom prst="ellipse">
          <a:avLst/>
        </a:prstGeom>
      </dgm:spPr>
    </dgm:pt>
    <dgm:pt modelId="{E94F35BC-9C76-400A-BBCA-0032259E2E5A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503A6D04-9ADD-43CC-9847-497CD48F2D11}" type="pres">
      <dgm:prSet presAssocID="{49225C73-1633-42F1-AB3B-7CB183E5F8B8}" presName="spaceRect" presStyleCnt="0"/>
      <dgm:spPr/>
    </dgm:pt>
    <dgm:pt modelId="{20363298-B2A6-463D-A7BE-F9F67404E389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A47947BB-708D-4F7E-B072-3C2E42B34B24}" type="pres">
      <dgm:prSet presAssocID="{9646853A-8964-4519-A5B1-0B7D18B2983D}" presName="sibTrans" presStyleCnt="0"/>
      <dgm:spPr/>
    </dgm:pt>
    <dgm:pt modelId="{BDCD0AC9-D564-4025-AD8A-36664A6CBE31}" type="pres">
      <dgm:prSet presAssocID="{1C383F32-22E8-4F62-A3E0-BDC3D5F48992}" presName="compNode" presStyleCnt="0"/>
      <dgm:spPr/>
    </dgm:pt>
    <dgm:pt modelId="{5BDDFF18-9AEC-4E5E-B9AA-33D86F01A63E}" type="pres">
      <dgm:prSet presAssocID="{1C383F32-22E8-4F62-A3E0-BDC3D5F48992}" presName="iconBgRect" presStyleLbl="bgShp" presStyleIdx="2" presStyleCnt="3"/>
      <dgm:spPr>
        <a:prstGeom prst="ellipse">
          <a:avLst/>
        </a:prstGeom>
      </dgm:spPr>
    </dgm:pt>
    <dgm:pt modelId="{F09AEBFF-D2D3-4FFF-AD65-C3CEAEEB10F2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e"/>
        </a:ext>
      </dgm:extLst>
    </dgm:pt>
    <dgm:pt modelId="{F2EBFBCF-0520-415A-A886-3C4F90D208EF}" type="pres">
      <dgm:prSet presAssocID="{1C383F32-22E8-4F62-A3E0-BDC3D5F48992}" presName="spaceRect" presStyleCnt="0"/>
      <dgm:spPr/>
    </dgm:pt>
    <dgm:pt modelId="{AB9CAFAA-6939-48A6-A89B-19D1A94B9EA1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BA953D32-2DFF-47FE-AF26-C6B9E63D38DF}" type="presOf" srcId="{49225C73-1633-42F1-AB3B-7CB183E5F8B8}" destId="{20363298-B2A6-463D-A7BE-F9F67404E389}" srcOrd="0" destOrd="0" presId="urn:microsoft.com/office/officeart/2018/5/layout/IconLeafLabelList"/>
    <dgm:cxn modelId="{EC450542-0ED9-4BD6-9E85-5709B80794C5}" type="presOf" srcId="{01A66772-F185-4D58-B8BB-E9370D7A7A2B}" destId="{B6056BFB-47D7-4C5F-BA11-2CB63C56A52D}" srcOrd="0" destOrd="0" presId="urn:microsoft.com/office/officeart/2018/5/layout/IconLeaf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D55FAE9C-CF3C-44F3-9D1E-DE6DF574E6D9}" type="presOf" srcId="{1C383F32-22E8-4F62-A3E0-BDC3D5F48992}" destId="{AB9CAFAA-6939-48A6-A89B-19D1A94B9EA1}" srcOrd="0" destOrd="0" presId="urn:microsoft.com/office/officeart/2018/5/layout/IconLeafLabelList"/>
    <dgm:cxn modelId="{A85983B4-FADF-419C-BC71-B5F0871C3055}" type="presOf" srcId="{40FC4FFE-8987-4A26-B7F4-8A516F18ADAE}" destId="{08F4E96D-0DB6-4476-8C51-7CC7EC2F227B}" srcOrd="0" destOrd="0" presId="urn:microsoft.com/office/officeart/2018/5/layout/IconLeafLabelList"/>
    <dgm:cxn modelId="{A3E74EE8-8900-4EBD-8983-3BF0AFD6DCC7}" type="presParOf" srcId="{B6056BFB-47D7-4C5F-BA11-2CB63C56A52D}" destId="{311B26C8-22B1-4363-B621-DD56FB7418C8}" srcOrd="0" destOrd="0" presId="urn:microsoft.com/office/officeart/2018/5/layout/IconLeafLabelList"/>
    <dgm:cxn modelId="{044EA9E0-B51B-492A-BE32-015CEAD0BAC9}" type="presParOf" srcId="{311B26C8-22B1-4363-B621-DD56FB7418C8}" destId="{A201D7A7-914C-4D24-8B82-EE40155AB0BE}" srcOrd="0" destOrd="0" presId="urn:microsoft.com/office/officeart/2018/5/layout/IconLeafLabelList"/>
    <dgm:cxn modelId="{08373EC6-14CB-429D-9495-F32683B931D7}" type="presParOf" srcId="{311B26C8-22B1-4363-B621-DD56FB7418C8}" destId="{8FA2F131-CD01-4CBD-B7A5-1B9B5E7F0402}" srcOrd="1" destOrd="0" presId="urn:microsoft.com/office/officeart/2018/5/layout/IconLeafLabelList"/>
    <dgm:cxn modelId="{9AB500F0-62A2-4E73-B4F4-5056804C8D6A}" type="presParOf" srcId="{311B26C8-22B1-4363-B621-DD56FB7418C8}" destId="{F755F00C-B2DB-4097-B4BC-8F1BACC938B7}" srcOrd="2" destOrd="0" presId="urn:microsoft.com/office/officeart/2018/5/layout/IconLeafLabelList"/>
    <dgm:cxn modelId="{676606A7-6564-4CEB-ACE0-4FF9A3A04E67}" type="presParOf" srcId="{311B26C8-22B1-4363-B621-DD56FB7418C8}" destId="{08F4E96D-0DB6-4476-8C51-7CC7EC2F227B}" srcOrd="3" destOrd="0" presId="urn:microsoft.com/office/officeart/2018/5/layout/IconLeafLabelList"/>
    <dgm:cxn modelId="{EAE0F94A-A454-4049-84F7-9EC90E847A03}" type="presParOf" srcId="{B6056BFB-47D7-4C5F-BA11-2CB63C56A52D}" destId="{5AB3C10D-885E-4522-AB39-7ED4318D191A}" srcOrd="1" destOrd="0" presId="urn:microsoft.com/office/officeart/2018/5/layout/IconLeafLabelList"/>
    <dgm:cxn modelId="{B0B5B21A-5ADD-4500-9A67-9B26AF543EBA}" type="presParOf" srcId="{B6056BFB-47D7-4C5F-BA11-2CB63C56A52D}" destId="{2F278BF9-E1B2-4A1C-B065-C19A7B904219}" srcOrd="2" destOrd="0" presId="urn:microsoft.com/office/officeart/2018/5/layout/IconLeafLabelList"/>
    <dgm:cxn modelId="{11FEAF2C-54F7-4E9C-A1D6-5FA0BF7F3665}" type="presParOf" srcId="{2F278BF9-E1B2-4A1C-B065-C19A7B904219}" destId="{543C18BC-1989-44B2-9862-C670C61D3452}" srcOrd="0" destOrd="0" presId="urn:microsoft.com/office/officeart/2018/5/layout/IconLeafLabelList"/>
    <dgm:cxn modelId="{92C17ECB-A80D-4A0E-95CF-40A53D32275F}" type="presParOf" srcId="{2F278BF9-E1B2-4A1C-B065-C19A7B904219}" destId="{E94F35BC-9C76-400A-BBCA-0032259E2E5A}" srcOrd="1" destOrd="0" presId="urn:microsoft.com/office/officeart/2018/5/layout/IconLeafLabelList"/>
    <dgm:cxn modelId="{54E5AE33-4BE6-44E7-871B-1103A0BA7A56}" type="presParOf" srcId="{2F278BF9-E1B2-4A1C-B065-C19A7B904219}" destId="{503A6D04-9ADD-43CC-9847-497CD48F2D11}" srcOrd="2" destOrd="0" presId="urn:microsoft.com/office/officeart/2018/5/layout/IconLeafLabelList"/>
    <dgm:cxn modelId="{3575FCA0-4FCE-460A-8D84-2C767D311A20}" type="presParOf" srcId="{2F278BF9-E1B2-4A1C-B065-C19A7B904219}" destId="{20363298-B2A6-463D-A7BE-F9F67404E389}" srcOrd="3" destOrd="0" presId="urn:microsoft.com/office/officeart/2018/5/layout/IconLeafLabelList"/>
    <dgm:cxn modelId="{4FD22448-C17B-4C43-BAB3-A0B7AA9BCE0D}" type="presParOf" srcId="{B6056BFB-47D7-4C5F-BA11-2CB63C56A52D}" destId="{A47947BB-708D-4F7E-B072-3C2E42B34B24}" srcOrd="3" destOrd="0" presId="urn:microsoft.com/office/officeart/2018/5/layout/IconLeafLabelList"/>
    <dgm:cxn modelId="{75E30F4F-0E76-457B-9D4F-CDE27C2F7F77}" type="presParOf" srcId="{B6056BFB-47D7-4C5F-BA11-2CB63C56A52D}" destId="{BDCD0AC9-D564-4025-AD8A-36664A6CBE31}" srcOrd="4" destOrd="0" presId="urn:microsoft.com/office/officeart/2018/5/layout/IconLeafLabelList"/>
    <dgm:cxn modelId="{C6A367E7-6A7C-42CB-94E4-8EA78AEF87BF}" type="presParOf" srcId="{BDCD0AC9-D564-4025-AD8A-36664A6CBE31}" destId="{5BDDFF18-9AEC-4E5E-B9AA-33D86F01A63E}" srcOrd="0" destOrd="0" presId="urn:microsoft.com/office/officeart/2018/5/layout/IconLeafLabelList"/>
    <dgm:cxn modelId="{B180CBEB-FA9F-4E52-8CA3-A65CB80BB91B}" type="presParOf" srcId="{BDCD0AC9-D564-4025-AD8A-36664A6CBE31}" destId="{F09AEBFF-D2D3-4FFF-AD65-C3CEAEEB10F2}" srcOrd="1" destOrd="0" presId="urn:microsoft.com/office/officeart/2018/5/layout/IconLeafLabelList"/>
    <dgm:cxn modelId="{170B020E-1E19-4EB4-A72C-4FCF01A7DD7E}" type="presParOf" srcId="{BDCD0AC9-D564-4025-AD8A-36664A6CBE31}" destId="{F2EBFBCF-0520-415A-A886-3C4F90D208EF}" srcOrd="2" destOrd="0" presId="urn:microsoft.com/office/officeart/2018/5/layout/IconLeafLabelList"/>
    <dgm:cxn modelId="{CADD8F7D-722C-42A0-AF21-39A3559F8D7B}" type="presParOf" srcId="{BDCD0AC9-D564-4025-AD8A-36664A6CBE31}" destId="{AB9CAFAA-6939-48A6-A89B-19D1A94B9EA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1D7A7-914C-4D24-8B82-EE40155AB0BE}">
      <dsp:nvSpPr>
        <dsp:cNvPr id="0" name=""/>
        <dsp:cNvSpPr/>
      </dsp:nvSpPr>
      <dsp:spPr>
        <a:xfrm>
          <a:off x="616949" y="340539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2F131-CD01-4CBD-B7A5-1B9B5E7F0402}">
      <dsp:nvSpPr>
        <dsp:cNvPr id="0" name=""/>
        <dsp:cNvSpPr/>
      </dsp:nvSpPr>
      <dsp:spPr>
        <a:xfrm>
          <a:off x="1004512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4E96D-0DB6-4476-8C51-7CC7EC2F227B}">
      <dsp:nvSpPr>
        <dsp:cNvPr id="0" name=""/>
        <dsp:cNvSpPr/>
      </dsp:nvSpPr>
      <dsp:spPr>
        <a:xfrm>
          <a:off x="35606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Lorem ipsum dolor sit amet.</a:t>
          </a:r>
        </a:p>
      </dsp:txBody>
      <dsp:txXfrm>
        <a:off x="35606" y="2725540"/>
        <a:ext cx="2981250" cy="720000"/>
      </dsp:txXfrm>
    </dsp:sp>
    <dsp:sp modelId="{543C18BC-1989-44B2-9862-C670C61D3452}">
      <dsp:nvSpPr>
        <dsp:cNvPr id="0" name=""/>
        <dsp:cNvSpPr/>
      </dsp:nvSpPr>
      <dsp:spPr>
        <a:xfrm>
          <a:off x="4119918" y="340539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F35BC-9C76-400A-BBCA-0032259E2E5A}">
      <dsp:nvSpPr>
        <dsp:cNvPr id="0" name=""/>
        <dsp:cNvSpPr/>
      </dsp:nvSpPr>
      <dsp:spPr>
        <a:xfrm>
          <a:off x="4507481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63298-B2A6-463D-A7BE-F9F67404E389}">
      <dsp:nvSpPr>
        <dsp:cNvPr id="0" name=""/>
        <dsp:cNvSpPr/>
      </dsp:nvSpPr>
      <dsp:spPr>
        <a:xfrm>
          <a:off x="3538574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Lorem ipsum dolor sit amet</a:t>
          </a:r>
        </a:p>
      </dsp:txBody>
      <dsp:txXfrm>
        <a:off x="3538574" y="2725540"/>
        <a:ext cx="2981250" cy="720000"/>
      </dsp:txXfrm>
    </dsp:sp>
    <dsp:sp modelId="{5BDDFF18-9AEC-4E5E-B9AA-33D86F01A63E}">
      <dsp:nvSpPr>
        <dsp:cNvPr id="0" name=""/>
        <dsp:cNvSpPr/>
      </dsp:nvSpPr>
      <dsp:spPr>
        <a:xfrm>
          <a:off x="7622887" y="340539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AEBFF-D2D3-4FFF-AD65-C3CEAEEB10F2}">
      <dsp:nvSpPr>
        <dsp:cNvPr id="0" name=""/>
        <dsp:cNvSpPr/>
      </dsp:nvSpPr>
      <dsp:spPr>
        <a:xfrm>
          <a:off x="8010450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CAFAA-6939-48A6-A89B-19D1A94B9EA1}">
      <dsp:nvSpPr>
        <dsp:cNvPr id="0" name=""/>
        <dsp:cNvSpPr/>
      </dsp:nvSpPr>
      <dsp:spPr>
        <a:xfrm>
          <a:off x="7041543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Lorem Ipsum Dolor Sit Amet</a:t>
          </a:r>
        </a:p>
      </dsp:txBody>
      <dsp:txXfrm>
        <a:off x="7041543" y="2725540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DBDFE-DD3D-4291-A404-1B97A83A6EA8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56DE3-4E01-4AFD-AD42-42312842ED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90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comments" Target="../comments/commen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lower illustrations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>
            <a:normAutofit/>
          </a:bodyPr>
          <a:lstStyle/>
          <a:p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Berbagai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macam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aliran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psikologi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Bunga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Amifriska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Darmawan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/>
              <a:t>Title Lorem Ipsum </a:t>
            </a:r>
          </a:p>
        </p:txBody>
      </p:sp>
      <p:graphicFrame>
        <p:nvGraphicFramePr>
          <p:cNvPr id="4" name="Content Placeholder 2" descr="SmartArt graphic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6344063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icture 2" descr="flower illustrations">
            <a:extLst>
              <a:ext uri="{FF2B5EF4-FFF2-40B4-BE49-F238E27FC236}">
                <a16:creationId xmlns:a16="http://schemas.microsoft.com/office/drawing/2014/main" id="{44C297C2-EF05-C910-60B6-25F9825C324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7" name="Scroll: Horizontal 6">
            <a:extLst>
              <a:ext uri="{FF2B5EF4-FFF2-40B4-BE49-F238E27FC236}">
                <a16:creationId xmlns:a16="http://schemas.microsoft.com/office/drawing/2014/main" id="{969D8C3F-200E-D514-D75C-B5C4D2BD9CC9}"/>
              </a:ext>
            </a:extLst>
          </p:cNvPr>
          <p:cNvSpPr/>
          <p:nvPr/>
        </p:nvSpPr>
        <p:spPr>
          <a:xfrm>
            <a:off x="956127" y="512383"/>
            <a:ext cx="10340071" cy="5563772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id-ID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Pengertian Macam-Macam Aliran Psikologi</a:t>
            </a:r>
            <a:endParaRPr lang="en-ID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D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dirty="0"/>
              <a:t>Aliran-aliran utama dalam psikologi meliputi </a:t>
            </a:r>
            <a:r>
              <a:rPr lang="id-ID" b="1" i="1" dirty="0">
                <a:solidFill>
                  <a:srgbClr val="FF0000"/>
                </a:solidFill>
              </a:rPr>
              <a:t>Strukturalisme</a:t>
            </a:r>
            <a:r>
              <a:rPr lang="id-ID" u="sng" dirty="0"/>
              <a:t>,</a:t>
            </a:r>
            <a:r>
              <a:rPr lang="id-ID" dirty="0"/>
              <a:t> yang berfokus pada struktur kesadaran; </a:t>
            </a:r>
            <a:r>
              <a:rPr lang="id-ID" b="1" i="1" dirty="0">
                <a:solidFill>
                  <a:srgbClr val="FF0000"/>
                </a:solidFill>
              </a:rPr>
              <a:t>Fungsionalisme</a:t>
            </a:r>
            <a:r>
              <a:rPr lang="id-ID" dirty="0"/>
              <a:t>, yang mempelajari fungsi pikiran; </a:t>
            </a:r>
            <a:r>
              <a:rPr lang="id-ID" b="1" i="1" dirty="0">
                <a:solidFill>
                  <a:srgbClr val="FF0000"/>
                </a:solidFill>
              </a:rPr>
              <a:t>Psikoanalisis</a:t>
            </a:r>
            <a:r>
              <a:rPr lang="id-ID" dirty="0"/>
              <a:t>, yang menekankan pengaruh alam bawah sadar; </a:t>
            </a:r>
            <a:r>
              <a:rPr lang="id-ID" b="1" i="1" dirty="0">
                <a:solidFill>
                  <a:srgbClr val="FF0000"/>
                </a:solidFill>
              </a:rPr>
              <a:t>Behaviorisme</a:t>
            </a:r>
            <a:r>
              <a:rPr lang="id-ID" dirty="0"/>
              <a:t>, yang memusatkan perhatian pada perilaku yang teramati; </a:t>
            </a:r>
            <a:r>
              <a:rPr lang="id-ID" b="1" i="1" dirty="0">
                <a:solidFill>
                  <a:srgbClr val="FF0000"/>
                </a:solidFill>
              </a:rPr>
              <a:t>Psikologi Gestalt</a:t>
            </a:r>
            <a:r>
              <a:rPr lang="id-ID" dirty="0"/>
              <a:t>, yang memandang bahwa pengalaman psikologis adalah keseluruhan yang tak terbagi; </a:t>
            </a:r>
            <a:r>
              <a:rPr lang="id-ID" b="1" i="1" dirty="0">
                <a:solidFill>
                  <a:srgbClr val="FF0000"/>
                </a:solidFill>
              </a:rPr>
              <a:t>Psikologi Humanistik</a:t>
            </a:r>
            <a:r>
              <a:rPr lang="id-ID" dirty="0"/>
              <a:t>, yang menekankan kebebasan, potensi, dan aktualisasi diri manusia; dan </a:t>
            </a:r>
            <a:r>
              <a:rPr lang="id-ID" b="1" i="1" dirty="0">
                <a:solidFill>
                  <a:srgbClr val="FF0000"/>
                </a:solidFill>
              </a:rPr>
              <a:t>Psikologi Kognitif</a:t>
            </a:r>
            <a:r>
              <a:rPr lang="id-ID" dirty="0"/>
              <a:t>, yang mempelajari proses mental seperti berpikir dan memori.</a:t>
            </a:r>
            <a:endParaRPr lang="en-ID" dirty="0"/>
          </a:p>
          <a:p>
            <a:pPr algn="ctr"/>
            <a:endParaRPr lang="en-ID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2257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18B1B-729C-80D3-71AF-22924F22F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t5gcdqd</a:t>
            </a:r>
            <a:endParaRPr lang="en-ID" dirty="0"/>
          </a:p>
        </p:txBody>
      </p:sp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526BA71B-B60B-2793-E7B0-53B1E1461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5968728" y="2914415"/>
            <a:ext cx="1878310" cy="1878310"/>
          </a:xfrm>
          <a:prstGeom prst="ellipse">
            <a:avLst/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12500"/>
          </a:effectLst>
        </p:spPr>
      </p:pic>
      <p:pic>
        <p:nvPicPr>
          <p:cNvPr id="4" name="Picture 3" descr="flower illustrations">
            <a:extLst>
              <a:ext uri="{FF2B5EF4-FFF2-40B4-BE49-F238E27FC236}">
                <a16:creationId xmlns:a16="http://schemas.microsoft.com/office/drawing/2014/main" id="{15FC56D5-DA43-5CB4-8A53-65CEDD7960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FC1B30-B19F-84E6-5BB3-ACAFC6854BFC}"/>
              </a:ext>
            </a:extLst>
          </p:cNvPr>
          <p:cNvSpPr/>
          <p:nvPr/>
        </p:nvSpPr>
        <p:spPr>
          <a:xfrm>
            <a:off x="533380" y="1334426"/>
            <a:ext cx="3066757" cy="105507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FUNGSIONALISME</a:t>
            </a:r>
            <a:endParaRPr lang="en-ID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0BABB57-AFB7-C38C-13E3-71293204FC03}"/>
              </a:ext>
            </a:extLst>
          </p:cNvPr>
          <p:cNvSpPr/>
          <p:nvPr/>
        </p:nvSpPr>
        <p:spPr>
          <a:xfrm>
            <a:off x="4692847" y="1334426"/>
            <a:ext cx="3066757" cy="1055077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SRTUKTURALISME</a:t>
            </a:r>
            <a:endParaRPr lang="en-ID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B55754CA-BDF8-88C9-B00C-D43720FC6CCB}"/>
              </a:ext>
            </a:extLst>
          </p:cNvPr>
          <p:cNvSpPr/>
          <p:nvPr/>
        </p:nvSpPr>
        <p:spPr>
          <a:xfrm rot="10800000">
            <a:off x="3858661" y="3420543"/>
            <a:ext cx="579120" cy="762605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648578-63ED-0F1E-71C5-BA819B50FC94}"/>
              </a:ext>
            </a:extLst>
          </p:cNvPr>
          <p:cNvSpPr/>
          <p:nvPr/>
        </p:nvSpPr>
        <p:spPr>
          <a:xfrm>
            <a:off x="8800474" y="1276709"/>
            <a:ext cx="3066757" cy="105507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PSIKOANALISIS</a:t>
            </a:r>
            <a:endParaRPr lang="en-ID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9533736A-83C7-33AD-88DB-BAECCA93E705}"/>
              </a:ext>
            </a:extLst>
          </p:cNvPr>
          <p:cNvSpPr/>
          <p:nvPr/>
        </p:nvSpPr>
        <p:spPr>
          <a:xfrm>
            <a:off x="7977534" y="1480663"/>
            <a:ext cx="579120" cy="762605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4C2A30-1D2F-8992-3F81-B39CCA337179}"/>
              </a:ext>
            </a:extLst>
          </p:cNvPr>
          <p:cNvSpPr/>
          <p:nvPr/>
        </p:nvSpPr>
        <p:spPr>
          <a:xfrm>
            <a:off x="4666937" y="3274309"/>
            <a:ext cx="3066757" cy="10550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GESTALT</a:t>
            </a:r>
            <a:endParaRPr lang="en-ID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2" name="Arrow: Left-Up 11">
            <a:extLst>
              <a:ext uri="{FF2B5EF4-FFF2-40B4-BE49-F238E27FC236}">
                <a16:creationId xmlns:a16="http://schemas.microsoft.com/office/drawing/2014/main" id="{4751EBE0-178A-82E9-CB62-13DDB52144A3}"/>
              </a:ext>
            </a:extLst>
          </p:cNvPr>
          <p:cNvSpPr/>
          <p:nvPr/>
        </p:nvSpPr>
        <p:spPr>
          <a:xfrm>
            <a:off x="8043780" y="2888515"/>
            <a:ext cx="2521058" cy="1233319"/>
          </a:xfrm>
          <a:prstGeom prst="lef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5C29DEF-01BF-9E7F-350D-E5D57E9684F7}"/>
              </a:ext>
            </a:extLst>
          </p:cNvPr>
          <p:cNvSpPr/>
          <p:nvPr/>
        </p:nvSpPr>
        <p:spPr>
          <a:xfrm>
            <a:off x="533380" y="3274308"/>
            <a:ext cx="3066757" cy="105507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BEHAVIORISME</a:t>
            </a:r>
            <a:endParaRPr lang="en-ID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EB3CE63-928A-EC2C-A8A4-97F881DE6C2D}"/>
              </a:ext>
            </a:extLst>
          </p:cNvPr>
          <p:cNvSpPr/>
          <p:nvPr/>
        </p:nvSpPr>
        <p:spPr>
          <a:xfrm>
            <a:off x="533380" y="5319848"/>
            <a:ext cx="3066757" cy="105507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  </a:t>
            </a:r>
            <a:r>
              <a:rPr lang="id-ID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HUMANISTIK</a:t>
            </a:r>
            <a:endParaRPr lang="en-ID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C8372E9-7FE5-D352-EA99-A552E278D55F}"/>
              </a:ext>
            </a:extLst>
          </p:cNvPr>
          <p:cNvSpPr/>
          <p:nvPr/>
        </p:nvSpPr>
        <p:spPr>
          <a:xfrm>
            <a:off x="4666937" y="5319848"/>
            <a:ext cx="3066757" cy="105507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KOGNITIF</a:t>
            </a:r>
            <a:endParaRPr lang="en-ID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17901B39-8D8E-D286-72A3-E6BD44A6A13B}"/>
              </a:ext>
            </a:extLst>
          </p:cNvPr>
          <p:cNvSpPr/>
          <p:nvPr/>
        </p:nvSpPr>
        <p:spPr>
          <a:xfrm>
            <a:off x="3856932" y="1505112"/>
            <a:ext cx="579120" cy="762605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AC78DB70-6572-F756-3D42-36A437A4068E}"/>
              </a:ext>
            </a:extLst>
          </p:cNvPr>
          <p:cNvSpPr/>
          <p:nvPr/>
        </p:nvSpPr>
        <p:spPr>
          <a:xfrm rot="5200152">
            <a:off x="1777197" y="4428846"/>
            <a:ext cx="579120" cy="762605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178FE7E0-97CA-E3BD-C711-B1D8BA84BBA4}"/>
              </a:ext>
            </a:extLst>
          </p:cNvPr>
          <p:cNvSpPr/>
          <p:nvPr/>
        </p:nvSpPr>
        <p:spPr>
          <a:xfrm>
            <a:off x="3856932" y="5452801"/>
            <a:ext cx="579120" cy="762605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tx1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303562E-B2A0-DDD4-758F-33EF5F1D7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4998" y="4152591"/>
            <a:ext cx="2222334" cy="2222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8448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AD941-8F8C-0E8E-B626-3BE76F626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0AC2E-2440-688D-1D7B-2ADCB16D9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  <p:pic>
        <p:nvPicPr>
          <p:cNvPr id="4" name="Picture 3" descr="flower illustrations">
            <a:extLst>
              <a:ext uri="{FF2B5EF4-FFF2-40B4-BE49-F238E27FC236}">
                <a16:creationId xmlns:a16="http://schemas.microsoft.com/office/drawing/2014/main" id="{CA684FFA-F3FD-4903-D2E0-8BB2CDCDB0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48DB1080-03AC-13F5-DED1-C1DD5D7A2CE2}"/>
              </a:ext>
            </a:extLst>
          </p:cNvPr>
          <p:cNvSpPr/>
          <p:nvPr/>
        </p:nvSpPr>
        <p:spPr>
          <a:xfrm>
            <a:off x="437213" y="500770"/>
            <a:ext cx="8451954" cy="2786406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id-ID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Fungsionalisme</a:t>
            </a:r>
            <a:endParaRPr lang="en-ID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Berkembang sebagai respons terhadap Strukturalisme, aliran ini berfokus pada fungsi dan tujuan kesadaran dan perilaku manusia dalam menjembatani antara kebutuhan dan lingkungan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73C30851-449A-E38C-7757-531CC5D80DFA}"/>
              </a:ext>
            </a:extLst>
          </p:cNvPr>
          <p:cNvSpPr/>
          <p:nvPr/>
        </p:nvSpPr>
        <p:spPr>
          <a:xfrm>
            <a:off x="3422754" y="3679385"/>
            <a:ext cx="8451954" cy="2786406"/>
          </a:xfrm>
          <a:prstGeom prst="flowChartTermina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d-ID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Strukturalisme</a:t>
            </a:r>
            <a:endParaRPr lang="en-ID" sz="32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Aliran psikologi pertama yang mencoba memahami struktur kesadaran dengan menganalisis elemen-elemen dasar pengalaman mental melalui introspeksi. </a:t>
            </a:r>
            <a:endParaRPr lang="en-ID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0D851F-706F-2F06-97CD-BDB8529AA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2" y="3185526"/>
            <a:ext cx="3928997" cy="3928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60B4E4-1812-2719-3C24-358BD22BD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77620" y="478906"/>
            <a:ext cx="2222334" cy="2222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8636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C992F-1F44-AC37-DE7E-A6D2D3BB9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E07CC-D32B-66E7-1C37-1B3E216C3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  <p:pic>
        <p:nvPicPr>
          <p:cNvPr id="4" name="Picture 3" descr="flower illustrations">
            <a:extLst>
              <a:ext uri="{FF2B5EF4-FFF2-40B4-BE49-F238E27FC236}">
                <a16:creationId xmlns:a16="http://schemas.microsoft.com/office/drawing/2014/main" id="{479B8FC3-C2A7-BE42-3973-2275FC020E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E0EC1947-9B40-80BE-3D24-DCAB3294D804}"/>
              </a:ext>
            </a:extLst>
          </p:cNvPr>
          <p:cNvSpPr/>
          <p:nvPr/>
        </p:nvSpPr>
        <p:spPr>
          <a:xfrm>
            <a:off x="437213" y="500770"/>
            <a:ext cx="8451954" cy="2786406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id-ID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Psikoanalisis</a:t>
            </a:r>
            <a:endParaRPr lang="en-ID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Dipelopori oleh Sigmund Freud, aliran ini menekankan pengaruh alam bawah sadar, mimpi, dan pengalaman masa lalu terhadap kepribadian dan perilaku individu.</a:t>
            </a:r>
            <a:endParaRPr lang="en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ID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5578AE99-32C2-C596-B009-6D411C2496FA}"/>
              </a:ext>
            </a:extLst>
          </p:cNvPr>
          <p:cNvSpPr/>
          <p:nvPr/>
        </p:nvSpPr>
        <p:spPr>
          <a:xfrm>
            <a:off x="3422754" y="3679385"/>
            <a:ext cx="8451954" cy="2786406"/>
          </a:xfrm>
          <a:prstGeom prst="flowChartTermina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d-ID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Behaviorisme</a:t>
            </a:r>
            <a:endParaRPr lang="en-ID" sz="32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Aliran ini berpendapat bahwa semua perilaku adalah hasil dari respons terhadap stimulus lingkungan, dan tidak mempelajari kejadian mental yang tidak dapat diamati secara langsung. </a:t>
            </a:r>
            <a:endParaRPr lang="en-ID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ID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CBC99E-4DD3-6664-20F1-E4B485AFE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2" y="3185526"/>
            <a:ext cx="3928997" cy="3928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27B33A-35AA-BC15-5CF8-62A4E6A34B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77620" y="478906"/>
            <a:ext cx="2222334" cy="2222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8731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75884-E0E6-8D24-3E42-E479C877B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DFB5A-0BC8-6169-0082-7E71AD17F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3" descr="flower illustrations">
            <a:extLst>
              <a:ext uri="{FF2B5EF4-FFF2-40B4-BE49-F238E27FC236}">
                <a16:creationId xmlns:a16="http://schemas.microsoft.com/office/drawing/2014/main" id="{76AF924C-AE0D-CF87-2285-C40C1DA2C1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C6318D88-81AC-00F6-BC5D-B53D567E4CC8}"/>
              </a:ext>
            </a:extLst>
          </p:cNvPr>
          <p:cNvSpPr/>
          <p:nvPr/>
        </p:nvSpPr>
        <p:spPr>
          <a:xfrm>
            <a:off x="437213" y="500770"/>
            <a:ext cx="8451954" cy="2786406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id-ID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Psikologi Gestalt</a:t>
            </a:r>
            <a:endParaRPr lang="en-ID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Aliran ini menyatakan bahwa pengalaman psikologis harus dipelajari sebagai suatu keseluruhan yang utuh (totalitas) daripada hanya sebagai kumpulan elemen-elemen terpisah. </a:t>
            </a:r>
            <a:endParaRPr lang="en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ID" dirty="0"/>
          </a:p>
        </p:txBody>
      </p: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D277E174-CC1A-1794-DC69-EC2E8DB61535}"/>
              </a:ext>
            </a:extLst>
          </p:cNvPr>
          <p:cNvSpPr/>
          <p:nvPr/>
        </p:nvSpPr>
        <p:spPr>
          <a:xfrm>
            <a:off x="3422754" y="3679385"/>
            <a:ext cx="8451954" cy="2786406"/>
          </a:xfrm>
          <a:prstGeom prst="flowChartTermina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d-ID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Psikologi Humanistik:</a:t>
            </a:r>
            <a:endParaRPr lang="en-ID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Menekankan aspek positif dan potensi manusia, termasuk kebebasan, pertumbuhan diri, dan aktualisasi diri, serta memandang manusia sebagai makhluk yang aktif dalam kehidupannya. </a:t>
            </a:r>
            <a:endParaRPr lang="en-ID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ID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93A020-43DF-BE16-BFF1-38F2C2B69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2" y="3185526"/>
            <a:ext cx="3928997" cy="3928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A0D674-9D4F-7004-EEE8-C3369C97F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77620" y="475149"/>
            <a:ext cx="2222334" cy="2222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413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3DAEB-024B-DCDA-77C8-7F85F1522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8C35E3C-76A0-34D7-03E6-982BDB01A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7196" y="2199478"/>
            <a:ext cx="3657607" cy="3657607"/>
          </a:xfrm>
        </p:spPr>
      </p:pic>
      <p:pic>
        <p:nvPicPr>
          <p:cNvPr id="4" name="Picture 3" descr="flower illustrations">
            <a:extLst>
              <a:ext uri="{FF2B5EF4-FFF2-40B4-BE49-F238E27FC236}">
                <a16:creationId xmlns:a16="http://schemas.microsoft.com/office/drawing/2014/main" id="{E0185B86-AD49-833B-4C13-312B84AEFA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5" name="Flowchart: Punched Tape 4">
            <a:extLst>
              <a:ext uri="{FF2B5EF4-FFF2-40B4-BE49-F238E27FC236}">
                <a16:creationId xmlns:a16="http://schemas.microsoft.com/office/drawing/2014/main" id="{D6064419-01B1-7F8E-9226-3A0D84E0209A}"/>
              </a:ext>
            </a:extLst>
          </p:cNvPr>
          <p:cNvSpPr/>
          <p:nvPr/>
        </p:nvSpPr>
        <p:spPr>
          <a:xfrm>
            <a:off x="1974186" y="1197864"/>
            <a:ext cx="8468751" cy="4222418"/>
          </a:xfrm>
          <a:prstGeom prst="flowChartPunchedTap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id-ID" sz="32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Psikologi Kognitif</a:t>
            </a:r>
            <a:endParaRPr lang="en-ID" sz="3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Fokus pada proses mental internal seperti berpikir, memori, belajar, dan pemecahan masalah, serta bagaimana informasi diproses, disimpan, dan digunakan oleh pikiran.</a:t>
            </a:r>
            <a:endParaRPr lang="en-ID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F39596-D8A6-A9CC-6719-B97D7D96CA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0436" y="538280"/>
            <a:ext cx="2222334" cy="2222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3F46A5-C028-7C34-9253-F4A245160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97699" y="3147404"/>
            <a:ext cx="3928997" cy="3928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3A81A5-1F9B-9274-2709-501F356E0D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80831" y="3298894"/>
            <a:ext cx="3273255" cy="3928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8717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DCF2D-A1AE-2B56-3738-6B86AB91F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ED3D1D8-C343-03C8-0D8B-407129BF0B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7196" y="2199478"/>
            <a:ext cx="3657607" cy="3657607"/>
          </a:xfrm>
        </p:spPr>
      </p:pic>
      <p:pic>
        <p:nvPicPr>
          <p:cNvPr id="4" name="Picture 3" descr="A close-up of a flower&#10;&#10;AI-generated content may be incorrect.">
            <a:extLst>
              <a:ext uri="{FF2B5EF4-FFF2-40B4-BE49-F238E27FC236}">
                <a16:creationId xmlns:a16="http://schemas.microsoft.com/office/drawing/2014/main" id="{4CBD10B0-3C19-432B-A0BC-31007A1AAF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8" name="Scroll: Vertical 7">
            <a:extLst>
              <a:ext uri="{FF2B5EF4-FFF2-40B4-BE49-F238E27FC236}">
                <a16:creationId xmlns:a16="http://schemas.microsoft.com/office/drawing/2014/main" id="{22B1DAB1-141B-43DA-DCEE-A5478779B31C}"/>
              </a:ext>
            </a:extLst>
          </p:cNvPr>
          <p:cNvSpPr/>
          <p:nvPr/>
        </p:nvSpPr>
        <p:spPr>
          <a:xfrm>
            <a:off x="2110153" y="330591"/>
            <a:ext cx="5064370" cy="6147581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id-ID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KESIMPULAN</a:t>
            </a:r>
            <a:endParaRPr lang="en-ID" sz="28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Bahwasan-nya peran psikologi sangat penting buat mengenal atau mengetahui pikiran, perilaku dan proses mental manusia. Dengan dibagi nya beberapa macam aliran-aliran yang ada pada psikologi, ternyata psikologi punya banyak macam aliran-aliran dan pengertian disetiap aliran-aliran yang ada di dalam psikologi. Kita bisa tau dan bisa membedakan macam aliran-aliran di dalam psikologi tersebut.</a:t>
            </a:r>
            <a:endParaRPr lang="en-ID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873EF2-4448-86BE-F0AE-B455E55D4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0775" y="2474767"/>
            <a:ext cx="4553243" cy="4695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46AF02-3497-6AB5-30D9-7DA3FA115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5849" y="3078026"/>
            <a:ext cx="3852197" cy="3912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9739FB-6521-A6B3-8E51-6C29A25320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9810" y="-312003"/>
            <a:ext cx="3780702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763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ppt/theme/themeOverride2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{2E021EE1-4063-4205-B276-3665E6A9F69E}TF522ea272-7fed-4917-a421-5e6ae99a6bbed5eddc9a_win32-854160eadf3d</Template>
  <TotalTime>169</TotalTime>
  <Words>362</Words>
  <Application>Microsoft Office PowerPoint</Application>
  <PresentationFormat>Widescreen</PresentationFormat>
  <Paragraphs>35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 Black</vt:lpstr>
      <vt:lpstr>Avenir Next LT Pro</vt:lpstr>
      <vt:lpstr>Avenir Next LT Pro Light</vt:lpstr>
      <vt:lpstr>Calibri</vt:lpstr>
      <vt:lpstr>Garamond</vt:lpstr>
      <vt:lpstr>Times New Roman</vt:lpstr>
      <vt:lpstr>SavonVTI</vt:lpstr>
      <vt:lpstr>Berbagai macam aliran dalam psikologi</vt:lpstr>
      <vt:lpstr>Title Lorem Ipsum </vt:lpstr>
      <vt:lpstr>t5gcdqd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BUNGA AMIFRISKA D</dc:creator>
  <cp:lastModifiedBy>BUNGA AMIFRISKA D</cp:lastModifiedBy>
  <cp:revision>4</cp:revision>
  <dcterms:created xsi:type="dcterms:W3CDTF">2025-09-04T01:06:29Z</dcterms:created>
  <dcterms:modified xsi:type="dcterms:W3CDTF">2025-09-04T07:22:42Z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